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7"/>
  </p:notesMasterIdLst>
  <p:handoutMasterIdLst>
    <p:handoutMasterId r:id="rId38"/>
  </p:handoutMasterIdLst>
  <p:sldIdLst>
    <p:sldId id="256" r:id="rId5"/>
    <p:sldId id="474" r:id="rId6"/>
    <p:sldId id="478" r:id="rId7"/>
    <p:sldId id="481" r:id="rId8"/>
    <p:sldId id="480" r:id="rId9"/>
    <p:sldId id="445" r:id="rId10"/>
    <p:sldId id="436" r:id="rId11"/>
    <p:sldId id="430" r:id="rId12"/>
    <p:sldId id="431" r:id="rId13"/>
    <p:sldId id="432" r:id="rId14"/>
    <p:sldId id="433" r:id="rId15"/>
    <p:sldId id="434" r:id="rId16"/>
    <p:sldId id="435" r:id="rId17"/>
    <p:sldId id="476" r:id="rId18"/>
    <p:sldId id="477" r:id="rId19"/>
    <p:sldId id="486" r:id="rId20"/>
    <p:sldId id="449" r:id="rId21"/>
    <p:sldId id="483" r:id="rId22"/>
    <p:sldId id="450" r:id="rId23"/>
    <p:sldId id="482" r:id="rId24"/>
    <p:sldId id="469" r:id="rId25"/>
    <p:sldId id="381" r:id="rId26"/>
    <p:sldId id="479" r:id="rId27"/>
    <p:sldId id="485" r:id="rId28"/>
    <p:sldId id="484" r:id="rId29"/>
    <p:sldId id="453" r:id="rId30"/>
    <p:sldId id="472" r:id="rId31"/>
    <p:sldId id="471" r:id="rId32"/>
    <p:sldId id="454" r:id="rId33"/>
    <p:sldId id="462" r:id="rId34"/>
    <p:sldId id="470" r:id="rId35"/>
    <p:sldId id="464" r:id="rId36"/>
  </p:sldIdLst>
  <p:sldSz cx="10058400" cy="7772400"/>
  <p:notesSz cx="9296400" cy="7010400"/>
  <p:defaultTex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ldebrand" initials="c" lastIdx="1" clrIdx="0"/>
  <p:cmAuthor id="7" name="Rametta, Jack Taylor" initials="RJT [4]" lastIdx="1" clrIdx="7"/>
  <p:cmAuthor id="1" name="Shai Akabas" initials="SA" lastIdx="35" clrIdx="1"/>
  <p:cmAuthor id="8" name="Rametta, Jack Taylor" initials="RJT [5]" lastIdx="1" clrIdx="8"/>
  <p:cmAuthor id="2" name="Brian Collins" initials="BC" lastIdx="16" clrIdx="2"/>
  <p:cmAuthor id="9" name="Rametta, Jack Taylor" initials="RJT [6]" lastIdx="1" clrIdx="9"/>
  <p:cmAuthor id="3" name="Jack Rametta" initials="JR" lastIdx="16" clrIdx="3"/>
  <p:cmAuthor id="10" name="David Lapan" initials="DL" lastIdx="6" clrIdx="10"/>
  <p:cmAuthor id="4" name="Rametta, Jack Taylor" initials="RJT" lastIdx="1" clrIdx="4"/>
  <p:cmAuthor id="11" name="Dora Engle" initials="DE" lastIdx="1" clrIdx="11"/>
  <p:cmAuthor id="5" name="Rametta, Jack Taylor" initials="RJT [2]" lastIdx="1" clrIdx="5"/>
  <p:cmAuthor id="6" name="Rametta, Jack Taylor" initials="RJT [3]"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4F50"/>
    <a:srgbClr val="FB240D"/>
    <a:srgbClr val="E6E6E6"/>
    <a:srgbClr val="E33B45"/>
    <a:srgbClr val="FFFF00"/>
    <a:srgbClr val="3B3D3F"/>
    <a:srgbClr val="473F80"/>
    <a:srgbClr val="3046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E093C0-CD79-48F9-9213-03641FFD9A66}" v="224" dt="2019-05-08T20:36:30.688"/>
    <p1510:client id="{F2D88F8F-9E1E-4451-9584-3787BB150740}" v="56" dt="2019-05-09T12:44:26.175"/>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p:cViewPr varScale="1">
        <p:scale>
          <a:sx n="97" d="100"/>
          <a:sy n="97" d="100"/>
        </p:scale>
        <p:origin x="1572" y="72"/>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bipartisan.sharepoint.com/economicpolicy/Shared%20Documents/Debt%20Limit%20Projections/Debt%20Limit%202019/Debt%20Limit%20Monthly%20Analysis%202.25.19%20Construction.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jrametta\AppData\Roaming\Microsoft\Excel\Debt%20Limit%20Monthly%20Analysis%205%20(version%201).xlsb.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1.xml"/><Relationship Id="rId4"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160" b="1" i="0" u="none" strike="noStrike" kern="1200" spc="0" baseline="0">
                <a:solidFill>
                  <a:sysClr val="windowText" lastClr="000000"/>
                </a:solidFill>
                <a:latin typeface="Garamond" panose="02020404030301010803" pitchFamily="18" charset="0"/>
                <a:ea typeface="+mn-ea"/>
                <a:cs typeface="+mn-cs"/>
              </a:defRPr>
            </a:pPr>
            <a:r>
              <a:rPr lang="en-US" b="1"/>
              <a:t>Federal Debt Subject to Limit, 2014 to Present </a:t>
            </a:r>
          </a:p>
        </c:rich>
      </c:tx>
      <c:layout>
        <c:manualLayout>
          <c:xMode val="edge"/>
          <c:yMode val="edge"/>
          <c:x val="0.22697141995140999"/>
          <c:y val="4.5700170894545297E-2"/>
        </c:manualLayout>
      </c:layout>
      <c:overlay val="0"/>
      <c:spPr>
        <a:noFill/>
        <a:ln>
          <a:noFill/>
        </a:ln>
        <a:effectLst/>
      </c:spPr>
      <c:txPr>
        <a:bodyPr rot="0" spcFirstLastPara="1" vertOverflow="ellipsis" vert="horz" wrap="square" anchor="ctr" anchorCtr="1"/>
        <a:lstStyle/>
        <a:p>
          <a:pPr>
            <a:defRPr sz="2160" b="1" i="0" u="none" strike="noStrike" kern="1200" spc="0" baseline="0">
              <a:solidFill>
                <a:sysClr val="windowText" lastClr="000000"/>
              </a:solidFill>
              <a:latin typeface="Garamond" panose="02020404030301010803" pitchFamily="18" charset="0"/>
              <a:ea typeface="+mn-ea"/>
              <a:cs typeface="+mn-cs"/>
            </a:defRPr>
          </a:pPr>
          <a:endParaRPr lang="en-US"/>
        </a:p>
      </c:txPr>
    </c:title>
    <c:autoTitleDeleted val="0"/>
    <c:plotArea>
      <c:layout>
        <c:manualLayout>
          <c:layoutTarget val="inner"/>
          <c:xMode val="edge"/>
          <c:yMode val="edge"/>
          <c:x val="0.103642066429738"/>
          <c:y val="0.114668149120249"/>
          <c:w val="0.86188000796684705"/>
          <c:h val="0.77256695343637605"/>
        </c:manualLayout>
      </c:layout>
      <c:areaChart>
        <c:grouping val="standard"/>
        <c:varyColors val="0"/>
        <c:ser>
          <c:idx val="1"/>
          <c:order val="1"/>
          <c:tx>
            <c:strRef>
              <c:f>'[Chart in Microsoft PowerPoint]DL Cliff'!$C$1</c:f>
              <c:strCache>
                <c:ptCount val="1"/>
                <c:pt idx="0">
                  <c:v>Debt Limit Suspended </c:v>
                </c:pt>
              </c:strCache>
            </c:strRef>
          </c:tx>
          <c:spPr>
            <a:solidFill>
              <a:schemeClr val="bg1">
                <a:alpha val="30000"/>
              </a:schemeClr>
            </a:solidFill>
            <a:ln>
              <a:noFill/>
            </a:ln>
            <a:effectLst/>
          </c:spPr>
          <c:cat>
            <c:numRef>
              <c:f>'[Chart in Microsoft PowerPoint]DL Cliff'!$A$2:$A$1343</c:f>
              <c:numCache>
                <c:formatCode>m/d/yyyy</c:formatCode>
                <c:ptCount val="1342"/>
                <c:pt idx="0">
                  <c:v>41641</c:v>
                </c:pt>
                <c:pt idx="1">
                  <c:v>41642</c:v>
                </c:pt>
                <c:pt idx="2">
                  <c:v>41645</c:v>
                </c:pt>
                <c:pt idx="3">
                  <c:v>41646</c:v>
                </c:pt>
                <c:pt idx="4">
                  <c:v>41647</c:v>
                </c:pt>
                <c:pt idx="5">
                  <c:v>41648</c:v>
                </c:pt>
                <c:pt idx="6">
                  <c:v>41649</c:v>
                </c:pt>
                <c:pt idx="7">
                  <c:v>41652</c:v>
                </c:pt>
                <c:pt idx="8">
                  <c:v>41653</c:v>
                </c:pt>
                <c:pt idx="9">
                  <c:v>41654</c:v>
                </c:pt>
                <c:pt idx="10">
                  <c:v>41655</c:v>
                </c:pt>
                <c:pt idx="11">
                  <c:v>41656</c:v>
                </c:pt>
                <c:pt idx="12">
                  <c:v>41660</c:v>
                </c:pt>
                <c:pt idx="13">
                  <c:v>41661</c:v>
                </c:pt>
                <c:pt idx="14">
                  <c:v>41662</c:v>
                </c:pt>
                <c:pt idx="15">
                  <c:v>41663</c:v>
                </c:pt>
                <c:pt idx="16">
                  <c:v>41666</c:v>
                </c:pt>
                <c:pt idx="17">
                  <c:v>41667</c:v>
                </c:pt>
                <c:pt idx="18">
                  <c:v>41668</c:v>
                </c:pt>
                <c:pt idx="19">
                  <c:v>41669</c:v>
                </c:pt>
                <c:pt idx="20">
                  <c:v>41670</c:v>
                </c:pt>
                <c:pt idx="21">
                  <c:v>41673</c:v>
                </c:pt>
                <c:pt idx="22">
                  <c:v>41674</c:v>
                </c:pt>
                <c:pt idx="23">
                  <c:v>41675</c:v>
                </c:pt>
                <c:pt idx="24">
                  <c:v>41676</c:v>
                </c:pt>
                <c:pt idx="25">
                  <c:v>41677</c:v>
                </c:pt>
                <c:pt idx="26">
                  <c:v>41680</c:v>
                </c:pt>
                <c:pt idx="27">
                  <c:v>41681</c:v>
                </c:pt>
                <c:pt idx="28">
                  <c:v>41682</c:v>
                </c:pt>
                <c:pt idx="29">
                  <c:v>41683</c:v>
                </c:pt>
                <c:pt idx="30">
                  <c:v>41684</c:v>
                </c:pt>
                <c:pt idx="31">
                  <c:v>41688</c:v>
                </c:pt>
                <c:pt idx="32">
                  <c:v>41689</c:v>
                </c:pt>
                <c:pt idx="33">
                  <c:v>41690</c:v>
                </c:pt>
                <c:pt idx="34">
                  <c:v>41691</c:v>
                </c:pt>
                <c:pt idx="35">
                  <c:v>41694</c:v>
                </c:pt>
                <c:pt idx="36">
                  <c:v>41695</c:v>
                </c:pt>
                <c:pt idx="37">
                  <c:v>41696</c:v>
                </c:pt>
                <c:pt idx="38">
                  <c:v>41697</c:v>
                </c:pt>
                <c:pt idx="39">
                  <c:v>41698</c:v>
                </c:pt>
                <c:pt idx="40">
                  <c:v>41701</c:v>
                </c:pt>
                <c:pt idx="41">
                  <c:v>41702</c:v>
                </c:pt>
                <c:pt idx="42">
                  <c:v>41703</c:v>
                </c:pt>
                <c:pt idx="43">
                  <c:v>41704</c:v>
                </c:pt>
                <c:pt idx="44">
                  <c:v>41705</c:v>
                </c:pt>
                <c:pt idx="45">
                  <c:v>41708</c:v>
                </c:pt>
                <c:pt idx="46">
                  <c:v>41709</c:v>
                </c:pt>
                <c:pt idx="47">
                  <c:v>41710</c:v>
                </c:pt>
                <c:pt idx="48">
                  <c:v>41711</c:v>
                </c:pt>
                <c:pt idx="49">
                  <c:v>41712</c:v>
                </c:pt>
                <c:pt idx="50">
                  <c:v>41715</c:v>
                </c:pt>
                <c:pt idx="51">
                  <c:v>41716</c:v>
                </c:pt>
                <c:pt idx="52">
                  <c:v>41717</c:v>
                </c:pt>
                <c:pt idx="53">
                  <c:v>41718</c:v>
                </c:pt>
                <c:pt idx="54">
                  <c:v>41719</c:v>
                </c:pt>
                <c:pt idx="55">
                  <c:v>41722</c:v>
                </c:pt>
                <c:pt idx="56">
                  <c:v>41723</c:v>
                </c:pt>
                <c:pt idx="57">
                  <c:v>41724</c:v>
                </c:pt>
                <c:pt idx="58">
                  <c:v>41725</c:v>
                </c:pt>
                <c:pt idx="59">
                  <c:v>41726</c:v>
                </c:pt>
                <c:pt idx="60">
                  <c:v>41729</c:v>
                </c:pt>
                <c:pt idx="61">
                  <c:v>41730</c:v>
                </c:pt>
                <c:pt idx="62">
                  <c:v>41731</c:v>
                </c:pt>
                <c:pt idx="63">
                  <c:v>41732</c:v>
                </c:pt>
                <c:pt idx="64">
                  <c:v>41733</c:v>
                </c:pt>
                <c:pt idx="65">
                  <c:v>41736</c:v>
                </c:pt>
                <c:pt idx="66">
                  <c:v>41737</c:v>
                </c:pt>
                <c:pt idx="67">
                  <c:v>41738</c:v>
                </c:pt>
                <c:pt idx="68">
                  <c:v>41739</c:v>
                </c:pt>
                <c:pt idx="69">
                  <c:v>41740</c:v>
                </c:pt>
                <c:pt idx="70">
                  <c:v>41743</c:v>
                </c:pt>
                <c:pt idx="71">
                  <c:v>41744</c:v>
                </c:pt>
                <c:pt idx="72">
                  <c:v>41745</c:v>
                </c:pt>
                <c:pt idx="73">
                  <c:v>41746</c:v>
                </c:pt>
                <c:pt idx="74">
                  <c:v>41747</c:v>
                </c:pt>
                <c:pt idx="75">
                  <c:v>41750</c:v>
                </c:pt>
                <c:pt idx="76">
                  <c:v>41751</c:v>
                </c:pt>
                <c:pt idx="77">
                  <c:v>41752</c:v>
                </c:pt>
                <c:pt idx="78">
                  <c:v>41753</c:v>
                </c:pt>
                <c:pt idx="79">
                  <c:v>41754</c:v>
                </c:pt>
                <c:pt idx="80">
                  <c:v>41757</c:v>
                </c:pt>
                <c:pt idx="81">
                  <c:v>41758</c:v>
                </c:pt>
                <c:pt idx="82">
                  <c:v>41759</c:v>
                </c:pt>
                <c:pt idx="83">
                  <c:v>41760</c:v>
                </c:pt>
                <c:pt idx="84">
                  <c:v>41761</c:v>
                </c:pt>
                <c:pt idx="85">
                  <c:v>41764</c:v>
                </c:pt>
                <c:pt idx="86">
                  <c:v>41765</c:v>
                </c:pt>
                <c:pt idx="87">
                  <c:v>41766</c:v>
                </c:pt>
                <c:pt idx="88">
                  <c:v>41767</c:v>
                </c:pt>
                <c:pt idx="89">
                  <c:v>41768</c:v>
                </c:pt>
                <c:pt idx="90">
                  <c:v>41771</c:v>
                </c:pt>
                <c:pt idx="91">
                  <c:v>41772</c:v>
                </c:pt>
                <c:pt idx="92">
                  <c:v>41773</c:v>
                </c:pt>
                <c:pt idx="93">
                  <c:v>41774</c:v>
                </c:pt>
                <c:pt idx="94">
                  <c:v>41775</c:v>
                </c:pt>
                <c:pt idx="95">
                  <c:v>41778</c:v>
                </c:pt>
                <c:pt idx="96">
                  <c:v>41779</c:v>
                </c:pt>
                <c:pt idx="97">
                  <c:v>41780</c:v>
                </c:pt>
                <c:pt idx="98">
                  <c:v>41781</c:v>
                </c:pt>
                <c:pt idx="99">
                  <c:v>41782</c:v>
                </c:pt>
                <c:pt idx="100">
                  <c:v>41786</c:v>
                </c:pt>
                <c:pt idx="101">
                  <c:v>41787</c:v>
                </c:pt>
                <c:pt idx="102">
                  <c:v>41788</c:v>
                </c:pt>
                <c:pt idx="103">
                  <c:v>41789</c:v>
                </c:pt>
                <c:pt idx="104">
                  <c:v>41792</c:v>
                </c:pt>
                <c:pt idx="105">
                  <c:v>41793</c:v>
                </c:pt>
                <c:pt idx="106">
                  <c:v>41794</c:v>
                </c:pt>
                <c:pt idx="107">
                  <c:v>41795</c:v>
                </c:pt>
                <c:pt idx="108">
                  <c:v>41796</c:v>
                </c:pt>
                <c:pt idx="109">
                  <c:v>41799</c:v>
                </c:pt>
                <c:pt idx="110">
                  <c:v>41800</c:v>
                </c:pt>
                <c:pt idx="111">
                  <c:v>41801</c:v>
                </c:pt>
                <c:pt idx="112">
                  <c:v>41802</c:v>
                </c:pt>
                <c:pt idx="113">
                  <c:v>41803</c:v>
                </c:pt>
                <c:pt idx="114">
                  <c:v>41806</c:v>
                </c:pt>
                <c:pt idx="115">
                  <c:v>41807</c:v>
                </c:pt>
                <c:pt idx="116">
                  <c:v>41808</c:v>
                </c:pt>
                <c:pt idx="117">
                  <c:v>41809</c:v>
                </c:pt>
                <c:pt idx="118">
                  <c:v>41810</c:v>
                </c:pt>
                <c:pt idx="119">
                  <c:v>41813</c:v>
                </c:pt>
                <c:pt idx="120">
                  <c:v>41814</c:v>
                </c:pt>
                <c:pt idx="121">
                  <c:v>41815</c:v>
                </c:pt>
                <c:pt idx="122">
                  <c:v>41816</c:v>
                </c:pt>
                <c:pt idx="123">
                  <c:v>41817</c:v>
                </c:pt>
                <c:pt idx="124">
                  <c:v>41820</c:v>
                </c:pt>
                <c:pt idx="125">
                  <c:v>41821</c:v>
                </c:pt>
                <c:pt idx="126">
                  <c:v>41822</c:v>
                </c:pt>
                <c:pt idx="127">
                  <c:v>41823</c:v>
                </c:pt>
                <c:pt idx="128">
                  <c:v>41827</c:v>
                </c:pt>
                <c:pt idx="129">
                  <c:v>41828</c:v>
                </c:pt>
                <c:pt idx="130">
                  <c:v>41829</c:v>
                </c:pt>
                <c:pt idx="131">
                  <c:v>41830</c:v>
                </c:pt>
                <c:pt idx="132">
                  <c:v>41831</c:v>
                </c:pt>
                <c:pt idx="133">
                  <c:v>41834</c:v>
                </c:pt>
                <c:pt idx="134">
                  <c:v>41835</c:v>
                </c:pt>
                <c:pt idx="135">
                  <c:v>41836</c:v>
                </c:pt>
                <c:pt idx="136">
                  <c:v>41837</c:v>
                </c:pt>
                <c:pt idx="137">
                  <c:v>41838</c:v>
                </c:pt>
                <c:pt idx="138">
                  <c:v>41841</c:v>
                </c:pt>
                <c:pt idx="139">
                  <c:v>41842</c:v>
                </c:pt>
                <c:pt idx="140">
                  <c:v>41843</c:v>
                </c:pt>
                <c:pt idx="141">
                  <c:v>41844</c:v>
                </c:pt>
                <c:pt idx="142">
                  <c:v>41845</c:v>
                </c:pt>
                <c:pt idx="143">
                  <c:v>41848</c:v>
                </c:pt>
                <c:pt idx="144">
                  <c:v>41849</c:v>
                </c:pt>
                <c:pt idx="145">
                  <c:v>41850</c:v>
                </c:pt>
                <c:pt idx="146">
                  <c:v>41851</c:v>
                </c:pt>
                <c:pt idx="147">
                  <c:v>41852</c:v>
                </c:pt>
                <c:pt idx="148">
                  <c:v>41855</c:v>
                </c:pt>
                <c:pt idx="149">
                  <c:v>41856</c:v>
                </c:pt>
                <c:pt idx="150">
                  <c:v>41857</c:v>
                </c:pt>
                <c:pt idx="151">
                  <c:v>41858</c:v>
                </c:pt>
                <c:pt idx="152">
                  <c:v>41859</c:v>
                </c:pt>
                <c:pt idx="153">
                  <c:v>41862</c:v>
                </c:pt>
                <c:pt idx="154">
                  <c:v>41863</c:v>
                </c:pt>
                <c:pt idx="155">
                  <c:v>41864</c:v>
                </c:pt>
                <c:pt idx="156">
                  <c:v>41865</c:v>
                </c:pt>
                <c:pt idx="157">
                  <c:v>41866</c:v>
                </c:pt>
                <c:pt idx="158">
                  <c:v>41869</c:v>
                </c:pt>
                <c:pt idx="159">
                  <c:v>41870</c:v>
                </c:pt>
                <c:pt idx="160">
                  <c:v>41871</c:v>
                </c:pt>
                <c:pt idx="161">
                  <c:v>41872</c:v>
                </c:pt>
                <c:pt idx="162">
                  <c:v>41873</c:v>
                </c:pt>
                <c:pt idx="163">
                  <c:v>41876</c:v>
                </c:pt>
                <c:pt idx="164">
                  <c:v>41877</c:v>
                </c:pt>
                <c:pt idx="165">
                  <c:v>41878</c:v>
                </c:pt>
                <c:pt idx="166">
                  <c:v>41879</c:v>
                </c:pt>
                <c:pt idx="167">
                  <c:v>41880</c:v>
                </c:pt>
                <c:pt idx="168">
                  <c:v>41884</c:v>
                </c:pt>
                <c:pt idx="169">
                  <c:v>41885</c:v>
                </c:pt>
                <c:pt idx="170">
                  <c:v>41886</c:v>
                </c:pt>
                <c:pt idx="171">
                  <c:v>41887</c:v>
                </c:pt>
                <c:pt idx="172">
                  <c:v>41890</c:v>
                </c:pt>
                <c:pt idx="173">
                  <c:v>41891</c:v>
                </c:pt>
                <c:pt idx="174">
                  <c:v>41892</c:v>
                </c:pt>
                <c:pt idx="175">
                  <c:v>41893</c:v>
                </c:pt>
                <c:pt idx="176">
                  <c:v>41894</c:v>
                </c:pt>
                <c:pt idx="177">
                  <c:v>41897</c:v>
                </c:pt>
                <c:pt idx="178">
                  <c:v>41898</c:v>
                </c:pt>
                <c:pt idx="179">
                  <c:v>41899</c:v>
                </c:pt>
                <c:pt idx="180">
                  <c:v>41900</c:v>
                </c:pt>
                <c:pt idx="181">
                  <c:v>41901</c:v>
                </c:pt>
                <c:pt idx="182">
                  <c:v>41904</c:v>
                </c:pt>
                <c:pt idx="183">
                  <c:v>41905</c:v>
                </c:pt>
                <c:pt idx="184">
                  <c:v>41906</c:v>
                </c:pt>
                <c:pt idx="185">
                  <c:v>41907</c:v>
                </c:pt>
                <c:pt idx="186">
                  <c:v>41908</c:v>
                </c:pt>
                <c:pt idx="187">
                  <c:v>41911</c:v>
                </c:pt>
                <c:pt idx="188">
                  <c:v>41912</c:v>
                </c:pt>
                <c:pt idx="189">
                  <c:v>41913</c:v>
                </c:pt>
                <c:pt idx="190">
                  <c:v>41914</c:v>
                </c:pt>
                <c:pt idx="191">
                  <c:v>41915</c:v>
                </c:pt>
                <c:pt idx="192">
                  <c:v>41918</c:v>
                </c:pt>
                <c:pt idx="193">
                  <c:v>41919</c:v>
                </c:pt>
                <c:pt idx="194">
                  <c:v>41920</c:v>
                </c:pt>
                <c:pt idx="195">
                  <c:v>41921</c:v>
                </c:pt>
                <c:pt idx="196">
                  <c:v>41922</c:v>
                </c:pt>
                <c:pt idx="197">
                  <c:v>41926</c:v>
                </c:pt>
                <c:pt idx="198">
                  <c:v>41927</c:v>
                </c:pt>
                <c:pt idx="199">
                  <c:v>41928</c:v>
                </c:pt>
                <c:pt idx="200">
                  <c:v>41929</c:v>
                </c:pt>
                <c:pt idx="201">
                  <c:v>41932</c:v>
                </c:pt>
                <c:pt idx="202">
                  <c:v>41933</c:v>
                </c:pt>
                <c:pt idx="203">
                  <c:v>41934</c:v>
                </c:pt>
                <c:pt idx="204">
                  <c:v>41935</c:v>
                </c:pt>
                <c:pt idx="205">
                  <c:v>41936</c:v>
                </c:pt>
                <c:pt idx="206">
                  <c:v>41939</c:v>
                </c:pt>
                <c:pt idx="207">
                  <c:v>41940</c:v>
                </c:pt>
                <c:pt idx="208">
                  <c:v>41941</c:v>
                </c:pt>
                <c:pt idx="209">
                  <c:v>41942</c:v>
                </c:pt>
                <c:pt idx="210">
                  <c:v>41943</c:v>
                </c:pt>
                <c:pt idx="211">
                  <c:v>41946</c:v>
                </c:pt>
                <c:pt idx="212">
                  <c:v>41947</c:v>
                </c:pt>
                <c:pt idx="213">
                  <c:v>41948</c:v>
                </c:pt>
                <c:pt idx="214">
                  <c:v>41949</c:v>
                </c:pt>
                <c:pt idx="215">
                  <c:v>41950</c:v>
                </c:pt>
                <c:pt idx="216">
                  <c:v>41953</c:v>
                </c:pt>
                <c:pt idx="217">
                  <c:v>41955</c:v>
                </c:pt>
                <c:pt idx="218">
                  <c:v>41956</c:v>
                </c:pt>
                <c:pt idx="219">
                  <c:v>41957</c:v>
                </c:pt>
                <c:pt idx="220">
                  <c:v>41960</c:v>
                </c:pt>
                <c:pt idx="221">
                  <c:v>41961</c:v>
                </c:pt>
                <c:pt idx="222">
                  <c:v>41962</c:v>
                </c:pt>
                <c:pt idx="223">
                  <c:v>41963</c:v>
                </c:pt>
                <c:pt idx="224">
                  <c:v>41964</c:v>
                </c:pt>
                <c:pt idx="225">
                  <c:v>41967</c:v>
                </c:pt>
                <c:pt idx="226">
                  <c:v>41968</c:v>
                </c:pt>
                <c:pt idx="227">
                  <c:v>41969</c:v>
                </c:pt>
                <c:pt idx="228">
                  <c:v>41971</c:v>
                </c:pt>
                <c:pt idx="229">
                  <c:v>41974</c:v>
                </c:pt>
                <c:pt idx="230">
                  <c:v>41975</c:v>
                </c:pt>
                <c:pt idx="231">
                  <c:v>41976</c:v>
                </c:pt>
                <c:pt idx="232">
                  <c:v>41977</c:v>
                </c:pt>
                <c:pt idx="233">
                  <c:v>41978</c:v>
                </c:pt>
                <c:pt idx="234">
                  <c:v>41981</c:v>
                </c:pt>
                <c:pt idx="235">
                  <c:v>41982</c:v>
                </c:pt>
                <c:pt idx="236">
                  <c:v>41983</c:v>
                </c:pt>
                <c:pt idx="237">
                  <c:v>41984</c:v>
                </c:pt>
                <c:pt idx="238">
                  <c:v>41985</c:v>
                </c:pt>
                <c:pt idx="239">
                  <c:v>41988</c:v>
                </c:pt>
                <c:pt idx="240">
                  <c:v>41989</c:v>
                </c:pt>
                <c:pt idx="241">
                  <c:v>41990</c:v>
                </c:pt>
                <c:pt idx="242">
                  <c:v>41991</c:v>
                </c:pt>
                <c:pt idx="243">
                  <c:v>41992</c:v>
                </c:pt>
                <c:pt idx="244">
                  <c:v>41995</c:v>
                </c:pt>
                <c:pt idx="245">
                  <c:v>41996</c:v>
                </c:pt>
                <c:pt idx="246">
                  <c:v>41997</c:v>
                </c:pt>
                <c:pt idx="247">
                  <c:v>41999</c:v>
                </c:pt>
                <c:pt idx="248">
                  <c:v>42002</c:v>
                </c:pt>
                <c:pt idx="249">
                  <c:v>42003</c:v>
                </c:pt>
                <c:pt idx="250">
                  <c:v>42004</c:v>
                </c:pt>
                <c:pt idx="251">
                  <c:v>42006</c:v>
                </c:pt>
                <c:pt idx="252">
                  <c:v>42009</c:v>
                </c:pt>
                <c:pt idx="253">
                  <c:v>42010</c:v>
                </c:pt>
                <c:pt idx="254">
                  <c:v>42011</c:v>
                </c:pt>
                <c:pt idx="255">
                  <c:v>42012</c:v>
                </c:pt>
                <c:pt idx="256">
                  <c:v>42013</c:v>
                </c:pt>
                <c:pt idx="257">
                  <c:v>42016</c:v>
                </c:pt>
                <c:pt idx="258">
                  <c:v>42017</c:v>
                </c:pt>
                <c:pt idx="259">
                  <c:v>42018</c:v>
                </c:pt>
                <c:pt idx="260">
                  <c:v>42019</c:v>
                </c:pt>
                <c:pt idx="261">
                  <c:v>42020</c:v>
                </c:pt>
                <c:pt idx="262">
                  <c:v>42024</c:v>
                </c:pt>
                <c:pt idx="263">
                  <c:v>42025</c:v>
                </c:pt>
                <c:pt idx="264">
                  <c:v>42026</c:v>
                </c:pt>
                <c:pt idx="265">
                  <c:v>42027</c:v>
                </c:pt>
                <c:pt idx="266">
                  <c:v>42030</c:v>
                </c:pt>
                <c:pt idx="267">
                  <c:v>42031</c:v>
                </c:pt>
                <c:pt idx="268">
                  <c:v>42032</c:v>
                </c:pt>
                <c:pt idx="269">
                  <c:v>42033</c:v>
                </c:pt>
                <c:pt idx="270">
                  <c:v>42034</c:v>
                </c:pt>
                <c:pt idx="271">
                  <c:v>42037</c:v>
                </c:pt>
                <c:pt idx="272">
                  <c:v>42038</c:v>
                </c:pt>
                <c:pt idx="273">
                  <c:v>42039</c:v>
                </c:pt>
                <c:pt idx="274">
                  <c:v>42040</c:v>
                </c:pt>
                <c:pt idx="275">
                  <c:v>42041</c:v>
                </c:pt>
                <c:pt idx="276">
                  <c:v>42044</c:v>
                </c:pt>
                <c:pt idx="277">
                  <c:v>42045</c:v>
                </c:pt>
                <c:pt idx="278">
                  <c:v>42046</c:v>
                </c:pt>
                <c:pt idx="279">
                  <c:v>42047</c:v>
                </c:pt>
                <c:pt idx="280">
                  <c:v>42048</c:v>
                </c:pt>
                <c:pt idx="281">
                  <c:v>42052</c:v>
                </c:pt>
                <c:pt idx="282">
                  <c:v>42053</c:v>
                </c:pt>
                <c:pt idx="283">
                  <c:v>42054</c:v>
                </c:pt>
                <c:pt idx="284">
                  <c:v>42055</c:v>
                </c:pt>
                <c:pt idx="285">
                  <c:v>42058</c:v>
                </c:pt>
                <c:pt idx="286">
                  <c:v>42059</c:v>
                </c:pt>
                <c:pt idx="287">
                  <c:v>42060</c:v>
                </c:pt>
                <c:pt idx="288">
                  <c:v>42061</c:v>
                </c:pt>
                <c:pt idx="289">
                  <c:v>42062</c:v>
                </c:pt>
                <c:pt idx="290">
                  <c:v>42065</c:v>
                </c:pt>
                <c:pt idx="291">
                  <c:v>42066</c:v>
                </c:pt>
                <c:pt idx="292">
                  <c:v>42067</c:v>
                </c:pt>
                <c:pt idx="293">
                  <c:v>42068</c:v>
                </c:pt>
                <c:pt idx="294">
                  <c:v>42069</c:v>
                </c:pt>
                <c:pt idx="295">
                  <c:v>42072</c:v>
                </c:pt>
                <c:pt idx="296">
                  <c:v>42073</c:v>
                </c:pt>
                <c:pt idx="297">
                  <c:v>42074</c:v>
                </c:pt>
                <c:pt idx="298">
                  <c:v>42075</c:v>
                </c:pt>
                <c:pt idx="299">
                  <c:v>42076</c:v>
                </c:pt>
                <c:pt idx="300">
                  <c:v>42079</c:v>
                </c:pt>
                <c:pt idx="301">
                  <c:v>42080</c:v>
                </c:pt>
                <c:pt idx="302">
                  <c:v>42081</c:v>
                </c:pt>
                <c:pt idx="303">
                  <c:v>42082</c:v>
                </c:pt>
                <c:pt idx="304">
                  <c:v>42083</c:v>
                </c:pt>
                <c:pt idx="305">
                  <c:v>42086</c:v>
                </c:pt>
                <c:pt idx="306">
                  <c:v>42087</c:v>
                </c:pt>
                <c:pt idx="307">
                  <c:v>42088</c:v>
                </c:pt>
                <c:pt idx="308">
                  <c:v>42089</c:v>
                </c:pt>
                <c:pt idx="309">
                  <c:v>42090</c:v>
                </c:pt>
                <c:pt idx="310">
                  <c:v>42093</c:v>
                </c:pt>
                <c:pt idx="311">
                  <c:v>42094</c:v>
                </c:pt>
                <c:pt idx="312">
                  <c:v>42095</c:v>
                </c:pt>
                <c:pt idx="313">
                  <c:v>42096</c:v>
                </c:pt>
                <c:pt idx="314">
                  <c:v>42097</c:v>
                </c:pt>
                <c:pt idx="315">
                  <c:v>42100</c:v>
                </c:pt>
                <c:pt idx="316">
                  <c:v>42101</c:v>
                </c:pt>
                <c:pt idx="317">
                  <c:v>42102</c:v>
                </c:pt>
                <c:pt idx="318">
                  <c:v>42103</c:v>
                </c:pt>
                <c:pt idx="319">
                  <c:v>42104</c:v>
                </c:pt>
                <c:pt idx="320">
                  <c:v>42107</c:v>
                </c:pt>
                <c:pt idx="321">
                  <c:v>42108</c:v>
                </c:pt>
                <c:pt idx="322">
                  <c:v>42109</c:v>
                </c:pt>
                <c:pt idx="323">
                  <c:v>42110</c:v>
                </c:pt>
                <c:pt idx="324">
                  <c:v>42111</c:v>
                </c:pt>
                <c:pt idx="325">
                  <c:v>42114</c:v>
                </c:pt>
                <c:pt idx="326">
                  <c:v>42115</c:v>
                </c:pt>
                <c:pt idx="327">
                  <c:v>42116</c:v>
                </c:pt>
                <c:pt idx="328">
                  <c:v>42117</c:v>
                </c:pt>
                <c:pt idx="329">
                  <c:v>42118</c:v>
                </c:pt>
                <c:pt idx="330">
                  <c:v>42121</c:v>
                </c:pt>
                <c:pt idx="331">
                  <c:v>42122</c:v>
                </c:pt>
                <c:pt idx="332">
                  <c:v>42123</c:v>
                </c:pt>
                <c:pt idx="333">
                  <c:v>42124</c:v>
                </c:pt>
                <c:pt idx="334">
                  <c:v>42125</c:v>
                </c:pt>
                <c:pt idx="335">
                  <c:v>42128</c:v>
                </c:pt>
                <c:pt idx="336">
                  <c:v>42129</c:v>
                </c:pt>
                <c:pt idx="337">
                  <c:v>42130</c:v>
                </c:pt>
                <c:pt idx="338">
                  <c:v>42131</c:v>
                </c:pt>
                <c:pt idx="339">
                  <c:v>42132</c:v>
                </c:pt>
                <c:pt idx="340">
                  <c:v>42135</c:v>
                </c:pt>
                <c:pt idx="341">
                  <c:v>42136</c:v>
                </c:pt>
                <c:pt idx="342">
                  <c:v>42137</c:v>
                </c:pt>
                <c:pt idx="343">
                  <c:v>42138</c:v>
                </c:pt>
                <c:pt idx="344">
                  <c:v>42139</c:v>
                </c:pt>
                <c:pt idx="345">
                  <c:v>42142</c:v>
                </c:pt>
                <c:pt idx="346">
                  <c:v>42143</c:v>
                </c:pt>
                <c:pt idx="347">
                  <c:v>42144</c:v>
                </c:pt>
                <c:pt idx="348">
                  <c:v>42145</c:v>
                </c:pt>
                <c:pt idx="349">
                  <c:v>42146</c:v>
                </c:pt>
                <c:pt idx="350">
                  <c:v>42150</c:v>
                </c:pt>
                <c:pt idx="351">
                  <c:v>42151</c:v>
                </c:pt>
                <c:pt idx="352">
                  <c:v>42152</c:v>
                </c:pt>
                <c:pt idx="353">
                  <c:v>42153</c:v>
                </c:pt>
                <c:pt idx="354">
                  <c:v>42156</c:v>
                </c:pt>
                <c:pt idx="355">
                  <c:v>42157</c:v>
                </c:pt>
                <c:pt idx="356">
                  <c:v>42158</c:v>
                </c:pt>
                <c:pt idx="357">
                  <c:v>42159</c:v>
                </c:pt>
                <c:pt idx="358">
                  <c:v>42160</c:v>
                </c:pt>
                <c:pt idx="359">
                  <c:v>42163</c:v>
                </c:pt>
                <c:pt idx="360">
                  <c:v>42164</c:v>
                </c:pt>
                <c:pt idx="361">
                  <c:v>42165</c:v>
                </c:pt>
                <c:pt idx="362">
                  <c:v>42166</c:v>
                </c:pt>
                <c:pt idx="363">
                  <c:v>42167</c:v>
                </c:pt>
                <c:pt idx="364">
                  <c:v>42170</c:v>
                </c:pt>
                <c:pt idx="365">
                  <c:v>42171</c:v>
                </c:pt>
                <c:pt idx="366">
                  <c:v>42172</c:v>
                </c:pt>
                <c:pt idx="367">
                  <c:v>42173</c:v>
                </c:pt>
                <c:pt idx="368">
                  <c:v>42174</c:v>
                </c:pt>
                <c:pt idx="369">
                  <c:v>42177</c:v>
                </c:pt>
                <c:pt idx="370">
                  <c:v>42178</c:v>
                </c:pt>
                <c:pt idx="371">
                  <c:v>42179</c:v>
                </c:pt>
                <c:pt idx="372">
                  <c:v>42180</c:v>
                </c:pt>
                <c:pt idx="373">
                  <c:v>42181</c:v>
                </c:pt>
                <c:pt idx="374">
                  <c:v>42184</c:v>
                </c:pt>
                <c:pt idx="375">
                  <c:v>42185</c:v>
                </c:pt>
                <c:pt idx="376">
                  <c:v>42186</c:v>
                </c:pt>
                <c:pt idx="377">
                  <c:v>42187</c:v>
                </c:pt>
                <c:pt idx="378">
                  <c:v>42188</c:v>
                </c:pt>
                <c:pt idx="379">
                  <c:v>42191</c:v>
                </c:pt>
                <c:pt idx="380">
                  <c:v>42192</c:v>
                </c:pt>
                <c:pt idx="381">
                  <c:v>42193</c:v>
                </c:pt>
                <c:pt idx="382">
                  <c:v>42194</c:v>
                </c:pt>
                <c:pt idx="383">
                  <c:v>42195</c:v>
                </c:pt>
                <c:pt idx="384">
                  <c:v>42198</c:v>
                </c:pt>
                <c:pt idx="385">
                  <c:v>42199</c:v>
                </c:pt>
                <c:pt idx="386">
                  <c:v>42200</c:v>
                </c:pt>
                <c:pt idx="387">
                  <c:v>42201</c:v>
                </c:pt>
                <c:pt idx="388">
                  <c:v>42202</c:v>
                </c:pt>
                <c:pt idx="389">
                  <c:v>42205</c:v>
                </c:pt>
                <c:pt idx="390">
                  <c:v>42206</c:v>
                </c:pt>
                <c:pt idx="391">
                  <c:v>42207</c:v>
                </c:pt>
                <c:pt idx="392">
                  <c:v>42208</c:v>
                </c:pt>
                <c:pt idx="393">
                  <c:v>42209</c:v>
                </c:pt>
                <c:pt idx="394">
                  <c:v>42212</c:v>
                </c:pt>
                <c:pt idx="395">
                  <c:v>42213</c:v>
                </c:pt>
                <c:pt idx="396">
                  <c:v>42214</c:v>
                </c:pt>
                <c:pt idx="397">
                  <c:v>42215</c:v>
                </c:pt>
                <c:pt idx="398">
                  <c:v>42216</c:v>
                </c:pt>
                <c:pt idx="399">
                  <c:v>42219</c:v>
                </c:pt>
                <c:pt idx="400">
                  <c:v>42220</c:v>
                </c:pt>
                <c:pt idx="401">
                  <c:v>42221</c:v>
                </c:pt>
                <c:pt idx="402">
                  <c:v>42222</c:v>
                </c:pt>
                <c:pt idx="403">
                  <c:v>42223</c:v>
                </c:pt>
                <c:pt idx="404">
                  <c:v>42226</c:v>
                </c:pt>
                <c:pt idx="405">
                  <c:v>42227</c:v>
                </c:pt>
                <c:pt idx="406">
                  <c:v>42228</c:v>
                </c:pt>
                <c:pt idx="407">
                  <c:v>42229</c:v>
                </c:pt>
                <c:pt idx="408">
                  <c:v>42230</c:v>
                </c:pt>
                <c:pt idx="409">
                  <c:v>42233</c:v>
                </c:pt>
                <c:pt idx="410">
                  <c:v>42234</c:v>
                </c:pt>
                <c:pt idx="411">
                  <c:v>42235</c:v>
                </c:pt>
                <c:pt idx="412">
                  <c:v>42236</c:v>
                </c:pt>
                <c:pt idx="413">
                  <c:v>42237</c:v>
                </c:pt>
                <c:pt idx="414">
                  <c:v>42240</c:v>
                </c:pt>
                <c:pt idx="415">
                  <c:v>42241</c:v>
                </c:pt>
                <c:pt idx="416">
                  <c:v>42242</c:v>
                </c:pt>
                <c:pt idx="417">
                  <c:v>42243</c:v>
                </c:pt>
                <c:pt idx="418">
                  <c:v>42244</c:v>
                </c:pt>
                <c:pt idx="419">
                  <c:v>42247</c:v>
                </c:pt>
                <c:pt idx="420">
                  <c:v>42248</c:v>
                </c:pt>
                <c:pt idx="421">
                  <c:v>42249</c:v>
                </c:pt>
                <c:pt idx="422">
                  <c:v>42250</c:v>
                </c:pt>
                <c:pt idx="423">
                  <c:v>42251</c:v>
                </c:pt>
                <c:pt idx="424">
                  <c:v>42255</c:v>
                </c:pt>
                <c:pt idx="425">
                  <c:v>42256</c:v>
                </c:pt>
                <c:pt idx="426">
                  <c:v>42257</c:v>
                </c:pt>
                <c:pt idx="427">
                  <c:v>42258</c:v>
                </c:pt>
                <c:pt idx="428">
                  <c:v>42261</c:v>
                </c:pt>
                <c:pt idx="429">
                  <c:v>42262</c:v>
                </c:pt>
                <c:pt idx="430">
                  <c:v>42263</c:v>
                </c:pt>
                <c:pt idx="431">
                  <c:v>42264</c:v>
                </c:pt>
                <c:pt idx="432">
                  <c:v>42265</c:v>
                </c:pt>
                <c:pt idx="433">
                  <c:v>42268</c:v>
                </c:pt>
                <c:pt idx="434">
                  <c:v>42269</c:v>
                </c:pt>
                <c:pt idx="435">
                  <c:v>42270</c:v>
                </c:pt>
                <c:pt idx="436">
                  <c:v>42271</c:v>
                </c:pt>
                <c:pt idx="437">
                  <c:v>42272</c:v>
                </c:pt>
                <c:pt idx="438">
                  <c:v>42275</c:v>
                </c:pt>
                <c:pt idx="439">
                  <c:v>42276</c:v>
                </c:pt>
                <c:pt idx="440">
                  <c:v>42277</c:v>
                </c:pt>
                <c:pt idx="441">
                  <c:v>42278</c:v>
                </c:pt>
                <c:pt idx="442">
                  <c:v>42279</c:v>
                </c:pt>
                <c:pt idx="443">
                  <c:v>42282</c:v>
                </c:pt>
                <c:pt idx="444">
                  <c:v>42283</c:v>
                </c:pt>
                <c:pt idx="445">
                  <c:v>42284</c:v>
                </c:pt>
                <c:pt idx="446">
                  <c:v>42285</c:v>
                </c:pt>
                <c:pt idx="447">
                  <c:v>42286</c:v>
                </c:pt>
                <c:pt idx="448">
                  <c:v>42290</c:v>
                </c:pt>
                <c:pt idx="449">
                  <c:v>42291</c:v>
                </c:pt>
                <c:pt idx="450">
                  <c:v>42292</c:v>
                </c:pt>
                <c:pt idx="451">
                  <c:v>42293</c:v>
                </c:pt>
                <c:pt idx="452">
                  <c:v>42296</c:v>
                </c:pt>
                <c:pt idx="453">
                  <c:v>42297</c:v>
                </c:pt>
                <c:pt idx="454">
                  <c:v>42298</c:v>
                </c:pt>
                <c:pt idx="455">
                  <c:v>42299</c:v>
                </c:pt>
                <c:pt idx="456">
                  <c:v>42300</c:v>
                </c:pt>
                <c:pt idx="457">
                  <c:v>42303</c:v>
                </c:pt>
                <c:pt idx="458">
                  <c:v>42304</c:v>
                </c:pt>
                <c:pt idx="459">
                  <c:v>42305</c:v>
                </c:pt>
                <c:pt idx="460">
                  <c:v>42306</c:v>
                </c:pt>
                <c:pt idx="461">
                  <c:v>42307</c:v>
                </c:pt>
                <c:pt idx="462">
                  <c:v>42310</c:v>
                </c:pt>
                <c:pt idx="463">
                  <c:v>42311</c:v>
                </c:pt>
                <c:pt idx="464">
                  <c:v>42312</c:v>
                </c:pt>
                <c:pt idx="465">
                  <c:v>42313</c:v>
                </c:pt>
                <c:pt idx="466">
                  <c:v>42314</c:v>
                </c:pt>
                <c:pt idx="467">
                  <c:v>42317</c:v>
                </c:pt>
                <c:pt idx="468">
                  <c:v>42318</c:v>
                </c:pt>
                <c:pt idx="469">
                  <c:v>42320</c:v>
                </c:pt>
                <c:pt idx="470">
                  <c:v>42321</c:v>
                </c:pt>
                <c:pt idx="471">
                  <c:v>42324</c:v>
                </c:pt>
                <c:pt idx="472">
                  <c:v>42325</c:v>
                </c:pt>
                <c:pt idx="473">
                  <c:v>42326</c:v>
                </c:pt>
                <c:pt idx="474">
                  <c:v>42327</c:v>
                </c:pt>
                <c:pt idx="475">
                  <c:v>42328</c:v>
                </c:pt>
                <c:pt idx="476">
                  <c:v>42331</c:v>
                </c:pt>
                <c:pt idx="477">
                  <c:v>42332</c:v>
                </c:pt>
                <c:pt idx="478">
                  <c:v>42333</c:v>
                </c:pt>
                <c:pt idx="479">
                  <c:v>42335</c:v>
                </c:pt>
                <c:pt idx="480">
                  <c:v>42338</c:v>
                </c:pt>
                <c:pt idx="481">
                  <c:v>42339</c:v>
                </c:pt>
                <c:pt idx="482">
                  <c:v>42340</c:v>
                </c:pt>
                <c:pt idx="483">
                  <c:v>42341</c:v>
                </c:pt>
                <c:pt idx="484">
                  <c:v>42342</c:v>
                </c:pt>
                <c:pt idx="485">
                  <c:v>42345</c:v>
                </c:pt>
                <c:pt idx="486">
                  <c:v>42346</c:v>
                </c:pt>
                <c:pt idx="487">
                  <c:v>42347</c:v>
                </c:pt>
                <c:pt idx="488">
                  <c:v>42348</c:v>
                </c:pt>
                <c:pt idx="489">
                  <c:v>42349</c:v>
                </c:pt>
                <c:pt idx="490">
                  <c:v>42352</c:v>
                </c:pt>
                <c:pt idx="491">
                  <c:v>42353</c:v>
                </c:pt>
                <c:pt idx="492">
                  <c:v>42354</c:v>
                </c:pt>
                <c:pt idx="493">
                  <c:v>42355</c:v>
                </c:pt>
                <c:pt idx="494">
                  <c:v>42356</c:v>
                </c:pt>
                <c:pt idx="495">
                  <c:v>42359</c:v>
                </c:pt>
                <c:pt idx="496">
                  <c:v>42360</c:v>
                </c:pt>
                <c:pt idx="497">
                  <c:v>42361</c:v>
                </c:pt>
                <c:pt idx="498">
                  <c:v>42362</c:v>
                </c:pt>
                <c:pt idx="499">
                  <c:v>42366</c:v>
                </c:pt>
                <c:pt idx="500">
                  <c:v>42367</c:v>
                </c:pt>
                <c:pt idx="501">
                  <c:v>42368</c:v>
                </c:pt>
                <c:pt idx="502">
                  <c:v>42369</c:v>
                </c:pt>
                <c:pt idx="503">
                  <c:v>42373</c:v>
                </c:pt>
                <c:pt idx="504">
                  <c:v>42374</c:v>
                </c:pt>
                <c:pt idx="505">
                  <c:v>42375</c:v>
                </c:pt>
                <c:pt idx="506">
                  <c:v>42376</c:v>
                </c:pt>
                <c:pt idx="507">
                  <c:v>42377</c:v>
                </c:pt>
                <c:pt idx="508">
                  <c:v>42380</c:v>
                </c:pt>
                <c:pt idx="509">
                  <c:v>42381</c:v>
                </c:pt>
                <c:pt idx="510">
                  <c:v>42382</c:v>
                </c:pt>
                <c:pt idx="511">
                  <c:v>42383</c:v>
                </c:pt>
                <c:pt idx="512">
                  <c:v>42384</c:v>
                </c:pt>
                <c:pt idx="513">
                  <c:v>42388</c:v>
                </c:pt>
                <c:pt idx="514">
                  <c:v>42389</c:v>
                </c:pt>
                <c:pt idx="515">
                  <c:v>42390</c:v>
                </c:pt>
                <c:pt idx="516">
                  <c:v>42391</c:v>
                </c:pt>
                <c:pt idx="517">
                  <c:v>42394</c:v>
                </c:pt>
                <c:pt idx="518">
                  <c:v>42395</c:v>
                </c:pt>
                <c:pt idx="519">
                  <c:v>42396</c:v>
                </c:pt>
                <c:pt idx="520">
                  <c:v>42397</c:v>
                </c:pt>
                <c:pt idx="521">
                  <c:v>42398</c:v>
                </c:pt>
                <c:pt idx="522">
                  <c:v>42401</c:v>
                </c:pt>
                <c:pt idx="523">
                  <c:v>42402</c:v>
                </c:pt>
                <c:pt idx="524">
                  <c:v>42403</c:v>
                </c:pt>
                <c:pt idx="525">
                  <c:v>42404</c:v>
                </c:pt>
                <c:pt idx="526">
                  <c:v>42405</c:v>
                </c:pt>
                <c:pt idx="527">
                  <c:v>42408</c:v>
                </c:pt>
                <c:pt idx="528">
                  <c:v>42409</c:v>
                </c:pt>
                <c:pt idx="529">
                  <c:v>42410</c:v>
                </c:pt>
                <c:pt idx="530">
                  <c:v>42411</c:v>
                </c:pt>
                <c:pt idx="531">
                  <c:v>42412</c:v>
                </c:pt>
                <c:pt idx="532">
                  <c:v>42416</c:v>
                </c:pt>
                <c:pt idx="533">
                  <c:v>42417</c:v>
                </c:pt>
                <c:pt idx="534">
                  <c:v>42418</c:v>
                </c:pt>
                <c:pt idx="535">
                  <c:v>42419</c:v>
                </c:pt>
                <c:pt idx="536">
                  <c:v>42422</c:v>
                </c:pt>
                <c:pt idx="537">
                  <c:v>42423</c:v>
                </c:pt>
                <c:pt idx="538">
                  <c:v>42424</c:v>
                </c:pt>
                <c:pt idx="539">
                  <c:v>42425</c:v>
                </c:pt>
                <c:pt idx="540">
                  <c:v>42426</c:v>
                </c:pt>
                <c:pt idx="541">
                  <c:v>42429</c:v>
                </c:pt>
                <c:pt idx="542">
                  <c:v>42430</c:v>
                </c:pt>
                <c:pt idx="543">
                  <c:v>42431</c:v>
                </c:pt>
                <c:pt idx="544">
                  <c:v>42432</c:v>
                </c:pt>
                <c:pt idx="545">
                  <c:v>42433</c:v>
                </c:pt>
                <c:pt idx="546">
                  <c:v>42436</c:v>
                </c:pt>
                <c:pt idx="547">
                  <c:v>42437</c:v>
                </c:pt>
                <c:pt idx="548">
                  <c:v>42438</c:v>
                </c:pt>
                <c:pt idx="549">
                  <c:v>42439</c:v>
                </c:pt>
                <c:pt idx="550">
                  <c:v>42440</c:v>
                </c:pt>
                <c:pt idx="551">
                  <c:v>42443</c:v>
                </c:pt>
                <c:pt idx="552">
                  <c:v>42444</c:v>
                </c:pt>
                <c:pt idx="553">
                  <c:v>42445</c:v>
                </c:pt>
                <c:pt idx="554">
                  <c:v>42446</c:v>
                </c:pt>
                <c:pt idx="555">
                  <c:v>42447</c:v>
                </c:pt>
                <c:pt idx="556">
                  <c:v>42450</c:v>
                </c:pt>
                <c:pt idx="557">
                  <c:v>42451</c:v>
                </c:pt>
                <c:pt idx="558">
                  <c:v>42452</c:v>
                </c:pt>
                <c:pt idx="559">
                  <c:v>42453</c:v>
                </c:pt>
                <c:pt idx="560">
                  <c:v>42454</c:v>
                </c:pt>
                <c:pt idx="561">
                  <c:v>42457</c:v>
                </c:pt>
                <c:pt idx="562">
                  <c:v>42458</c:v>
                </c:pt>
                <c:pt idx="563">
                  <c:v>42459</c:v>
                </c:pt>
                <c:pt idx="564">
                  <c:v>42460</c:v>
                </c:pt>
                <c:pt idx="565">
                  <c:v>42461</c:v>
                </c:pt>
                <c:pt idx="566">
                  <c:v>42464</c:v>
                </c:pt>
                <c:pt idx="567">
                  <c:v>42465</c:v>
                </c:pt>
                <c:pt idx="568">
                  <c:v>42466</c:v>
                </c:pt>
                <c:pt idx="569">
                  <c:v>42467</c:v>
                </c:pt>
                <c:pt idx="570">
                  <c:v>42468</c:v>
                </c:pt>
                <c:pt idx="571">
                  <c:v>42471</c:v>
                </c:pt>
                <c:pt idx="572">
                  <c:v>42472</c:v>
                </c:pt>
                <c:pt idx="573">
                  <c:v>42473</c:v>
                </c:pt>
                <c:pt idx="574">
                  <c:v>42474</c:v>
                </c:pt>
                <c:pt idx="575">
                  <c:v>42475</c:v>
                </c:pt>
                <c:pt idx="576">
                  <c:v>42478</c:v>
                </c:pt>
                <c:pt idx="577">
                  <c:v>42479</c:v>
                </c:pt>
                <c:pt idx="578">
                  <c:v>42480</c:v>
                </c:pt>
                <c:pt idx="579">
                  <c:v>42481</c:v>
                </c:pt>
                <c:pt idx="580">
                  <c:v>42482</c:v>
                </c:pt>
                <c:pt idx="581">
                  <c:v>42485</c:v>
                </c:pt>
                <c:pt idx="582">
                  <c:v>42486</c:v>
                </c:pt>
                <c:pt idx="583">
                  <c:v>42487</c:v>
                </c:pt>
                <c:pt idx="584">
                  <c:v>42488</c:v>
                </c:pt>
                <c:pt idx="585">
                  <c:v>42489</c:v>
                </c:pt>
                <c:pt idx="586">
                  <c:v>42492</c:v>
                </c:pt>
                <c:pt idx="587">
                  <c:v>42493</c:v>
                </c:pt>
                <c:pt idx="588">
                  <c:v>42494</c:v>
                </c:pt>
                <c:pt idx="589">
                  <c:v>42495</c:v>
                </c:pt>
                <c:pt idx="590">
                  <c:v>42496</c:v>
                </c:pt>
                <c:pt idx="591">
                  <c:v>42499</c:v>
                </c:pt>
                <c:pt idx="592">
                  <c:v>42500</c:v>
                </c:pt>
                <c:pt idx="593">
                  <c:v>42501</c:v>
                </c:pt>
                <c:pt idx="594">
                  <c:v>42502</c:v>
                </c:pt>
                <c:pt idx="595">
                  <c:v>42503</c:v>
                </c:pt>
                <c:pt idx="596">
                  <c:v>42506</c:v>
                </c:pt>
                <c:pt idx="597">
                  <c:v>42507</c:v>
                </c:pt>
                <c:pt idx="598">
                  <c:v>42508</c:v>
                </c:pt>
                <c:pt idx="599">
                  <c:v>42509</c:v>
                </c:pt>
                <c:pt idx="600">
                  <c:v>42510</c:v>
                </c:pt>
                <c:pt idx="601">
                  <c:v>42513</c:v>
                </c:pt>
                <c:pt idx="602">
                  <c:v>42514</c:v>
                </c:pt>
                <c:pt idx="603">
                  <c:v>42515</c:v>
                </c:pt>
                <c:pt idx="604">
                  <c:v>42516</c:v>
                </c:pt>
                <c:pt idx="605">
                  <c:v>42517</c:v>
                </c:pt>
                <c:pt idx="606">
                  <c:v>42521</c:v>
                </c:pt>
                <c:pt idx="607">
                  <c:v>42522</c:v>
                </c:pt>
                <c:pt idx="608">
                  <c:v>42523</c:v>
                </c:pt>
                <c:pt idx="609">
                  <c:v>42524</c:v>
                </c:pt>
                <c:pt idx="610">
                  <c:v>42527</c:v>
                </c:pt>
                <c:pt idx="611">
                  <c:v>42528</c:v>
                </c:pt>
                <c:pt idx="612">
                  <c:v>42529</c:v>
                </c:pt>
                <c:pt idx="613">
                  <c:v>42530</c:v>
                </c:pt>
                <c:pt idx="614">
                  <c:v>42531</c:v>
                </c:pt>
                <c:pt idx="615">
                  <c:v>42534</c:v>
                </c:pt>
                <c:pt idx="616">
                  <c:v>42535</c:v>
                </c:pt>
                <c:pt idx="617">
                  <c:v>42536</c:v>
                </c:pt>
                <c:pt idx="618">
                  <c:v>42537</c:v>
                </c:pt>
                <c:pt idx="619">
                  <c:v>42538</c:v>
                </c:pt>
                <c:pt idx="620">
                  <c:v>42541</c:v>
                </c:pt>
                <c:pt idx="621">
                  <c:v>42542</c:v>
                </c:pt>
                <c:pt idx="622">
                  <c:v>42543</c:v>
                </c:pt>
                <c:pt idx="623">
                  <c:v>42544</c:v>
                </c:pt>
                <c:pt idx="624">
                  <c:v>42545</c:v>
                </c:pt>
                <c:pt idx="625">
                  <c:v>42548</c:v>
                </c:pt>
                <c:pt idx="626">
                  <c:v>42549</c:v>
                </c:pt>
                <c:pt idx="627">
                  <c:v>42550</c:v>
                </c:pt>
                <c:pt idx="628">
                  <c:v>42551</c:v>
                </c:pt>
                <c:pt idx="629">
                  <c:v>42552</c:v>
                </c:pt>
                <c:pt idx="630">
                  <c:v>42556</c:v>
                </c:pt>
                <c:pt idx="631">
                  <c:v>42557</c:v>
                </c:pt>
                <c:pt idx="632">
                  <c:v>42558</c:v>
                </c:pt>
                <c:pt idx="633">
                  <c:v>42559</c:v>
                </c:pt>
                <c:pt idx="634">
                  <c:v>42562</c:v>
                </c:pt>
                <c:pt idx="635">
                  <c:v>42563</c:v>
                </c:pt>
                <c:pt idx="636">
                  <c:v>42564</c:v>
                </c:pt>
                <c:pt idx="637">
                  <c:v>42565</c:v>
                </c:pt>
                <c:pt idx="638">
                  <c:v>42566</c:v>
                </c:pt>
                <c:pt idx="639">
                  <c:v>42569</c:v>
                </c:pt>
                <c:pt idx="640">
                  <c:v>42570</c:v>
                </c:pt>
                <c:pt idx="641">
                  <c:v>42571</c:v>
                </c:pt>
                <c:pt idx="642">
                  <c:v>42572</c:v>
                </c:pt>
                <c:pt idx="643">
                  <c:v>42573</c:v>
                </c:pt>
                <c:pt idx="644">
                  <c:v>42576</c:v>
                </c:pt>
                <c:pt idx="645">
                  <c:v>42577</c:v>
                </c:pt>
                <c:pt idx="646">
                  <c:v>42578</c:v>
                </c:pt>
                <c:pt idx="647">
                  <c:v>42579</c:v>
                </c:pt>
                <c:pt idx="648">
                  <c:v>42580</c:v>
                </c:pt>
                <c:pt idx="649">
                  <c:v>42583</c:v>
                </c:pt>
                <c:pt idx="650">
                  <c:v>42584</c:v>
                </c:pt>
                <c:pt idx="651">
                  <c:v>42585</c:v>
                </c:pt>
                <c:pt idx="652">
                  <c:v>42586</c:v>
                </c:pt>
                <c:pt idx="653">
                  <c:v>42587</c:v>
                </c:pt>
                <c:pt idx="654">
                  <c:v>42590</c:v>
                </c:pt>
                <c:pt idx="655">
                  <c:v>42591</c:v>
                </c:pt>
                <c:pt idx="656">
                  <c:v>42592</c:v>
                </c:pt>
                <c:pt idx="657">
                  <c:v>42593</c:v>
                </c:pt>
                <c:pt idx="658">
                  <c:v>42594</c:v>
                </c:pt>
                <c:pt idx="659">
                  <c:v>42597</c:v>
                </c:pt>
                <c:pt idx="660">
                  <c:v>42598</c:v>
                </c:pt>
                <c:pt idx="661">
                  <c:v>42599</c:v>
                </c:pt>
                <c:pt idx="662">
                  <c:v>42600</c:v>
                </c:pt>
                <c:pt idx="663">
                  <c:v>42601</c:v>
                </c:pt>
                <c:pt idx="664">
                  <c:v>42604</c:v>
                </c:pt>
                <c:pt idx="665">
                  <c:v>42605</c:v>
                </c:pt>
                <c:pt idx="666">
                  <c:v>42606</c:v>
                </c:pt>
                <c:pt idx="667">
                  <c:v>42607</c:v>
                </c:pt>
                <c:pt idx="668">
                  <c:v>42608</c:v>
                </c:pt>
                <c:pt idx="669">
                  <c:v>42611</c:v>
                </c:pt>
                <c:pt idx="670">
                  <c:v>42612</c:v>
                </c:pt>
                <c:pt idx="671">
                  <c:v>42613</c:v>
                </c:pt>
                <c:pt idx="672">
                  <c:v>42614</c:v>
                </c:pt>
                <c:pt idx="673">
                  <c:v>42615</c:v>
                </c:pt>
                <c:pt idx="674">
                  <c:v>42619</c:v>
                </c:pt>
                <c:pt idx="675">
                  <c:v>42620</c:v>
                </c:pt>
                <c:pt idx="676">
                  <c:v>42621</c:v>
                </c:pt>
                <c:pt idx="677">
                  <c:v>42622</c:v>
                </c:pt>
                <c:pt idx="678">
                  <c:v>42625</c:v>
                </c:pt>
                <c:pt idx="679">
                  <c:v>42626</c:v>
                </c:pt>
                <c:pt idx="680">
                  <c:v>42627</c:v>
                </c:pt>
                <c:pt idx="681">
                  <c:v>42628</c:v>
                </c:pt>
                <c:pt idx="682">
                  <c:v>42629</c:v>
                </c:pt>
                <c:pt idx="683">
                  <c:v>42632</c:v>
                </c:pt>
                <c:pt idx="684">
                  <c:v>42633</c:v>
                </c:pt>
                <c:pt idx="685">
                  <c:v>42634</c:v>
                </c:pt>
                <c:pt idx="686">
                  <c:v>42635</c:v>
                </c:pt>
                <c:pt idx="687">
                  <c:v>42636</c:v>
                </c:pt>
                <c:pt idx="688">
                  <c:v>42639</c:v>
                </c:pt>
                <c:pt idx="689">
                  <c:v>42640</c:v>
                </c:pt>
                <c:pt idx="690">
                  <c:v>42641</c:v>
                </c:pt>
                <c:pt idx="691">
                  <c:v>42642</c:v>
                </c:pt>
                <c:pt idx="692">
                  <c:v>42643</c:v>
                </c:pt>
                <c:pt idx="693">
                  <c:v>42646</c:v>
                </c:pt>
                <c:pt idx="694">
                  <c:v>42647</c:v>
                </c:pt>
                <c:pt idx="695">
                  <c:v>42648</c:v>
                </c:pt>
                <c:pt idx="696">
                  <c:v>42649</c:v>
                </c:pt>
                <c:pt idx="697">
                  <c:v>42650</c:v>
                </c:pt>
                <c:pt idx="698">
                  <c:v>42654</c:v>
                </c:pt>
                <c:pt idx="699">
                  <c:v>42655</c:v>
                </c:pt>
                <c:pt idx="700">
                  <c:v>42656</c:v>
                </c:pt>
                <c:pt idx="701">
                  <c:v>42657</c:v>
                </c:pt>
                <c:pt idx="702">
                  <c:v>42660</c:v>
                </c:pt>
                <c:pt idx="703">
                  <c:v>42661</c:v>
                </c:pt>
                <c:pt idx="704">
                  <c:v>42662</c:v>
                </c:pt>
                <c:pt idx="705">
                  <c:v>42663</c:v>
                </c:pt>
                <c:pt idx="706">
                  <c:v>42664</c:v>
                </c:pt>
                <c:pt idx="707">
                  <c:v>42667</c:v>
                </c:pt>
                <c:pt idx="708">
                  <c:v>42668</c:v>
                </c:pt>
                <c:pt idx="709">
                  <c:v>42669</c:v>
                </c:pt>
                <c:pt idx="710">
                  <c:v>42670</c:v>
                </c:pt>
                <c:pt idx="711">
                  <c:v>42671</c:v>
                </c:pt>
                <c:pt idx="712">
                  <c:v>42674</c:v>
                </c:pt>
                <c:pt idx="713">
                  <c:v>42675</c:v>
                </c:pt>
                <c:pt idx="714">
                  <c:v>42676</c:v>
                </c:pt>
                <c:pt idx="715">
                  <c:v>42677</c:v>
                </c:pt>
                <c:pt idx="716">
                  <c:v>42678</c:v>
                </c:pt>
                <c:pt idx="717">
                  <c:v>42681</c:v>
                </c:pt>
                <c:pt idx="718">
                  <c:v>42682</c:v>
                </c:pt>
                <c:pt idx="719">
                  <c:v>42683</c:v>
                </c:pt>
                <c:pt idx="720">
                  <c:v>42684</c:v>
                </c:pt>
                <c:pt idx="721">
                  <c:v>42688</c:v>
                </c:pt>
                <c:pt idx="722">
                  <c:v>42689</c:v>
                </c:pt>
                <c:pt idx="723">
                  <c:v>42690</c:v>
                </c:pt>
                <c:pt idx="724">
                  <c:v>42691</c:v>
                </c:pt>
                <c:pt idx="725">
                  <c:v>42692</c:v>
                </c:pt>
                <c:pt idx="726">
                  <c:v>42695</c:v>
                </c:pt>
                <c:pt idx="727">
                  <c:v>42696</c:v>
                </c:pt>
                <c:pt idx="728">
                  <c:v>42697</c:v>
                </c:pt>
                <c:pt idx="729">
                  <c:v>42699</c:v>
                </c:pt>
                <c:pt idx="730">
                  <c:v>42702</c:v>
                </c:pt>
                <c:pt idx="731">
                  <c:v>42703</c:v>
                </c:pt>
                <c:pt idx="732">
                  <c:v>42704</c:v>
                </c:pt>
                <c:pt idx="733">
                  <c:v>42705</c:v>
                </c:pt>
                <c:pt idx="734">
                  <c:v>42706</c:v>
                </c:pt>
                <c:pt idx="735">
                  <c:v>42709</c:v>
                </c:pt>
                <c:pt idx="736">
                  <c:v>42710</c:v>
                </c:pt>
                <c:pt idx="737">
                  <c:v>42711</c:v>
                </c:pt>
                <c:pt idx="738">
                  <c:v>42712</c:v>
                </c:pt>
                <c:pt idx="739">
                  <c:v>42713</c:v>
                </c:pt>
                <c:pt idx="740">
                  <c:v>42716</c:v>
                </c:pt>
                <c:pt idx="741">
                  <c:v>42717</c:v>
                </c:pt>
                <c:pt idx="742">
                  <c:v>42718</c:v>
                </c:pt>
                <c:pt idx="743">
                  <c:v>42719</c:v>
                </c:pt>
                <c:pt idx="744">
                  <c:v>42720</c:v>
                </c:pt>
                <c:pt idx="745">
                  <c:v>42723</c:v>
                </c:pt>
                <c:pt idx="746">
                  <c:v>42724</c:v>
                </c:pt>
                <c:pt idx="747">
                  <c:v>42725</c:v>
                </c:pt>
                <c:pt idx="748">
                  <c:v>42726</c:v>
                </c:pt>
                <c:pt idx="749">
                  <c:v>42727</c:v>
                </c:pt>
                <c:pt idx="750">
                  <c:v>42731</c:v>
                </c:pt>
                <c:pt idx="751">
                  <c:v>42732</c:v>
                </c:pt>
                <c:pt idx="752">
                  <c:v>42733</c:v>
                </c:pt>
                <c:pt idx="753">
                  <c:v>42734</c:v>
                </c:pt>
                <c:pt idx="754">
                  <c:v>42738</c:v>
                </c:pt>
                <c:pt idx="755">
                  <c:v>42739</c:v>
                </c:pt>
                <c:pt idx="756">
                  <c:v>42740</c:v>
                </c:pt>
                <c:pt idx="757">
                  <c:v>42741</c:v>
                </c:pt>
                <c:pt idx="758">
                  <c:v>42744</c:v>
                </c:pt>
                <c:pt idx="759">
                  <c:v>42745</c:v>
                </c:pt>
                <c:pt idx="760">
                  <c:v>42746</c:v>
                </c:pt>
                <c:pt idx="761">
                  <c:v>42747</c:v>
                </c:pt>
                <c:pt idx="762">
                  <c:v>42748</c:v>
                </c:pt>
                <c:pt idx="763">
                  <c:v>42752</c:v>
                </c:pt>
                <c:pt idx="764">
                  <c:v>42753</c:v>
                </c:pt>
                <c:pt idx="765">
                  <c:v>42754</c:v>
                </c:pt>
                <c:pt idx="766">
                  <c:v>42755</c:v>
                </c:pt>
                <c:pt idx="767">
                  <c:v>42758</c:v>
                </c:pt>
                <c:pt idx="768">
                  <c:v>42759</c:v>
                </c:pt>
                <c:pt idx="769">
                  <c:v>42760</c:v>
                </c:pt>
                <c:pt idx="770">
                  <c:v>42761</c:v>
                </c:pt>
                <c:pt idx="771">
                  <c:v>42762</c:v>
                </c:pt>
                <c:pt idx="772">
                  <c:v>42765</c:v>
                </c:pt>
                <c:pt idx="773">
                  <c:v>42766</c:v>
                </c:pt>
                <c:pt idx="774">
                  <c:v>42767</c:v>
                </c:pt>
                <c:pt idx="775">
                  <c:v>42768</c:v>
                </c:pt>
                <c:pt idx="776">
                  <c:v>42769</c:v>
                </c:pt>
                <c:pt idx="777">
                  <c:v>42772</c:v>
                </c:pt>
                <c:pt idx="778">
                  <c:v>42773</c:v>
                </c:pt>
                <c:pt idx="779">
                  <c:v>42774</c:v>
                </c:pt>
                <c:pt idx="780">
                  <c:v>42775</c:v>
                </c:pt>
                <c:pt idx="781">
                  <c:v>42776</c:v>
                </c:pt>
                <c:pt idx="782">
                  <c:v>42779</c:v>
                </c:pt>
                <c:pt idx="783">
                  <c:v>42780</c:v>
                </c:pt>
                <c:pt idx="784">
                  <c:v>42781</c:v>
                </c:pt>
                <c:pt idx="785">
                  <c:v>42782</c:v>
                </c:pt>
                <c:pt idx="786">
                  <c:v>42783</c:v>
                </c:pt>
                <c:pt idx="787">
                  <c:v>42787</c:v>
                </c:pt>
                <c:pt idx="788">
                  <c:v>42788</c:v>
                </c:pt>
                <c:pt idx="789">
                  <c:v>42789</c:v>
                </c:pt>
                <c:pt idx="790">
                  <c:v>42790</c:v>
                </c:pt>
                <c:pt idx="791">
                  <c:v>42793</c:v>
                </c:pt>
                <c:pt idx="792">
                  <c:v>42794</c:v>
                </c:pt>
                <c:pt idx="793">
                  <c:v>42795</c:v>
                </c:pt>
                <c:pt idx="794">
                  <c:v>42796</c:v>
                </c:pt>
                <c:pt idx="795">
                  <c:v>42797</c:v>
                </c:pt>
                <c:pt idx="796">
                  <c:v>42800</c:v>
                </c:pt>
                <c:pt idx="797">
                  <c:v>42801</c:v>
                </c:pt>
                <c:pt idx="798">
                  <c:v>42802</c:v>
                </c:pt>
                <c:pt idx="799">
                  <c:v>42803</c:v>
                </c:pt>
                <c:pt idx="800">
                  <c:v>42804</c:v>
                </c:pt>
                <c:pt idx="801">
                  <c:v>42807</c:v>
                </c:pt>
                <c:pt idx="802">
                  <c:v>42808</c:v>
                </c:pt>
                <c:pt idx="803">
                  <c:v>42809</c:v>
                </c:pt>
                <c:pt idx="804">
                  <c:v>42810</c:v>
                </c:pt>
                <c:pt idx="805">
                  <c:v>42811</c:v>
                </c:pt>
                <c:pt idx="806">
                  <c:v>42814</c:v>
                </c:pt>
                <c:pt idx="807">
                  <c:v>42815</c:v>
                </c:pt>
                <c:pt idx="808">
                  <c:v>42816</c:v>
                </c:pt>
                <c:pt idx="809">
                  <c:v>42817</c:v>
                </c:pt>
                <c:pt idx="810">
                  <c:v>42818</c:v>
                </c:pt>
                <c:pt idx="811">
                  <c:v>42821</c:v>
                </c:pt>
                <c:pt idx="812">
                  <c:v>42822</c:v>
                </c:pt>
                <c:pt idx="813">
                  <c:v>42823</c:v>
                </c:pt>
                <c:pt idx="814">
                  <c:v>42824</c:v>
                </c:pt>
                <c:pt idx="815">
                  <c:v>42825</c:v>
                </c:pt>
                <c:pt idx="816">
                  <c:v>42828</c:v>
                </c:pt>
                <c:pt idx="817">
                  <c:v>42829</c:v>
                </c:pt>
                <c:pt idx="818">
                  <c:v>42830</c:v>
                </c:pt>
                <c:pt idx="819">
                  <c:v>42831</c:v>
                </c:pt>
                <c:pt idx="820">
                  <c:v>42832</c:v>
                </c:pt>
                <c:pt idx="821">
                  <c:v>42835</c:v>
                </c:pt>
                <c:pt idx="822">
                  <c:v>42836</c:v>
                </c:pt>
                <c:pt idx="823">
                  <c:v>42837</c:v>
                </c:pt>
                <c:pt idx="824">
                  <c:v>42838</c:v>
                </c:pt>
                <c:pt idx="825">
                  <c:v>42839</c:v>
                </c:pt>
                <c:pt idx="826">
                  <c:v>42842</c:v>
                </c:pt>
                <c:pt idx="827">
                  <c:v>42843</c:v>
                </c:pt>
                <c:pt idx="828">
                  <c:v>42844</c:v>
                </c:pt>
                <c:pt idx="829">
                  <c:v>42845</c:v>
                </c:pt>
                <c:pt idx="830">
                  <c:v>42846</c:v>
                </c:pt>
                <c:pt idx="831">
                  <c:v>42849</c:v>
                </c:pt>
                <c:pt idx="832">
                  <c:v>42850</c:v>
                </c:pt>
                <c:pt idx="833">
                  <c:v>42851</c:v>
                </c:pt>
                <c:pt idx="834">
                  <c:v>42852</c:v>
                </c:pt>
                <c:pt idx="835">
                  <c:v>42853</c:v>
                </c:pt>
                <c:pt idx="836">
                  <c:v>42856</c:v>
                </c:pt>
                <c:pt idx="837">
                  <c:v>42857</c:v>
                </c:pt>
                <c:pt idx="838">
                  <c:v>42858</c:v>
                </c:pt>
                <c:pt idx="839">
                  <c:v>42859</c:v>
                </c:pt>
                <c:pt idx="840">
                  <c:v>42860</c:v>
                </c:pt>
                <c:pt idx="841">
                  <c:v>42863</c:v>
                </c:pt>
                <c:pt idx="842">
                  <c:v>42864</c:v>
                </c:pt>
                <c:pt idx="843">
                  <c:v>42865</c:v>
                </c:pt>
                <c:pt idx="844">
                  <c:v>42866</c:v>
                </c:pt>
                <c:pt idx="845">
                  <c:v>42867</c:v>
                </c:pt>
                <c:pt idx="846">
                  <c:v>42870</c:v>
                </c:pt>
                <c:pt idx="847">
                  <c:v>42871</c:v>
                </c:pt>
                <c:pt idx="848">
                  <c:v>42872</c:v>
                </c:pt>
                <c:pt idx="849">
                  <c:v>42873</c:v>
                </c:pt>
                <c:pt idx="850">
                  <c:v>42874</c:v>
                </c:pt>
                <c:pt idx="851">
                  <c:v>42877</c:v>
                </c:pt>
                <c:pt idx="852">
                  <c:v>42878</c:v>
                </c:pt>
                <c:pt idx="853">
                  <c:v>42879</c:v>
                </c:pt>
                <c:pt idx="854">
                  <c:v>42880</c:v>
                </c:pt>
                <c:pt idx="855">
                  <c:v>42881</c:v>
                </c:pt>
                <c:pt idx="856">
                  <c:v>42885</c:v>
                </c:pt>
                <c:pt idx="857">
                  <c:v>42886</c:v>
                </c:pt>
                <c:pt idx="858">
                  <c:v>42887</c:v>
                </c:pt>
                <c:pt idx="859">
                  <c:v>42888</c:v>
                </c:pt>
                <c:pt idx="860">
                  <c:v>42891</c:v>
                </c:pt>
                <c:pt idx="861">
                  <c:v>42892</c:v>
                </c:pt>
                <c:pt idx="862">
                  <c:v>42893</c:v>
                </c:pt>
                <c:pt idx="863">
                  <c:v>42894</c:v>
                </c:pt>
                <c:pt idx="864">
                  <c:v>42895</c:v>
                </c:pt>
                <c:pt idx="865">
                  <c:v>42898</c:v>
                </c:pt>
                <c:pt idx="866">
                  <c:v>42899</c:v>
                </c:pt>
                <c:pt idx="867">
                  <c:v>42900</c:v>
                </c:pt>
                <c:pt idx="868">
                  <c:v>42901</c:v>
                </c:pt>
                <c:pt idx="869">
                  <c:v>42902</c:v>
                </c:pt>
                <c:pt idx="870">
                  <c:v>42905</c:v>
                </c:pt>
                <c:pt idx="871">
                  <c:v>42906</c:v>
                </c:pt>
                <c:pt idx="872">
                  <c:v>42907</c:v>
                </c:pt>
                <c:pt idx="873">
                  <c:v>42908</c:v>
                </c:pt>
                <c:pt idx="874">
                  <c:v>42909</c:v>
                </c:pt>
                <c:pt idx="875">
                  <c:v>42912</c:v>
                </c:pt>
                <c:pt idx="876">
                  <c:v>42913</c:v>
                </c:pt>
                <c:pt idx="877">
                  <c:v>42914</c:v>
                </c:pt>
                <c:pt idx="878">
                  <c:v>42915</c:v>
                </c:pt>
                <c:pt idx="879">
                  <c:v>42916</c:v>
                </c:pt>
                <c:pt idx="880">
                  <c:v>42919</c:v>
                </c:pt>
                <c:pt idx="881">
                  <c:v>42921</c:v>
                </c:pt>
                <c:pt idx="882">
                  <c:v>42922</c:v>
                </c:pt>
                <c:pt idx="883">
                  <c:v>42923</c:v>
                </c:pt>
                <c:pt idx="884">
                  <c:v>42926</c:v>
                </c:pt>
                <c:pt idx="885">
                  <c:v>42927</c:v>
                </c:pt>
                <c:pt idx="886">
                  <c:v>42928</c:v>
                </c:pt>
                <c:pt idx="887">
                  <c:v>42929</c:v>
                </c:pt>
                <c:pt idx="888">
                  <c:v>42930</c:v>
                </c:pt>
                <c:pt idx="889">
                  <c:v>42933</c:v>
                </c:pt>
                <c:pt idx="890">
                  <c:v>42934</c:v>
                </c:pt>
                <c:pt idx="891">
                  <c:v>42935</c:v>
                </c:pt>
                <c:pt idx="892">
                  <c:v>42936</c:v>
                </c:pt>
                <c:pt idx="893">
                  <c:v>42937</c:v>
                </c:pt>
                <c:pt idx="894">
                  <c:v>42940</c:v>
                </c:pt>
                <c:pt idx="895">
                  <c:v>42941</c:v>
                </c:pt>
                <c:pt idx="896">
                  <c:v>42942</c:v>
                </c:pt>
                <c:pt idx="897">
                  <c:v>42943</c:v>
                </c:pt>
                <c:pt idx="898">
                  <c:v>42944</c:v>
                </c:pt>
                <c:pt idx="899">
                  <c:v>42947</c:v>
                </c:pt>
                <c:pt idx="900">
                  <c:v>42948</c:v>
                </c:pt>
                <c:pt idx="901">
                  <c:v>42949</c:v>
                </c:pt>
                <c:pt idx="902">
                  <c:v>42950</c:v>
                </c:pt>
                <c:pt idx="903">
                  <c:v>42951</c:v>
                </c:pt>
                <c:pt idx="904">
                  <c:v>42954</c:v>
                </c:pt>
                <c:pt idx="905">
                  <c:v>42955</c:v>
                </c:pt>
                <c:pt idx="906">
                  <c:v>42956</c:v>
                </c:pt>
                <c:pt idx="907">
                  <c:v>42957</c:v>
                </c:pt>
                <c:pt idx="908">
                  <c:v>42958</c:v>
                </c:pt>
                <c:pt idx="909">
                  <c:v>42961</c:v>
                </c:pt>
                <c:pt idx="910">
                  <c:v>42962</c:v>
                </c:pt>
                <c:pt idx="911">
                  <c:v>42963</c:v>
                </c:pt>
                <c:pt idx="912">
                  <c:v>42964</c:v>
                </c:pt>
                <c:pt idx="913">
                  <c:v>42965</c:v>
                </c:pt>
                <c:pt idx="914">
                  <c:v>42968</c:v>
                </c:pt>
                <c:pt idx="915">
                  <c:v>42969</c:v>
                </c:pt>
                <c:pt idx="916">
                  <c:v>42970</c:v>
                </c:pt>
                <c:pt idx="917">
                  <c:v>42971</c:v>
                </c:pt>
                <c:pt idx="918">
                  <c:v>42972</c:v>
                </c:pt>
                <c:pt idx="919">
                  <c:v>42975</c:v>
                </c:pt>
                <c:pt idx="920">
                  <c:v>42976</c:v>
                </c:pt>
                <c:pt idx="921">
                  <c:v>42977</c:v>
                </c:pt>
                <c:pt idx="922">
                  <c:v>42978</c:v>
                </c:pt>
                <c:pt idx="923">
                  <c:v>42979</c:v>
                </c:pt>
                <c:pt idx="924">
                  <c:v>42983</c:v>
                </c:pt>
                <c:pt idx="925">
                  <c:v>42984</c:v>
                </c:pt>
                <c:pt idx="926">
                  <c:v>42985</c:v>
                </c:pt>
                <c:pt idx="927">
                  <c:v>42986</c:v>
                </c:pt>
                <c:pt idx="928">
                  <c:v>42989</c:v>
                </c:pt>
                <c:pt idx="929">
                  <c:v>42990</c:v>
                </c:pt>
                <c:pt idx="930">
                  <c:v>42991</c:v>
                </c:pt>
                <c:pt idx="931">
                  <c:v>42992</c:v>
                </c:pt>
                <c:pt idx="932">
                  <c:v>42993</c:v>
                </c:pt>
                <c:pt idx="933">
                  <c:v>42996</c:v>
                </c:pt>
                <c:pt idx="934">
                  <c:v>42997</c:v>
                </c:pt>
                <c:pt idx="935">
                  <c:v>42998</c:v>
                </c:pt>
                <c:pt idx="936">
                  <c:v>42999</c:v>
                </c:pt>
                <c:pt idx="937">
                  <c:v>43000</c:v>
                </c:pt>
                <c:pt idx="938">
                  <c:v>43003</c:v>
                </c:pt>
                <c:pt idx="939">
                  <c:v>43004</c:v>
                </c:pt>
                <c:pt idx="940">
                  <c:v>43005</c:v>
                </c:pt>
                <c:pt idx="941">
                  <c:v>43006</c:v>
                </c:pt>
                <c:pt idx="942">
                  <c:v>43007</c:v>
                </c:pt>
                <c:pt idx="943">
                  <c:v>43010</c:v>
                </c:pt>
                <c:pt idx="944">
                  <c:v>43011</c:v>
                </c:pt>
                <c:pt idx="945">
                  <c:v>43012</c:v>
                </c:pt>
                <c:pt idx="946">
                  <c:v>43013</c:v>
                </c:pt>
                <c:pt idx="947">
                  <c:v>43014</c:v>
                </c:pt>
                <c:pt idx="948">
                  <c:v>43018</c:v>
                </c:pt>
                <c:pt idx="949">
                  <c:v>43019</c:v>
                </c:pt>
                <c:pt idx="950">
                  <c:v>43020</c:v>
                </c:pt>
                <c:pt idx="951">
                  <c:v>43021</c:v>
                </c:pt>
                <c:pt idx="952">
                  <c:v>43024</c:v>
                </c:pt>
                <c:pt idx="953">
                  <c:v>43025</c:v>
                </c:pt>
                <c:pt idx="954">
                  <c:v>43026</c:v>
                </c:pt>
                <c:pt idx="955">
                  <c:v>43027</c:v>
                </c:pt>
                <c:pt idx="956">
                  <c:v>43028</c:v>
                </c:pt>
                <c:pt idx="957">
                  <c:v>43031</c:v>
                </c:pt>
                <c:pt idx="958">
                  <c:v>43032</c:v>
                </c:pt>
                <c:pt idx="959">
                  <c:v>43033</c:v>
                </c:pt>
                <c:pt idx="960">
                  <c:v>43034</c:v>
                </c:pt>
                <c:pt idx="961">
                  <c:v>43035</c:v>
                </c:pt>
                <c:pt idx="962">
                  <c:v>43038</c:v>
                </c:pt>
                <c:pt idx="963">
                  <c:v>43039</c:v>
                </c:pt>
                <c:pt idx="964">
                  <c:v>43040</c:v>
                </c:pt>
                <c:pt idx="965">
                  <c:v>43041</c:v>
                </c:pt>
                <c:pt idx="966">
                  <c:v>43042</c:v>
                </c:pt>
                <c:pt idx="967">
                  <c:v>43045</c:v>
                </c:pt>
                <c:pt idx="968">
                  <c:v>43046</c:v>
                </c:pt>
                <c:pt idx="969">
                  <c:v>43047</c:v>
                </c:pt>
                <c:pt idx="970">
                  <c:v>43048</c:v>
                </c:pt>
                <c:pt idx="971">
                  <c:v>43049</c:v>
                </c:pt>
                <c:pt idx="972">
                  <c:v>43052</c:v>
                </c:pt>
                <c:pt idx="973">
                  <c:v>43053</c:v>
                </c:pt>
                <c:pt idx="974">
                  <c:v>43054</c:v>
                </c:pt>
                <c:pt idx="975">
                  <c:v>43055</c:v>
                </c:pt>
                <c:pt idx="976">
                  <c:v>43056</c:v>
                </c:pt>
                <c:pt idx="977">
                  <c:v>43059</c:v>
                </c:pt>
                <c:pt idx="978">
                  <c:v>43060</c:v>
                </c:pt>
                <c:pt idx="979">
                  <c:v>43061</c:v>
                </c:pt>
                <c:pt idx="980">
                  <c:v>43063</c:v>
                </c:pt>
                <c:pt idx="981">
                  <c:v>43066</c:v>
                </c:pt>
                <c:pt idx="982">
                  <c:v>43067</c:v>
                </c:pt>
                <c:pt idx="983">
                  <c:v>43068</c:v>
                </c:pt>
                <c:pt idx="984">
                  <c:v>43069</c:v>
                </c:pt>
                <c:pt idx="985">
                  <c:v>43070</c:v>
                </c:pt>
                <c:pt idx="986">
                  <c:v>43073</c:v>
                </c:pt>
                <c:pt idx="987">
                  <c:v>43074</c:v>
                </c:pt>
                <c:pt idx="988">
                  <c:v>43075</c:v>
                </c:pt>
                <c:pt idx="989">
                  <c:v>43076</c:v>
                </c:pt>
                <c:pt idx="990">
                  <c:v>43077</c:v>
                </c:pt>
                <c:pt idx="991">
                  <c:v>43080</c:v>
                </c:pt>
                <c:pt idx="992">
                  <c:v>43081</c:v>
                </c:pt>
                <c:pt idx="993">
                  <c:v>43082</c:v>
                </c:pt>
                <c:pt idx="994">
                  <c:v>43083</c:v>
                </c:pt>
                <c:pt idx="995">
                  <c:v>43084</c:v>
                </c:pt>
                <c:pt idx="996">
                  <c:v>43087</c:v>
                </c:pt>
                <c:pt idx="997">
                  <c:v>43088</c:v>
                </c:pt>
                <c:pt idx="998">
                  <c:v>43089</c:v>
                </c:pt>
                <c:pt idx="999">
                  <c:v>43090</c:v>
                </c:pt>
                <c:pt idx="1000">
                  <c:v>43091</c:v>
                </c:pt>
                <c:pt idx="1001">
                  <c:v>43095</c:v>
                </c:pt>
                <c:pt idx="1002">
                  <c:v>43096</c:v>
                </c:pt>
                <c:pt idx="1003">
                  <c:v>43097</c:v>
                </c:pt>
                <c:pt idx="1004">
                  <c:v>43098</c:v>
                </c:pt>
                <c:pt idx="1005">
                  <c:v>43102</c:v>
                </c:pt>
                <c:pt idx="1006">
                  <c:v>43103</c:v>
                </c:pt>
                <c:pt idx="1007">
                  <c:v>43104</c:v>
                </c:pt>
                <c:pt idx="1008">
                  <c:v>43105</c:v>
                </c:pt>
                <c:pt idx="1009">
                  <c:v>43108</c:v>
                </c:pt>
                <c:pt idx="1010">
                  <c:v>43109</c:v>
                </c:pt>
                <c:pt idx="1011">
                  <c:v>43110</c:v>
                </c:pt>
                <c:pt idx="1012">
                  <c:v>43111</c:v>
                </c:pt>
                <c:pt idx="1013">
                  <c:v>43112</c:v>
                </c:pt>
                <c:pt idx="1014">
                  <c:v>43116</c:v>
                </c:pt>
                <c:pt idx="1015">
                  <c:v>43117</c:v>
                </c:pt>
                <c:pt idx="1016">
                  <c:v>43118</c:v>
                </c:pt>
                <c:pt idx="1017">
                  <c:v>43119</c:v>
                </c:pt>
                <c:pt idx="1018">
                  <c:v>43122</c:v>
                </c:pt>
                <c:pt idx="1019">
                  <c:v>43123</c:v>
                </c:pt>
                <c:pt idx="1020">
                  <c:v>43124</c:v>
                </c:pt>
                <c:pt idx="1021">
                  <c:v>43125</c:v>
                </c:pt>
                <c:pt idx="1022">
                  <c:v>43126</c:v>
                </c:pt>
                <c:pt idx="1023">
                  <c:v>43129</c:v>
                </c:pt>
                <c:pt idx="1024">
                  <c:v>43130</c:v>
                </c:pt>
                <c:pt idx="1025">
                  <c:v>43131</c:v>
                </c:pt>
                <c:pt idx="1026">
                  <c:v>43132</c:v>
                </c:pt>
                <c:pt idx="1027">
                  <c:v>43133</c:v>
                </c:pt>
                <c:pt idx="1028">
                  <c:v>43136</c:v>
                </c:pt>
                <c:pt idx="1029">
                  <c:v>43137</c:v>
                </c:pt>
                <c:pt idx="1030">
                  <c:v>43138</c:v>
                </c:pt>
                <c:pt idx="1031">
                  <c:v>43139</c:v>
                </c:pt>
                <c:pt idx="1032">
                  <c:v>43140</c:v>
                </c:pt>
                <c:pt idx="1033">
                  <c:v>43143</c:v>
                </c:pt>
                <c:pt idx="1034">
                  <c:v>43144</c:v>
                </c:pt>
                <c:pt idx="1035">
                  <c:v>43145</c:v>
                </c:pt>
                <c:pt idx="1036">
                  <c:v>43146</c:v>
                </c:pt>
                <c:pt idx="1037">
                  <c:v>43147</c:v>
                </c:pt>
                <c:pt idx="1038">
                  <c:v>43151</c:v>
                </c:pt>
                <c:pt idx="1039">
                  <c:v>43152</c:v>
                </c:pt>
                <c:pt idx="1040">
                  <c:v>43153</c:v>
                </c:pt>
                <c:pt idx="1041">
                  <c:v>43154</c:v>
                </c:pt>
                <c:pt idx="1042">
                  <c:v>43157</c:v>
                </c:pt>
                <c:pt idx="1043">
                  <c:v>43158</c:v>
                </c:pt>
                <c:pt idx="1044">
                  <c:v>43159</c:v>
                </c:pt>
                <c:pt idx="1045">
                  <c:v>43160</c:v>
                </c:pt>
                <c:pt idx="1046">
                  <c:v>43161</c:v>
                </c:pt>
                <c:pt idx="1047">
                  <c:v>43164</c:v>
                </c:pt>
                <c:pt idx="1048">
                  <c:v>43165</c:v>
                </c:pt>
                <c:pt idx="1049">
                  <c:v>43166</c:v>
                </c:pt>
                <c:pt idx="1050">
                  <c:v>43167</c:v>
                </c:pt>
                <c:pt idx="1051">
                  <c:v>43168</c:v>
                </c:pt>
                <c:pt idx="1052">
                  <c:v>43171</c:v>
                </c:pt>
                <c:pt idx="1053">
                  <c:v>43172</c:v>
                </c:pt>
                <c:pt idx="1054">
                  <c:v>43173</c:v>
                </c:pt>
                <c:pt idx="1055">
                  <c:v>43174</c:v>
                </c:pt>
                <c:pt idx="1056">
                  <c:v>43175</c:v>
                </c:pt>
                <c:pt idx="1057">
                  <c:v>43178</c:v>
                </c:pt>
                <c:pt idx="1058">
                  <c:v>43179</c:v>
                </c:pt>
                <c:pt idx="1059">
                  <c:v>43180</c:v>
                </c:pt>
                <c:pt idx="1060">
                  <c:v>43181</c:v>
                </c:pt>
                <c:pt idx="1061">
                  <c:v>43182</c:v>
                </c:pt>
                <c:pt idx="1062">
                  <c:v>43185</c:v>
                </c:pt>
                <c:pt idx="1063">
                  <c:v>43186</c:v>
                </c:pt>
                <c:pt idx="1064">
                  <c:v>43187</c:v>
                </c:pt>
                <c:pt idx="1065">
                  <c:v>43188</c:v>
                </c:pt>
                <c:pt idx="1066">
                  <c:v>43189</c:v>
                </c:pt>
                <c:pt idx="1067">
                  <c:v>43192</c:v>
                </c:pt>
                <c:pt idx="1068">
                  <c:v>43193</c:v>
                </c:pt>
                <c:pt idx="1069">
                  <c:v>43194</c:v>
                </c:pt>
                <c:pt idx="1070">
                  <c:v>43195</c:v>
                </c:pt>
                <c:pt idx="1071">
                  <c:v>43196</c:v>
                </c:pt>
                <c:pt idx="1072">
                  <c:v>43199</c:v>
                </c:pt>
                <c:pt idx="1073">
                  <c:v>43200</c:v>
                </c:pt>
                <c:pt idx="1074">
                  <c:v>43201</c:v>
                </c:pt>
                <c:pt idx="1075">
                  <c:v>43202</c:v>
                </c:pt>
                <c:pt idx="1076">
                  <c:v>43203</c:v>
                </c:pt>
                <c:pt idx="1077">
                  <c:v>43206</c:v>
                </c:pt>
                <c:pt idx="1078">
                  <c:v>43207</c:v>
                </c:pt>
                <c:pt idx="1079">
                  <c:v>43208</c:v>
                </c:pt>
                <c:pt idx="1080">
                  <c:v>43209</c:v>
                </c:pt>
                <c:pt idx="1081">
                  <c:v>43210</c:v>
                </c:pt>
                <c:pt idx="1082">
                  <c:v>43213</c:v>
                </c:pt>
                <c:pt idx="1083">
                  <c:v>43214</c:v>
                </c:pt>
                <c:pt idx="1084">
                  <c:v>43215</c:v>
                </c:pt>
                <c:pt idx="1085">
                  <c:v>43216</c:v>
                </c:pt>
                <c:pt idx="1086">
                  <c:v>43217</c:v>
                </c:pt>
                <c:pt idx="1087">
                  <c:v>43220</c:v>
                </c:pt>
                <c:pt idx="1088">
                  <c:v>43221</c:v>
                </c:pt>
                <c:pt idx="1089">
                  <c:v>43222</c:v>
                </c:pt>
                <c:pt idx="1090">
                  <c:v>43223</c:v>
                </c:pt>
                <c:pt idx="1091">
                  <c:v>43224</c:v>
                </c:pt>
                <c:pt idx="1092">
                  <c:v>43227</c:v>
                </c:pt>
                <c:pt idx="1093">
                  <c:v>43228</c:v>
                </c:pt>
                <c:pt idx="1094">
                  <c:v>43229</c:v>
                </c:pt>
                <c:pt idx="1095">
                  <c:v>43230</c:v>
                </c:pt>
                <c:pt idx="1096">
                  <c:v>43231</c:v>
                </c:pt>
                <c:pt idx="1097">
                  <c:v>43234</c:v>
                </c:pt>
                <c:pt idx="1098">
                  <c:v>43235</c:v>
                </c:pt>
                <c:pt idx="1099">
                  <c:v>43236</c:v>
                </c:pt>
                <c:pt idx="1100">
                  <c:v>43237</c:v>
                </c:pt>
                <c:pt idx="1101">
                  <c:v>43238</c:v>
                </c:pt>
                <c:pt idx="1102">
                  <c:v>43241</c:v>
                </c:pt>
                <c:pt idx="1103">
                  <c:v>43242</c:v>
                </c:pt>
                <c:pt idx="1104">
                  <c:v>43243</c:v>
                </c:pt>
                <c:pt idx="1105">
                  <c:v>43244</c:v>
                </c:pt>
                <c:pt idx="1106">
                  <c:v>43245</c:v>
                </c:pt>
                <c:pt idx="1107">
                  <c:v>43249</c:v>
                </c:pt>
                <c:pt idx="1108">
                  <c:v>43250</c:v>
                </c:pt>
                <c:pt idx="1109">
                  <c:v>43251</c:v>
                </c:pt>
                <c:pt idx="1110">
                  <c:v>43252</c:v>
                </c:pt>
                <c:pt idx="1111">
                  <c:v>43255</c:v>
                </c:pt>
                <c:pt idx="1112">
                  <c:v>43256</c:v>
                </c:pt>
                <c:pt idx="1113">
                  <c:v>43257</c:v>
                </c:pt>
                <c:pt idx="1114">
                  <c:v>43258</c:v>
                </c:pt>
                <c:pt idx="1115">
                  <c:v>43259</c:v>
                </c:pt>
                <c:pt idx="1116">
                  <c:v>43262</c:v>
                </c:pt>
                <c:pt idx="1117">
                  <c:v>43263</c:v>
                </c:pt>
                <c:pt idx="1118">
                  <c:v>43264</c:v>
                </c:pt>
                <c:pt idx="1119">
                  <c:v>43265</c:v>
                </c:pt>
                <c:pt idx="1120">
                  <c:v>43266</c:v>
                </c:pt>
                <c:pt idx="1121">
                  <c:v>43269</c:v>
                </c:pt>
                <c:pt idx="1122">
                  <c:v>43270</c:v>
                </c:pt>
                <c:pt idx="1123">
                  <c:v>43271</c:v>
                </c:pt>
                <c:pt idx="1124">
                  <c:v>43272</c:v>
                </c:pt>
                <c:pt idx="1125">
                  <c:v>43273</c:v>
                </c:pt>
                <c:pt idx="1126">
                  <c:v>43276</c:v>
                </c:pt>
                <c:pt idx="1127">
                  <c:v>43277</c:v>
                </c:pt>
                <c:pt idx="1128">
                  <c:v>43278</c:v>
                </c:pt>
                <c:pt idx="1129">
                  <c:v>43279</c:v>
                </c:pt>
                <c:pt idx="1130">
                  <c:v>43280</c:v>
                </c:pt>
                <c:pt idx="1131">
                  <c:v>43283</c:v>
                </c:pt>
                <c:pt idx="1132">
                  <c:v>43284</c:v>
                </c:pt>
                <c:pt idx="1133">
                  <c:v>43286</c:v>
                </c:pt>
                <c:pt idx="1134">
                  <c:v>43287</c:v>
                </c:pt>
                <c:pt idx="1135">
                  <c:v>43290</c:v>
                </c:pt>
                <c:pt idx="1136">
                  <c:v>43291</c:v>
                </c:pt>
                <c:pt idx="1137">
                  <c:v>43292</c:v>
                </c:pt>
                <c:pt idx="1138">
                  <c:v>43293</c:v>
                </c:pt>
                <c:pt idx="1139">
                  <c:v>43294</c:v>
                </c:pt>
                <c:pt idx="1140">
                  <c:v>43297</c:v>
                </c:pt>
                <c:pt idx="1141">
                  <c:v>43298</c:v>
                </c:pt>
                <c:pt idx="1142">
                  <c:v>43299</c:v>
                </c:pt>
                <c:pt idx="1143">
                  <c:v>43300</c:v>
                </c:pt>
                <c:pt idx="1144">
                  <c:v>43301</c:v>
                </c:pt>
                <c:pt idx="1145">
                  <c:v>43304</c:v>
                </c:pt>
                <c:pt idx="1146">
                  <c:v>43305</c:v>
                </c:pt>
                <c:pt idx="1147">
                  <c:v>43306</c:v>
                </c:pt>
                <c:pt idx="1148">
                  <c:v>43307</c:v>
                </c:pt>
                <c:pt idx="1149">
                  <c:v>43308</c:v>
                </c:pt>
                <c:pt idx="1150">
                  <c:v>43311</c:v>
                </c:pt>
                <c:pt idx="1151">
                  <c:v>43312</c:v>
                </c:pt>
                <c:pt idx="1152">
                  <c:v>43313</c:v>
                </c:pt>
                <c:pt idx="1153">
                  <c:v>43314</c:v>
                </c:pt>
                <c:pt idx="1154">
                  <c:v>43315</c:v>
                </c:pt>
                <c:pt idx="1155">
                  <c:v>43318</c:v>
                </c:pt>
                <c:pt idx="1156">
                  <c:v>43319</c:v>
                </c:pt>
                <c:pt idx="1157">
                  <c:v>43320</c:v>
                </c:pt>
                <c:pt idx="1158">
                  <c:v>43321</c:v>
                </c:pt>
                <c:pt idx="1159">
                  <c:v>43322</c:v>
                </c:pt>
                <c:pt idx="1160">
                  <c:v>43325</c:v>
                </c:pt>
                <c:pt idx="1161">
                  <c:v>43326</c:v>
                </c:pt>
                <c:pt idx="1162">
                  <c:v>43327</c:v>
                </c:pt>
                <c:pt idx="1163">
                  <c:v>43328</c:v>
                </c:pt>
                <c:pt idx="1164">
                  <c:v>43329</c:v>
                </c:pt>
                <c:pt idx="1165">
                  <c:v>43332</c:v>
                </c:pt>
                <c:pt idx="1166">
                  <c:v>43333</c:v>
                </c:pt>
                <c:pt idx="1167">
                  <c:v>43334</c:v>
                </c:pt>
                <c:pt idx="1168">
                  <c:v>43335</c:v>
                </c:pt>
                <c:pt idx="1169">
                  <c:v>43336</c:v>
                </c:pt>
                <c:pt idx="1170">
                  <c:v>43339</c:v>
                </c:pt>
                <c:pt idx="1171">
                  <c:v>43340</c:v>
                </c:pt>
                <c:pt idx="1172">
                  <c:v>43341</c:v>
                </c:pt>
                <c:pt idx="1173">
                  <c:v>43342</c:v>
                </c:pt>
                <c:pt idx="1174">
                  <c:v>43343</c:v>
                </c:pt>
                <c:pt idx="1175">
                  <c:v>43347</c:v>
                </c:pt>
                <c:pt idx="1176">
                  <c:v>43348</c:v>
                </c:pt>
                <c:pt idx="1177">
                  <c:v>43349</c:v>
                </c:pt>
                <c:pt idx="1178">
                  <c:v>43350</c:v>
                </c:pt>
                <c:pt idx="1179">
                  <c:v>43353</c:v>
                </c:pt>
                <c:pt idx="1180">
                  <c:v>43354</c:v>
                </c:pt>
                <c:pt idx="1181">
                  <c:v>43355</c:v>
                </c:pt>
                <c:pt idx="1182">
                  <c:v>43356</c:v>
                </c:pt>
                <c:pt idx="1183">
                  <c:v>43357</c:v>
                </c:pt>
                <c:pt idx="1184">
                  <c:v>43360</c:v>
                </c:pt>
                <c:pt idx="1185">
                  <c:v>43361</c:v>
                </c:pt>
                <c:pt idx="1186">
                  <c:v>43362</c:v>
                </c:pt>
                <c:pt idx="1187">
                  <c:v>43363</c:v>
                </c:pt>
                <c:pt idx="1188">
                  <c:v>43364</c:v>
                </c:pt>
                <c:pt idx="1189">
                  <c:v>43367</c:v>
                </c:pt>
                <c:pt idx="1190">
                  <c:v>43368</c:v>
                </c:pt>
                <c:pt idx="1191">
                  <c:v>43369</c:v>
                </c:pt>
                <c:pt idx="1192">
                  <c:v>43370</c:v>
                </c:pt>
                <c:pt idx="1193">
                  <c:v>43371</c:v>
                </c:pt>
                <c:pt idx="1194">
                  <c:v>43374</c:v>
                </c:pt>
                <c:pt idx="1195">
                  <c:v>43375</c:v>
                </c:pt>
                <c:pt idx="1196">
                  <c:v>43376</c:v>
                </c:pt>
                <c:pt idx="1197">
                  <c:v>43377</c:v>
                </c:pt>
                <c:pt idx="1198">
                  <c:v>43378</c:v>
                </c:pt>
                <c:pt idx="1199">
                  <c:v>43382</c:v>
                </c:pt>
                <c:pt idx="1200">
                  <c:v>43383</c:v>
                </c:pt>
                <c:pt idx="1201">
                  <c:v>43384</c:v>
                </c:pt>
                <c:pt idx="1202">
                  <c:v>43385</c:v>
                </c:pt>
                <c:pt idx="1203">
                  <c:v>43388</c:v>
                </c:pt>
                <c:pt idx="1204">
                  <c:v>43389</c:v>
                </c:pt>
                <c:pt idx="1205">
                  <c:v>43390</c:v>
                </c:pt>
                <c:pt idx="1206">
                  <c:v>43391</c:v>
                </c:pt>
                <c:pt idx="1207">
                  <c:v>43392</c:v>
                </c:pt>
                <c:pt idx="1208">
                  <c:v>43395</c:v>
                </c:pt>
                <c:pt idx="1209">
                  <c:v>43396</c:v>
                </c:pt>
                <c:pt idx="1210">
                  <c:v>43397</c:v>
                </c:pt>
                <c:pt idx="1211">
                  <c:v>43398</c:v>
                </c:pt>
                <c:pt idx="1212">
                  <c:v>43399</c:v>
                </c:pt>
                <c:pt idx="1213">
                  <c:v>43402</c:v>
                </c:pt>
                <c:pt idx="1214">
                  <c:v>43403</c:v>
                </c:pt>
                <c:pt idx="1215">
                  <c:v>43404</c:v>
                </c:pt>
                <c:pt idx="1216">
                  <c:v>43405</c:v>
                </c:pt>
                <c:pt idx="1217">
                  <c:v>43406</c:v>
                </c:pt>
                <c:pt idx="1218">
                  <c:v>43409</c:v>
                </c:pt>
                <c:pt idx="1219">
                  <c:v>43410</c:v>
                </c:pt>
                <c:pt idx="1220">
                  <c:v>43411</c:v>
                </c:pt>
                <c:pt idx="1221">
                  <c:v>43412</c:v>
                </c:pt>
                <c:pt idx="1222">
                  <c:v>43413</c:v>
                </c:pt>
                <c:pt idx="1223">
                  <c:v>43417</c:v>
                </c:pt>
                <c:pt idx="1224">
                  <c:v>43418</c:v>
                </c:pt>
                <c:pt idx="1225">
                  <c:v>43419</c:v>
                </c:pt>
                <c:pt idx="1226">
                  <c:v>43420</c:v>
                </c:pt>
                <c:pt idx="1227">
                  <c:v>43423</c:v>
                </c:pt>
                <c:pt idx="1228">
                  <c:v>43424</c:v>
                </c:pt>
                <c:pt idx="1229">
                  <c:v>43425</c:v>
                </c:pt>
                <c:pt idx="1230">
                  <c:v>43427</c:v>
                </c:pt>
                <c:pt idx="1231">
                  <c:v>43430</c:v>
                </c:pt>
                <c:pt idx="1232">
                  <c:v>43431</c:v>
                </c:pt>
                <c:pt idx="1233">
                  <c:v>43432</c:v>
                </c:pt>
                <c:pt idx="1234">
                  <c:v>43433</c:v>
                </c:pt>
                <c:pt idx="1235">
                  <c:v>43434</c:v>
                </c:pt>
                <c:pt idx="1236">
                  <c:v>43437</c:v>
                </c:pt>
                <c:pt idx="1237">
                  <c:v>43438</c:v>
                </c:pt>
                <c:pt idx="1238">
                  <c:v>43439</c:v>
                </c:pt>
                <c:pt idx="1239">
                  <c:v>43440</c:v>
                </c:pt>
                <c:pt idx="1240">
                  <c:v>43441</c:v>
                </c:pt>
                <c:pt idx="1241">
                  <c:v>43444</c:v>
                </c:pt>
                <c:pt idx="1242">
                  <c:v>43445</c:v>
                </c:pt>
                <c:pt idx="1243">
                  <c:v>43446</c:v>
                </c:pt>
                <c:pt idx="1244">
                  <c:v>43447</c:v>
                </c:pt>
                <c:pt idx="1245">
                  <c:v>43448</c:v>
                </c:pt>
                <c:pt idx="1246">
                  <c:v>43451</c:v>
                </c:pt>
                <c:pt idx="1247">
                  <c:v>43452</c:v>
                </c:pt>
                <c:pt idx="1248">
                  <c:v>43453</c:v>
                </c:pt>
                <c:pt idx="1249">
                  <c:v>43454</c:v>
                </c:pt>
                <c:pt idx="1250">
                  <c:v>43455</c:v>
                </c:pt>
                <c:pt idx="1251">
                  <c:v>43458</c:v>
                </c:pt>
                <c:pt idx="1252">
                  <c:v>43460</c:v>
                </c:pt>
                <c:pt idx="1253">
                  <c:v>43461</c:v>
                </c:pt>
                <c:pt idx="1254">
                  <c:v>43462</c:v>
                </c:pt>
                <c:pt idx="1255">
                  <c:v>43465</c:v>
                </c:pt>
                <c:pt idx="1256">
                  <c:v>43467</c:v>
                </c:pt>
                <c:pt idx="1257">
                  <c:v>43468</c:v>
                </c:pt>
                <c:pt idx="1258">
                  <c:v>43469</c:v>
                </c:pt>
                <c:pt idx="1259">
                  <c:v>43472</c:v>
                </c:pt>
                <c:pt idx="1260">
                  <c:v>43473</c:v>
                </c:pt>
                <c:pt idx="1261">
                  <c:v>43474</c:v>
                </c:pt>
                <c:pt idx="1262">
                  <c:v>43475</c:v>
                </c:pt>
                <c:pt idx="1263">
                  <c:v>43476</c:v>
                </c:pt>
                <c:pt idx="1264">
                  <c:v>43479</c:v>
                </c:pt>
                <c:pt idx="1265">
                  <c:v>43480</c:v>
                </c:pt>
                <c:pt idx="1266">
                  <c:v>43481</c:v>
                </c:pt>
                <c:pt idx="1267">
                  <c:v>43482</c:v>
                </c:pt>
                <c:pt idx="1268">
                  <c:v>43483</c:v>
                </c:pt>
                <c:pt idx="1269">
                  <c:v>43487</c:v>
                </c:pt>
                <c:pt idx="1270">
                  <c:v>43488</c:v>
                </c:pt>
                <c:pt idx="1271">
                  <c:v>43489</c:v>
                </c:pt>
                <c:pt idx="1272">
                  <c:v>43490</c:v>
                </c:pt>
                <c:pt idx="1273">
                  <c:v>43493</c:v>
                </c:pt>
                <c:pt idx="1274">
                  <c:v>43494</c:v>
                </c:pt>
                <c:pt idx="1275">
                  <c:v>43495</c:v>
                </c:pt>
                <c:pt idx="1276">
                  <c:v>43496</c:v>
                </c:pt>
                <c:pt idx="1277">
                  <c:v>43497</c:v>
                </c:pt>
                <c:pt idx="1278">
                  <c:v>43500</c:v>
                </c:pt>
                <c:pt idx="1279">
                  <c:v>43501</c:v>
                </c:pt>
                <c:pt idx="1280">
                  <c:v>43502</c:v>
                </c:pt>
                <c:pt idx="1281">
                  <c:v>43503</c:v>
                </c:pt>
                <c:pt idx="1282">
                  <c:v>43504</c:v>
                </c:pt>
                <c:pt idx="1283">
                  <c:v>43507</c:v>
                </c:pt>
                <c:pt idx="1284">
                  <c:v>43508</c:v>
                </c:pt>
                <c:pt idx="1285">
                  <c:v>43509</c:v>
                </c:pt>
                <c:pt idx="1286">
                  <c:v>43510</c:v>
                </c:pt>
                <c:pt idx="1287">
                  <c:v>43511</c:v>
                </c:pt>
                <c:pt idx="1288">
                  <c:v>43515</c:v>
                </c:pt>
                <c:pt idx="1289">
                  <c:v>43516</c:v>
                </c:pt>
                <c:pt idx="1290">
                  <c:v>43517</c:v>
                </c:pt>
                <c:pt idx="1291">
                  <c:v>43518</c:v>
                </c:pt>
                <c:pt idx="1292">
                  <c:v>43521</c:v>
                </c:pt>
                <c:pt idx="1293">
                  <c:v>43522</c:v>
                </c:pt>
                <c:pt idx="1294">
                  <c:v>43523</c:v>
                </c:pt>
                <c:pt idx="1295">
                  <c:v>43524</c:v>
                </c:pt>
                <c:pt idx="1296">
                  <c:v>43525</c:v>
                </c:pt>
                <c:pt idx="1297">
                  <c:v>43528</c:v>
                </c:pt>
                <c:pt idx="1298">
                  <c:v>43529</c:v>
                </c:pt>
                <c:pt idx="1299">
                  <c:v>43530</c:v>
                </c:pt>
                <c:pt idx="1300">
                  <c:v>43531</c:v>
                </c:pt>
                <c:pt idx="1301">
                  <c:v>43532</c:v>
                </c:pt>
                <c:pt idx="1302">
                  <c:v>43535</c:v>
                </c:pt>
                <c:pt idx="1303">
                  <c:v>43536</c:v>
                </c:pt>
                <c:pt idx="1304">
                  <c:v>43537</c:v>
                </c:pt>
                <c:pt idx="1305">
                  <c:v>43538</c:v>
                </c:pt>
                <c:pt idx="1306">
                  <c:v>43539</c:v>
                </c:pt>
                <c:pt idx="1307">
                  <c:v>43542</c:v>
                </c:pt>
                <c:pt idx="1308">
                  <c:v>43543</c:v>
                </c:pt>
                <c:pt idx="1309">
                  <c:v>43544</c:v>
                </c:pt>
                <c:pt idx="1310">
                  <c:v>43545</c:v>
                </c:pt>
                <c:pt idx="1311">
                  <c:v>43546</c:v>
                </c:pt>
                <c:pt idx="1312">
                  <c:v>43549</c:v>
                </c:pt>
                <c:pt idx="1313">
                  <c:v>43550</c:v>
                </c:pt>
                <c:pt idx="1314">
                  <c:v>43551</c:v>
                </c:pt>
                <c:pt idx="1315">
                  <c:v>43552</c:v>
                </c:pt>
                <c:pt idx="1316">
                  <c:v>43553</c:v>
                </c:pt>
                <c:pt idx="1317">
                  <c:v>43556</c:v>
                </c:pt>
                <c:pt idx="1318">
                  <c:v>43557</c:v>
                </c:pt>
                <c:pt idx="1319">
                  <c:v>43558</c:v>
                </c:pt>
                <c:pt idx="1320">
                  <c:v>43559</c:v>
                </c:pt>
                <c:pt idx="1321">
                  <c:v>43560</c:v>
                </c:pt>
                <c:pt idx="1322">
                  <c:v>43563</c:v>
                </c:pt>
                <c:pt idx="1323">
                  <c:v>43564</c:v>
                </c:pt>
                <c:pt idx="1324">
                  <c:v>43565</c:v>
                </c:pt>
                <c:pt idx="1325">
                  <c:v>43566</c:v>
                </c:pt>
                <c:pt idx="1326">
                  <c:v>43567</c:v>
                </c:pt>
                <c:pt idx="1327">
                  <c:v>43570</c:v>
                </c:pt>
                <c:pt idx="1328">
                  <c:v>43571</c:v>
                </c:pt>
                <c:pt idx="1329">
                  <c:v>43572</c:v>
                </c:pt>
                <c:pt idx="1330">
                  <c:v>43573</c:v>
                </c:pt>
                <c:pt idx="1331">
                  <c:v>43574</c:v>
                </c:pt>
                <c:pt idx="1332">
                  <c:v>43577</c:v>
                </c:pt>
                <c:pt idx="1333">
                  <c:v>43578</c:v>
                </c:pt>
                <c:pt idx="1334">
                  <c:v>43579</c:v>
                </c:pt>
                <c:pt idx="1335">
                  <c:v>43580</c:v>
                </c:pt>
                <c:pt idx="1336">
                  <c:v>43581</c:v>
                </c:pt>
                <c:pt idx="1337">
                  <c:v>43584</c:v>
                </c:pt>
                <c:pt idx="1338">
                  <c:v>43585</c:v>
                </c:pt>
                <c:pt idx="1339">
                  <c:v>43586</c:v>
                </c:pt>
                <c:pt idx="1340">
                  <c:v>43587</c:v>
                </c:pt>
                <c:pt idx="1341">
                  <c:v>43588</c:v>
                </c:pt>
              </c:numCache>
            </c:numRef>
          </c:cat>
          <c:val>
            <c:numRef>
              <c:f>'[Chart in Microsoft PowerPoint]DL Cliff'!$C$2:$C$1343</c:f>
              <c:numCache>
                <c:formatCode>General</c:formatCode>
                <c:ptCount val="1342"/>
                <c:pt idx="21" formatCode="_(&quot;$&quot;* #,##0_);_(&quot;$&quot;* \(#,##0\);_(&quot;$&quot;* &quot;-&quot;??_);_(@_)">
                  <c:v>1E+17</c:v>
                </c:pt>
                <c:pt idx="22" formatCode="_(&quot;$&quot;* #,##0_);_(&quot;$&quot;* \(#,##0\);_(&quot;$&quot;* &quot;-&quot;??_);_(@_)">
                  <c:v>1E+17</c:v>
                </c:pt>
                <c:pt idx="23" formatCode="_(&quot;$&quot;* #,##0_);_(&quot;$&quot;* \(#,##0\);_(&quot;$&quot;* &quot;-&quot;??_);_(@_)">
                  <c:v>1E+17</c:v>
                </c:pt>
                <c:pt idx="24" formatCode="_(&quot;$&quot;* #,##0_);_(&quot;$&quot;* \(#,##0\);_(&quot;$&quot;* &quot;-&quot;??_);_(@_)">
                  <c:v>1E+17</c:v>
                </c:pt>
                <c:pt idx="25" formatCode="_(&quot;$&quot;* #,##0_);_(&quot;$&quot;* \(#,##0\);_(&quot;$&quot;* &quot;-&quot;??_);_(@_)">
                  <c:v>1E+17</c:v>
                </c:pt>
                <c:pt idx="26" formatCode="_(&quot;$&quot;* #,##0_);_(&quot;$&quot;* \(#,##0\);_(&quot;$&quot;* &quot;-&quot;??_);_(@_)">
                  <c:v>1E+17</c:v>
                </c:pt>
                <c:pt idx="27" formatCode="_(&quot;$&quot;* #,##0_);_(&quot;$&quot;* \(#,##0\);_(&quot;$&quot;* &quot;-&quot;??_);_(@_)">
                  <c:v>1E+17</c:v>
                </c:pt>
                <c:pt idx="28" formatCode="_(&quot;$&quot;* #,##0_);_(&quot;$&quot;* \(#,##0\);_(&quot;$&quot;* &quot;-&quot;??_);_(@_)">
                  <c:v>1E+17</c:v>
                </c:pt>
                <c:pt idx="29" formatCode="_(&quot;$&quot;* #,##0_);_(&quot;$&quot;* \(#,##0\);_(&quot;$&quot;* &quot;-&quot;??_);_(@_)">
                  <c:v>1E+17</c:v>
                </c:pt>
                <c:pt idx="30" formatCode="_(&quot;$&quot;* #,##0_);_(&quot;$&quot;* \(#,##0\);_(&quot;$&quot;* &quot;-&quot;??_);_(@_)">
                  <c:v>1E+17</c:v>
                </c:pt>
                <c:pt idx="31" formatCode="_(&quot;$&quot;* #,##0_);_(&quot;$&quot;* \(#,##0\);_(&quot;$&quot;* &quot;-&quot;??_);_(@_)">
                  <c:v>1E+17</c:v>
                </c:pt>
                <c:pt idx="32" formatCode="_(&quot;$&quot;* #,##0_);_(&quot;$&quot;* \(#,##0\);_(&quot;$&quot;* &quot;-&quot;??_);_(@_)">
                  <c:v>1E+17</c:v>
                </c:pt>
                <c:pt idx="33" formatCode="_(&quot;$&quot;* #,##0_);_(&quot;$&quot;* \(#,##0\);_(&quot;$&quot;* &quot;-&quot;??_);_(@_)">
                  <c:v>1E+17</c:v>
                </c:pt>
                <c:pt idx="34" formatCode="_(&quot;$&quot;* #,##0_);_(&quot;$&quot;* \(#,##0\);_(&quot;$&quot;* &quot;-&quot;??_);_(@_)">
                  <c:v>1E+17</c:v>
                </c:pt>
                <c:pt idx="35" formatCode="_(&quot;$&quot;* #,##0_);_(&quot;$&quot;* \(#,##0\);_(&quot;$&quot;* &quot;-&quot;??_);_(@_)">
                  <c:v>1E+17</c:v>
                </c:pt>
                <c:pt idx="36" formatCode="_(&quot;$&quot;* #,##0_);_(&quot;$&quot;* \(#,##0\);_(&quot;$&quot;* &quot;-&quot;??_);_(@_)">
                  <c:v>1E+17</c:v>
                </c:pt>
                <c:pt idx="37" formatCode="_(&quot;$&quot;* #,##0_);_(&quot;$&quot;* \(#,##0\);_(&quot;$&quot;* &quot;-&quot;??_);_(@_)">
                  <c:v>1E+17</c:v>
                </c:pt>
                <c:pt idx="38" formatCode="_(&quot;$&quot;* #,##0_);_(&quot;$&quot;* \(#,##0\);_(&quot;$&quot;* &quot;-&quot;??_);_(@_)">
                  <c:v>1E+17</c:v>
                </c:pt>
                <c:pt idx="39" formatCode="_(&quot;$&quot;* #,##0_);_(&quot;$&quot;* \(#,##0\);_(&quot;$&quot;* &quot;-&quot;??_);_(@_)">
                  <c:v>1E+17</c:v>
                </c:pt>
                <c:pt idx="40" formatCode="_(&quot;$&quot;* #,##0_);_(&quot;$&quot;* \(#,##0\);_(&quot;$&quot;* &quot;-&quot;??_);_(@_)">
                  <c:v>1E+17</c:v>
                </c:pt>
                <c:pt idx="41" formatCode="_(&quot;$&quot;* #,##0_);_(&quot;$&quot;* \(#,##0\);_(&quot;$&quot;* &quot;-&quot;??_);_(@_)">
                  <c:v>1E+17</c:v>
                </c:pt>
                <c:pt idx="42" formatCode="_(&quot;$&quot;* #,##0_);_(&quot;$&quot;* \(#,##0\);_(&quot;$&quot;* &quot;-&quot;??_);_(@_)">
                  <c:v>1E+17</c:v>
                </c:pt>
                <c:pt idx="43" formatCode="_(&quot;$&quot;* #,##0_);_(&quot;$&quot;* \(#,##0\);_(&quot;$&quot;* &quot;-&quot;??_);_(@_)">
                  <c:v>1E+17</c:v>
                </c:pt>
                <c:pt idx="44" formatCode="_(&quot;$&quot;* #,##0_);_(&quot;$&quot;* \(#,##0\);_(&quot;$&quot;* &quot;-&quot;??_);_(@_)">
                  <c:v>1E+17</c:v>
                </c:pt>
                <c:pt idx="45" formatCode="_(&quot;$&quot;* #,##0_);_(&quot;$&quot;* \(#,##0\);_(&quot;$&quot;* &quot;-&quot;??_);_(@_)">
                  <c:v>1E+17</c:v>
                </c:pt>
                <c:pt idx="46" formatCode="_(&quot;$&quot;* #,##0_);_(&quot;$&quot;* \(#,##0\);_(&quot;$&quot;* &quot;-&quot;??_);_(@_)">
                  <c:v>1E+17</c:v>
                </c:pt>
                <c:pt idx="47" formatCode="_(&quot;$&quot;* #,##0_);_(&quot;$&quot;* \(#,##0\);_(&quot;$&quot;* &quot;-&quot;??_);_(@_)">
                  <c:v>1E+17</c:v>
                </c:pt>
                <c:pt idx="48" formatCode="_(&quot;$&quot;* #,##0_);_(&quot;$&quot;* \(#,##0\);_(&quot;$&quot;* &quot;-&quot;??_);_(@_)">
                  <c:v>1E+17</c:v>
                </c:pt>
                <c:pt idx="49" formatCode="_(&quot;$&quot;* #,##0_);_(&quot;$&quot;* \(#,##0\);_(&quot;$&quot;* &quot;-&quot;??_);_(@_)">
                  <c:v>1E+17</c:v>
                </c:pt>
                <c:pt idx="50" formatCode="_(&quot;$&quot;* #,##0_);_(&quot;$&quot;* \(#,##0\);_(&quot;$&quot;* &quot;-&quot;??_);_(@_)">
                  <c:v>1E+17</c:v>
                </c:pt>
                <c:pt idx="51" formatCode="_(&quot;$&quot;* #,##0_);_(&quot;$&quot;* \(#,##0\);_(&quot;$&quot;* &quot;-&quot;??_);_(@_)">
                  <c:v>1E+17</c:v>
                </c:pt>
                <c:pt idx="52" formatCode="_(&quot;$&quot;* #,##0_);_(&quot;$&quot;* \(#,##0\);_(&quot;$&quot;* &quot;-&quot;??_);_(@_)">
                  <c:v>1E+17</c:v>
                </c:pt>
                <c:pt idx="53" formatCode="_(&quot;$&quot;* #,##0_);_(&quot;$&quot;* \(#,##0\);_(&quot;$&quot;* &quot;-&quot;??_);_(@_)">
                  <c:v>1E+17</c:v>
                </c:pt>
                <c:pt idx="54" formatCode="_(&quot;$&quot;* #,##0_);_(&quot;$&quot;* \(#,##0\);_(&quot;$&quot;* &quot;-&quot;??_);_(@_)">
                  <c:v>1E+17</c:v>
                </c:pt>
                <c:pt idx="55" formatCode="_(&quot;$&quot;* #,##0_);_(&quot;$&quot;* \(#,##0\);_(&quot;$&quot;* &quot;-&quot;??_);_(@_)">
                  <c:v>1E+17</c:v>
                </c:pt>
                <c:pt idx="56" formatCode="_(&quot;$&quot;* #,##0_);_(&quot;$&quot;* \(#,##0\);_(&quot;$&quot;* &quot;-&quot;??_);_(@_)">
                  <c:v>1E+17</c:v>
                </c:pt>
                <c:pt idx="57" formatCode="_(&quot;$&quot;* #,##0_);_(&quot;$&quot;* \(#,##0\);_(&quot;$&quot;* &quot;-&quot;??_);_(@_)">
                  <c:v>1E+17</c:v>
                </c:pt>
                <c:pt idx="58" formatCode="_(&quot;$&quot;* #,##0_);_(&quot;$&quot;* \(#,##0\);_(&quot;$&quot;* &quot;-&quot;??_);_(@_)">
                  <c:v>1E+17</c:v>
                </c:pt>
                <c:pt idx="59" formatCode="_(&quot;$&quot;* #,##0_);_(&quot;$&quot;* \(#,##0\);_(&quot;$&quot;* &quot;-&quot;??_);_(@_)">
                  <c:v>1E+17</c:v>
                </c:pt>
                <c:pt idx="60" formatCode="_(&quot;$&quot;* #,##0_);_(&quot;$&quot;* \(#,##0\);_(&quot;$&quot;* &quot;-&quot;??_);_(@_)">
                  <c:v>1E+17</c:v>
                </c:pt>
                <c:pt idx="61" formatCode="_(&quot;$&quot;* #,##0_);_(&quot;$&quot;* \(#,##0\);_(&quot;$&quot;* &quot;-&quot;??_);_(@_)">
                  <c:v>1E+17</c:v>
                </c:pt>
                <c:pt idx="62" formatCode="_(&quot;$&quot;* #,##0_);_(&quot;$&quot;* \(#,##0\);_(&quot;$&quot;* &quot;-&quot;??_);_(@_)">
                  <c:v>1E+17</c:v>
                </c:pt>
                <c:pt idx="63" formatCode="_(&quot;$&quot;* #,##0_);_(&quot;$&quot;* \(#,##0\);_(&quot;$&quot;* &quot;-&quot;??_);_(@_)">
                  <c:v>1E+17</c:v>
                </c:pt>
                <c:pt idx="64" formatCode="_(&quot;$&quot;* #,##0_);_(&quot;$&quot;* \(#,##0\);_(&quot;$&quot;* &quot;-&quot;??_);_(@_)">
                  <c:v>1E+17</c:v>
                </c:pt>
                <c:pt idx="65" formatCode="_(&quot;$&quot;* #,##0_);_(&quot;$&quot;* \(#,##0\);_(&quot;$&quot;* &quot;-&quot;??_);_(@_)">
                  <c:v>1E+17</c:v>
                </c:pt>
                <c:pt idx="66" formatCode="_(&quot;$&quot;* #,##0_);_(&quot;$&quot;* \(#,##0\);_(&quot;$&quot;* &quot;-&quot;??_);_(@_)">
                  <c:v>1E+17</c:v>
                </c:pt>
                <c:pt idx="67" formatCode="_(&quot;$&quot;* #,##0_);_(&quot;$&quot;* \(#,##0\);_(&quot;$&quot;* &quot;-&quot;??_);_(@_)">
                  <c:v>1E+17</c:v>
                </c:pt>
                <c:pt idx="68" formatCode="_(&quot;$&quot;* #,##0_);_(&quot;$&quot;* \(#,##0\);_(&quot;$&quot;* &quot;-&quot;??_);_(@_)">
                  <c:v>1E+17</c:v>
                </c:pt>
                <c:pt idx="69" formatCode="_(&quot;$&quot;* #,##0_);_(&quot;$&quot;* \(#,##0\);_(&quot;$&quot;* &quot;-&quot;??_);_(@_)">
                  <c:v>1E+17</c:v>
                </c:pt>
                <c:pt idx="70" formatCode="_(&quot;$&quot;* #,##0_);_(&quot;$&quot;* \(#,##0\);_(&quot;$&quot;* &quot;-&quot;??_);_(@_)">
                  <c:v>1E+17</c:v>
                </c:pt>
                <c:pt idx="71" formatCode="_(&quot;$&quot;* #,##0_);_(&quot;$&quot;* \(#,##0\);_(&quot;$&quot;* &quot;-&quot;??_);_(@_)">
                  <c:v>1E+17</c:v>
                </c:pt>
                <c:pt idx="72" formatCode="_(&quot;$&quot;* #,##0_);_(&quot;$&quot;* \(#,##0\);_(&quot;$&quot;* &quot;-&quot;??_);_(@_)">
                  <c:v>1E+17</c:v>
                </c:pt>
                <c:pt idx="73" formatCode="_(&quot;$&quot;* #,##0_);_(&quot;$&quot;* \(#,##0\);_(&quot;$&quot;* &quot;-&quot;??_);_(@_)">
                  <c:v>1E+17</c:v>
                </c:pt>
                <c:pt idx="74" formatCode="_(&quot;$&quot;* #,##0_);_(&quot;$&quot;* \(#,##0\);_(&quot;$&quot;* &quot;-&quot;??_);_(@_)">
                  <c:v>1E+17</c:v>
                </c:pt>
                <c:pt idx="75" formatCode="_(&quot;$&quot;* #,##0_);_(&quot;$&quot;* \(#,##0\);_(&quot;$&quot;* &quot;-&quot;??_);_(@_)">
                  <c:v>1E+17</c:v>
                </c:pt>
                <c:pt idx="76" formatCode="_(&quot;$&quot;* #,##0_);_(&quot;$&quot;* \(#,##0\);_(&quot;$&quot;* &quot;-&quot;??_);_(@_)">
                  <c:v>1E+17</c:v>
                </c:pt>
                <c:pt idx="77" formatCode="_(&quot;$&quot;* #,##0_);_(&quot;$&quot;* \(#,##0\);_(&quot;$&quot;* &quot;-&quot;??_);_(@_)">
                  <c:v>1E+17</c:v>
                </c:pt>
                <c:pt idx="78" formatCode="_(&quot;$&quot;* #,##0_);_(&quot;$&quot;* \(#,##0\);_(&quot;$&quot;* &quot;-&quot;??_);_(@_)">
                  <c:v>1E+17</c:v>
                </c:pt>
                <c:pt idx="79" formatCode="_(&quot;$&quot;* #,##0_);_(&quot;$&quot;* \(#,##0\);_(&quot;$&quot;* &quot;-&quot;??_);_(@_)">
                  <c:v>1E+17</c:v>
                </c:pt>
                <c:pt idx="80" formatCode="_(&quot;$&quot;* #,##0_);_(&quot;$&quot;* \(#,##0\);_(&quot;$&quot;* &quot;-&quot;??_);_(@_)">
                  <c:v>1E+17</c:v>
                </c:pt>
                <c:pt idx="81" formatCode="_(&quot;$&quot;* #,##0_);_(&quot;$&quot;* \(#,##0\);_(&quot;$&quot;* &quot;-&quot;??_);_(@_)">
                  <c:v>1E+17</c:v>
                </c:pt>
                <c:pt idx="82" formatCode="_(&quot;$&quot;* #,##0_);_(&quot;$&quot;* \(#,##0\);_(&quot;$&quot;* &quot;-&quot;??_);_(@_)">
                  <c:v>1E+17</c:v>
                </c:pt>
                <c:pt idx="83" formatCode="_(&quot;$&quot;* #,##0_);_(&quot;$&quot;* \(#,##0\);_(&quot;$&quot;* &quot;-&quot;??_);_(@_)">
                  <c:v>1E+17</c:v>
                </c:pt>
                <c:pt idx="84" formatCode="_(&quot;$&quot;* #,##0_);_(&quot;$&quot;* \(#,##0\);_(&quot;$&quot;* &quot;-&quot;??_);_(@_)">
                  <c:v>1E+17</c:v>
                </c:pt>
                <c:pt idx="85" formatCode="_(&quot;$&quot;* #,##0_);_(&quot;$&quot;* \(#,##0\);_(&quot;$&quot;* &quot;-&quot;??_);_(@_)">
                  <c:v>1E+17</c:v>
                </c:pt>
                <c:pt idx="86" formatCode="_(&quot;$&quot;* #,##0_);_(&quot;$&quot;* \(#,##0\);_(&quot;$&quot;* &quot;-&quot;??_);_(@_)">
                  <c:v>1E+17</c:v>
                </c:pt>
                <c:pt idx="87" formatCode="_(&quot;$&quot;* #,##0_);_(&quot;$&quot;* \(#,##0\);_(&quot;$&quot;* &quot;-&quot;??_);_(@_)">
                  <c:v>1E+17</c:v>
                </c:pt>
                <c:pt idx="88" formatCode="_(&quot;$&quot;* #,##0_);_(&quot;$&quot;* \(#,##0\);_(&quot;$&quot;* &quot;-&quot;??_);_(@_)">
                  <c:v>1E+17</c:v>
                </c:pt>
                <c:pt idx="89" formatCode="_(&quot;$&quot;* #,##0_);_(&quot;$&quot;* \(#,##0\);_(&quot;$&quot;* &quot;-&quot;??_);_(@_)">
                  <c:v>1E+17</c:v>
                </c:pt>
                <c:pt idx="90" formatCode="_(&quot;$&quot;* #,##0_);_(&quot;$&quot;* \(#,##0\);_(&quot;$&quot;* &quot;-&quot;??_);_(@_)">
                  <c:v>1E+17</c:v>
                </c:pt>
                <c:pt idx="91" formatCode="_(&quot;$&quot;* #,##0_);_(&quot;$&quot;* \(#,##0\);_(&quot;$&quot;* &quot;-&quot;??_);_(@_)">
                  <c:v>1E+17</c:v>
                </c:pt>
                <c:pt idx="92" formatCode="_(&quot;$&quot;* #,##0_);_(&quot;$&quot;* \(#,##0\);_(&quot;$&quot;* &quot;-&quot;??_);_(@_)">
                  <c:v>1E+17</c:v>
                </c:pt>
                <c:pt idx="93" formatCode="_(&quot;$&quot;* #,##0_);_(&quot;$&quot;* \(#,##0\);_(&quot;$&quot;* &quot;-&quot;??_);_(@_)">
                  <c:v>1E+17</c:v>
                </c:pt>
                <c:pt idx="94" formatCode="_(&quot;$&quot;* #,##0_);_(&quot;$&quot;* \(#,##0\);_(&quot;$&quot;* &quot;-&quot;??_);_(@_)">
                  <c:v>1E+17</c:v>
                </c:pt>
                <c:pt idx="95" formatCode="_(&quot;$&quot;* #,##0_);_(&quot;$&quot;* \(#,##0\);_(&quot;$&quot;* &quot;-&quot;??_);_(@_)">
                  <c:v>1E+17</c:v>
                </c:pt>
                <c:pt idx="96" formatCode="_(&quot;$&quot;* #,##0_);_(&quot;$&quot;* \(#,##0\);_(&quot;$&quot;* &quot;-&quot;??_);_(@_)">
                  <c:v>1E+17</c:v>
                </c:pt>
                <c:pt idx="97" formatCode="_(&quot;$&quot;* #,##0_);_(&quot;$&quot;* \(#,##0\);_(&quot;$&quot;* &quot;-&quot;??_);_(@_)">
                  <c:v>1E+17</c:v>
                </c:pt>
                <c:pt idx="98" formatCode="_(&quot;$&quot;* #,##0_);_(&quot;$&quot;* \(#,##0\);_(&quot;$&quot;* &quot;-&quot;??_);_(@_)">
                  <c:v>1E+17</c:v>
                </c:pt>
                <c:pt idx="99" formatCode="_(&quot;$&quot;* #,##0_);_(&quot;$&quot;* \(#,##0\);_(&quot;$&quot;* &quot;-&quot;??_);_(@_)">
                  <c:v>1E+17</c:v>
                </c:pt>
                <c:pt idx="100" formatCode="_(&quot;$&quot;* #,##0_);_(&quot;$&quot;* \(#,##0\);_(&quot;$&quot;* &quot;-&quot;??_);_(@_)">
                  <c:v>1E+17</c:v>
                </c:pt>
                <c:pt idx="101" formatCode="_(&quot;$&quot;* #,##0_);_(&quot;$&quot;* \(#,##0\);_(&quot;$&quot;* &quot;-&quot;??_);_(@_)">
                  <c:v>1E+17</c:v>
                </c:pt>
                <c:pt idx="102" formatCode="_(&quot;$&quot;* #,##0_);_(&quot;$&quot;* \(#,##0\);_(&quot;$&quot;* &quot;-&quot;??_);_(@_)">
                  <c:v>1E+17</c:v>
                </c:pt>
                <c:pt idx="103" formatCode="_(&quot;$&quot;* #,##0_);_(&quot;$&quot;* \(#,##0\);_(&quot;$&quot;* &quot;-&quot;??_);_(@_)">
                  <c:v>1E+17</c:v>
                </c:pt>
                <c:pt idx="104" formatCode="_(&quot;$&quot;* #,##0_);_(&quot;$&quot;* \(#,##0\);_(&quot;$&quot;* &quot;-&quot;??_);_(@_)">
                  <c:v>1E+17</c:v>
                </c:pt>
                <c:pt idx="105" formatCode="_(&quot;$&quot;* #,##0_);_(&quot;$&quot;* \(#,##0\);_(&quot;$&quot;* &quot;-&quot;??_);_(@_)">
                  <c:v>1E+17</c:v>
                </c:pt>
                <c:pt idx="106" formatCode="_(&quot;$&quot;* #,##0_);_(&quot;$&quot;* \(#,##0\);_(&quot;$&quot;* &quot;-&quot;??_);_(@_)">
                  <c:v>1E+17</c:v>
                </c:pt>
                <c:pt idx="107" formatCode="_(&quot;$&quot;* #,##0_);_(&quot;$&quot;* \(#,##0\);_(&quot;$&quot;* &quot;-&quot;??_);_(@_)">
                  <c:v>1E+17</c:v>
                </c:pt>
                <c:pt idx="108" formatCode="_(&quot;$&quot;* #,##0_);_(&quot;$&quot;* \(#,##0\);_(&quot;$&quot;* &quot;-&quot;??_);_(@_)">
                  <c:v>1E+17</c:v>
                </c:pt>
                <c:pt idx="109" formatCode="_(&quot;$&quot;* #,##0_);_(&quot;$&quot;* \(#,##0\);_(&quot;$&quot;* &quot;-&quot;??_);_(@_)">
                  <c:v>1E+17</c:v>
                </c:pt>
                <c:pt idx="110" formatCode="_(&quot;$&quot;* #,##0_);_(&quot;$&quot;* \(#,##0\);_(&quot;$&quot;* &quot;-&quot;??_);_(@_)">
                  <c:v>1E+17</c:v>
                </c:pt>
                <c:pt idx="111" formatCode="_(&quot;$&quot;* #,##0_);_(&quot;$&quot;* \(#,##0\);_(&quot;$&quot;* &quot;-&quot;??_);_(@_)">
                  <c:v>1E+17</c:v>
                </c:pt>
                <c:pt idx="112" formatCode="_(&quot;$&quot;* #,##0_);_(&quot;$&quot;* \(#,##0\);_(&quot;$&quot;* &quot;-&quot;??_);_(@_)">
                  <c:v>1E+17</c:v>
                </c:pt>
                <c:pt idx="113" formatCode="_(&quot;$&quot;* #,##0_);_(&quot;$&quot;* \(#,##0\);_(&quot;$&quot;* &quot;-&quot;??_);_(@_)">
                  <c:v>1E+17</c:v>
                </c:pt>
                <c:pt idx="114" formatCode="_(&quot;$&quot;* #,##0_);_(&quot;$&quot;* \(#,##0\);_(&quot;$&quot;* &quot;-&quot;??_);_(@_)">
                  <c:v>1E+17</c:v>
                </c:pt>
                <c:pt idx="115" formatCode="_(&quot;$&quot;* #,##0_);_(&quot;$&quot;* \(#,##0\);_(&quot;$&quot;* &quot;-&quot;??_);_(@_)">
                  <c:v>1E+17</c:v>
                </c:pt>
                <c:pt idx="116" formatCode="_(&quot;$&quot;* #,##0_);_(&quot;$&quot;* \(#,##0\);_(&quot;$&quot;* &quot;-&quot;??_);_(@_)">
                  <c:v>1E+17</c:v>
                </c:pt>
                <c:pt idx="117" formatCode="_(&quot;$&quot;* #,##0_);_(&quot;$&quot;* \(#,##0\);_(&quot;$&quot;* &quot;-&quot;??_);_(@_)">
                  <c:v>1E+17</c:v>
                </c:pt>
                <c:pt idx="118" formatCode="_(&quot;$&quot;* #,##0_);_(&quot;$&quot;* \(#,##0\);_(&quot;$&quot;* &quot;-&quot;??_);_(@_)">
                  <c:v>1E+17</c:v>
                </c:pt>
                <c:pt idx="119" formatCode="_(&quot;$&quot;* #,##0_);_(&quot;$&quot;* \(#,##0\);_(&quot;$&quot;* &quot;-&quot;??_);_(@_)">
                  <c:v>1E+17</c:v>
                </c:pt>
                <c:pt idx="120" formatCode="_(&quot;$&quot;* #,##0_);_(&quot;$&quot;* \(#,##0\);_(&quot;$&quot;* &quot;-&quot;??_);_(@_)">
                  <c:v>1E+17</c:v>
                </c:pt>
                <c:pt idx="121" formatCode="_(&quot;$&quot;* #,##0_);_(&quot;$&quot;* \(#,##0\);_(&quot;$&quot;* &quot;-&quot;??_);_(@_)">
                  <c:v>1E+17</c:v>
                </c:pt>
                <c:pt idx="122" formatCode="_(&quot;$&quot;* #,##0_);_(&quot;$&quot;* \(#,##0\);_(&quot;$&quot;* &quot;-&quot;??_);_(@_)">
                  <c:v>1E+17</c:v>
                </c:pt>
                <c:pt idx="123" formatCode="_(&quot;$&quot;* #,##0_);_(&quot;$&quot;* \(#,##0\);_(&quot;$&quot;* &quot;-&quot;??_);_(@_)">
                  <c:v>1E+17</c:v>
                </c:pt>
                <c:pt idx="124" formatCode="_(&quot;$&quot;* #,##0_);_(&quot;$&quot;* \(#,##0\);_(&quot;$&quot;* &quot;-&quot;??_);_(@_)">
                  <c:v>1E+17</c:v>
                </c:pt>
                <c:pt idx="125" formatCode="_(&quot;$&quot;* #,##0_);_(&quot;$&quot;* \(#,##0\);_(&quot;$&quot;* &quot;-&quot;??_);_(@_)">
                  <c:v>1E+17</c:v>
                </c:pt>
                <c:pt idx="126" formatCode="_(&quot;$&quot;* #,##0_);_(&quot;$&quot;* \(#,##0\);_(&quot;$&quot;* &quot;-&quot;??_);_(@_)">
                  <c:v>1E+17</c:v>
                </c:pt>
                <c:pt idx="127" formatCode="_(&quot;$&quot;* #,##0_);_(&quot;$&quot;* \(#,##0\);_(&quot;$&quot;* &quot;-&quot;??_);_(@_)">
                  <c:v>1E+17</c:v>
                </c:pt>
                <c:pt idx="128" formatCode="_(&quot;$&quot;* #,##0_);_(&quot;$&quot;* \(#,##0\);_(&quot;$&quot;* &quot;-&quot;??_);_(@_)">
                  <c:v>1E+17</c:v>
                </c:pt>
                <c:pt idx="129" formatCode="_(&quot;$&quot;* #,##0_);_(&quot;$&quot;* \(#,##0\);_(&quot;$&quot;* &quot;-&quot;??_);_(@_)">
                  <c:v>1E+17</c:v>
                </c:pt>
                <c:pt idx="130" formatCode="_(&quot;$&quot;* #,##0_);_(&quot;$&quot;* \(#,##0\);_(&quot;$&quot;* &quot;-&quot;??_);_(@_)">
                  <c:v>1E+17</c:v>
                </c:pt>
                <c:pt idx="131" formatCode="_(&quot;$&quot;* #,##0_);_(&quot;$&quot;* \(#,##0\);_(&quot;$&quot;* &quot;-&quot;??_);_(@_)">
                  <c:v>1E+17</c:v>
                </c:pt>
                <c:pt idx="132" formatCode="_(&quot;$&quot;* #,##0_);_(&quot;$&quot;* \(#,##0\);_(&quot;$&quot;* &quot;-&quot;??_);_(@_)">
                  <c:v>1E+17</c:v>
                </c:pt>
                <c:pt idx="133" formatCode="_(&quot;$&quot;* #,##0_);_(&quot;$&quot;* \(#,##0\);_(&quot;$&quot;* &quot;-&quot;??_);_(@_)">
                  <c:v>1E+17</c:v>
                </c:pt>
                <c:pt idx="134" formatCode="_(&quot;$&quot;* #,##0_);_(&quot;$&quot;* \(#,##0\);_(&quot;$&quot;* &quot;-&quot;??_);_(@_)">
                  <c:v>1E+17</c:v>
                </c:pt>
                <c:pt idx="135" formatCode="_(&quot;$&quot;* #,##0_);_(&quot;$&quot;* \(#,##0\);_(&quot;$&quot;* &quot;-&quot;??_);_(@_)">
                  <c:v>1E+17</c:v>
                </c:pt>
                <c:pt idx="136" formatCode="_(&quot;$&quot;* #,##0_);_(&quot;$&quot;* \(#,##0\);_(&quot;$&quot;* &quot;-&quot;??_);_(@_)">
                  <c:v>1E+17</c:v>
                </c:pt>
                <c:pt idx="137" formatCode="_(&quot;$&quot;* #,##0_);_(&quot;$&quot;* \(#,##0\);_(&quot;$&quot;* &quot;-&quot;??_);_(@_)">
                  <c:v>1E+17</c:v>
                </c:pt>
                <c:pt idx="138" formatCode="_(&quot;$&quot;* #,##0_);_(&quot;$&quot;* \(#,##0\);_(&quot;$&quot;* &quot;-&quot;??_);_(@_)">
                  <c:v>1E+17</c:v>
                </c:pt>
                <c:pt idx="139" formatCode="_(&quot;$&quot;* #,##0_);_(&quot;$&quot;* \(#,##0\);_(&quot;$&quot;* &quot;-&quot;??_);_(@_)">
                  <c:v>1E+17</c:v>
                </c:pt>
                <c:pt idx="140" formatCode="_(&quot;$&quot;* #,##0_);_(&quot;$&quot;* \(#,##0\);_(&quot;$&quot;* &quot;-&quot;??_);_(@_)">
                  <c:v>1E+17</c:v>
                </c:pt>
                <c:pt idx="141" formatCode="_(&quot;$&quot;* #,##0_);_(&quot;$&quot;* \(#,##0\);_(&quot;$&quot;* &quot;-&quot;??_);_(@_)">
                  <c:v>1E+17</c:v>
                </c:pt>
                <c:pt idx="142" formatCode="_(&quot;$&quot;* #,##0_);_(&quot;$&quot;* \(#,##0\);_(&quot;$&quot;* &quot;-&quot;??_);_(@_)">
                  <c:v>1E+17</c:v>
                </c:pt>
                <c:pt idx="143" formatCode="_(&quot;$&quot;* #,##0_);_(&quot;$&quot;* \(#,##0\);_(&quot;$&quot;* &quot;-&quot;??_);_(@_)">
                  <c:v>1E+17</c:v>
                </c:pt>
                <c:pt idx="144" formatCode="_(&quot;$&quot;* #,##0_);_(&quot;$&quot;* \(#,##0\);_(&quot;$&quot;* &quot;-&quot;??_);_(@_)">
                  <c:v>1E+17</c:v>
                </c:pt>
                <c:pt idx="145" formatCode="_(&quot;$&quot;* #,##0_);_(&quot;$&quot;* \(#,##0\);_(&quot;$&quot;* &quot;-&quot;??_);_(@_)">
                  <c:v>1E+17</c:v>
                </c:pt>
                <c:pt idx="146" formatCode="_(&quot;$&quot;* #,##0_);_(&quot;$&quot;* \(#,##0\);_(&quot;$&quot;* &quot;-&quot;??_);_(@_)">
                  <c:v>1E+17</c:v>
                </c:pt>
                <c:pt idx="147" formatCode="_(&quot;$&quot;* #,##0_);_(&quot;$&quot;* \(#,##0\);_(&quot;$&quot;* &quot;-&quot;??_);_(@_)">
                  <c:v>1E+17</c:v>
                </c:pt>
                <c:pt idx="148" formatCode="_(&quot;$&quot;* #,##0_);_(&quot;$&quot;* \(#,##0\);_(&quot;$&quot;* &quot;-&quot;??_);_(@_)">
                  <c:v>1E+17</c:v>
                </c:pt>
                <c:pt idx="149" formatCode="_(&quot;$&quot;* #,##0_);_(&quot;$&quot;* \(#,##0\);_(&quot;$&quot;* &quot;-&quot;??_);_(@_)">
                  <c:v>1E+17</c:v>
                </c:pt>
                <c:pt idx="150" formatCode="_(&quot;$&quot;* #,##0_);_(&quot;$&quot;* \(#,##0\);_(&quot;$&quot;* &quot;-&quot;??_);_(@_)">
                  <c:v>1E+17</c:v>
                </c:pt>
                <c:pt idx="151" formatCode="_(&quot;$&quot;* #,##0_);_(&quot;$&quot;* \(#,##0\);_(&quot;$&quot;* &quot;-&quot;??_);_(@_)">
                  <c:v>1E+17</c:v>
                </c:pt>
                <c:pt idx="152" formatCode="_(&quot;$&quot;* #,##0_);_(&quot;$&quot;* \(#,##0\);_(&quot;$&quot;* &quot;-&quot;??_);_(@_)">
                  <c:v>1E+17</c:v>
                </c:pt>
                <c:pt idx="153" formatCode="_(&quot;$&quot;* #,##0_);_(&quot;$&quot;* \(#,##0\);_(&quot;$&quot;* &quot;-&quot;??_);_(@_)">
                  <c:v>1E+17</c:v>
                </c:pt>
                <c:pt idx="154" formatCode="_(&quot;$&quot;* #,##0_);_(&quot;$&quot;* \(#,##0\);_(&quot;$&quot;* &quot;-&quot;??_);_(@_)">
                  <c:v>1E+17</c:v>
                </c:pt>
                <c:pt idx="155" formatCode="_(&quot;$&quot;* #,##0_);_(&quot;$&quot;* \(#,##0\);_(&quot;$&quot;* &quot;-&quot;??_);_(@_)">
                  <c:v>1E+17</c:v>
                </c:pt>
                <c:pt idx="156" formatCode="_(&quot;$&quot;* #,##0_);_(&quot;$&quot;* \(#,##0\);_(&quot;$&quot;* &quot;-&quot;??_);_(@_)">
                  <c:v>1E+17</c:v>
                </c:pt>
                <c:pt idx="157" formatCode="_(&quot;$&quot;* #,##0_);_(&quot;$&quot;* \(#,##0\);_(&quot;$&quot;* &quot;-&quot;??_);_(@_)">
                  <c:v>1E+17</c:v>
                </c:pt>
                <c:pt idx="158" formatCode="_(&quot;$&quot;* #,##0_);_(&quot;$&quot;* \(#,##0\);_(&quot;$&quot;* &quot;-&quot;??_);_(@_)">
                  <c:v>1E+17</c:v>
                </c:pt>
                <c:pt idx="159" formatCode="_(&quot;$&quot;* #,##0_);_(&quot;$&quot;* \(#,##0\);_(&quot;$&quot;* &quot;-&quot;??_);_(@_)">
                  <c:v>1E+17</c:v>
                </c:pt>
                <c:pt idx="160" formatCode="_(&quot;$&quot;* #,##0_);_(&quot;$&quot;* \(#,##0\);_(&quot;$&quot;* &quot;-&quot;??_);_(@_)">
                  <c:v>1E+17</c:v>
                </c:pt>
                <c:pt idx="161" formatCode="_(&quot;$&quot;* #,##0_);_(&quot;$&quot;* \(#,##0\);_(&quot;$&quot;* &quot;-&quot;??_);_(@_)">
                  <c:v>1E+17</c:v>
                </c:pt>
                <c:pt idx="162" formatCode="_(&quot;$&quot;* #,##0_);_(&quot;$&quot;* \(#,##0\);_(&quot;$&quot;* &quot;-&quot;??_);_(@_)">
                  <c:v>1E+17</c:v>
                </c:pt>
                <c:pt idx="163" formatCode="_(&quot;$&quot;* #,##0_);_(&quot;$&quot;* \(#,##0\);_(&quot;$&quot;* &quot;-&quot;??_);_(@_)">
                  <c:v>1E+17</c:v>
                </c:pt>
                <c:pt idx="164" formatCode="_(&quot;$&quot;* #,##0_);_(&quot;$&quot;* \(#,##0\);_(&quot;$&quot;* &quot;-&quot;??_);_(@_)">
                  <c:v>1E+17</c:v>
                </c:pt>
                <c:pt idx="165" formatCode="_(&quot;$&quot;* #,##0_);_(&quot;$&quot;* \(#,##0\);_(&quot;$&quot;* &quot;-&quot;??_);_(@_)">
                  <c:v>1E+17</c:v>
                </c:pt>
                <c:pt idx="166" formatCode="_(&quot;$&quot;* #,##0_);_(&quot;$&quot;* \(#,##0\);_(&quot;$&quot;* &quot;-&quot;??_);_(@_)">
                  <c:v>1E+17</c:v>
                </c:pt>
                <c:pt idx="167" formatCode="_(&quot;$&quot;* #,##0_);_(&quot;$&quot;* \(#,##0\);_(&quot;$&quot;* &quot;-&quot;??_);_(@_)">
                  <c:v>1E+17</c:v>
                </c:pt>
                <c:pt idx="168" formatCode="_(&quot;$&quot;* #,##0_);_(&quot;$&quot;* \(#,##0\);_(&quot;$&quot;* &quot;-&quot;??_);_(@_)">
                  <c:v>1E+17</c:v>
                </c:pt>
                <c:pt idx="169" formatCode="_(&quot;$&quot;* #,##0_);_(&quot;$&quot;* \(#,##0\);_(&quot;$&quot;* &quot;-&quot;??_);_(@_)">
                  <c:v>1E+17</c:v>
                </c:pt>
                <c:pt idx="170" formatCode="_(&quot;$&quot;* #,##0_);_(&quot;$&quot;* \(#,##0\);_(&quot;$&quot;* &quot;-&quot;??_);_(@_)">
                  <c:v>1E+17</c:v>
                </c:pt>
                <c:pt idx="171" formatCode="_(&quot;$&quot;* #,##0_);_(&quot;$&quot;* \(#,##0\);_(&quot;$&quot;* &quot;-&quot;??_);_(@_)">
                  <c:v>1E+17</c:v>
                </c:pt>
                <c:pt idx="172" formatCode="_(&quot;$&quot;* #,##0_);_(&quot;$&quot;* \(#,##0\);_(&quot;$&quot;* &quot;-&quot;??_);_(@_)">
                  <c:v>1E+17</c:v>
                </c:pt>
                <c:pt idx="173" formatCode="_(&quot;$&quot;* #,##0_);_(&quot;$&quot;* \(#,##0\);_(&quot;$&quot;* &quot;-&quot;??_);_(@_)">
                  <c:v>1E+17</c:v>
                </c:pt>
                <c:pt idx="174" formatCode="_(&quot;$&quot;* #,##0_);_(&quot;$&quot;* \(#,##0\);_(&quot;$&quot;* &quot;-&quot;??_);_(@_)">
                  <c:v>1E+17</c:v>
                </c:pt>
                <c:pt idx="175" formatCode="_(&quot;$&quot;* #,##0_);_(&quot;$&quot;* \(#,##0\);_(&quot;$&quot;* &quot;-&quot;??_);_(@_)">
                  <c:v>1E+17</c:v>
                </c:pt>
                <c:pt idx="176" formatCode="_(&quot;$&quot;* #,##0_);_(&quot;$&quot;* \(#,##0\);_(&quot;$&quot;* &quot;-&quot;??_);_(@_)">
                  <c:v>1E+17</c:v>
                </c:pt>
                <c:pt idx="177" formatCode="_(&quot;$&quot;* #,##0_);_(&quot;$&quot;* \(#,##0\);_(&quot;$&quot;* &quot;-&quot;??_);_(@_)">
                  <c:v>1E+17</c:v>
                </c:pt>
                <c:pt idx="178" formatCode="_(&quot;$&quot;* #,##0_);_(&quot;$&quot;* \(#,##0\);_(&quot;$&quot;* &quot;-&quot;??_);_(@_)">
                  <c:v>1E+17</c:v>
                </c:pt>
                <c:pt idx="179" formatCode="_(&quot;$&quot;* #,##0_);_(&quot;$&quot;* \(#,##0\);_(&quot;$&quot;* &quot;-&quot;??_);_(@_)">
                  <c:v>1E+17</c:v>
                </c:pt>
                <c:pt idx="180" formatCode="_(&quot;$&quot;* #,##0_);_(&quot;$&quot;* \(#,##0\);_(&quot;$&quot;* &quot;-&quot;??_);_(@_)">
                  <c:v>1E+17</c:v>
                </c:pt>
                <c:pt idx="181" formatCode="_(&quot;$&quot;* #,##0_);_(&quot;$&quot;* \(#,##0\);_(&quot;$&quot;* &quot;-&quot;??_);_(@_)">
                  <c:v>1E+17</c:v>
                </c:pt>
                <c:pt idx="182" formatCode="_(&quot;$&quot;* #,##0_);_(&quot;$&quot;* \(#,##0\);_(&quot;$&quot;* &quot;-&quot;??_);_(@_)">
                  <c:v>1E+17</c:v>
                </c:pt>
                <c:pt idx="183" formatCode="_(&quot;$&quot;* #,##0_);_(&quot;$&quot;* \(#,##0\);_(&quot;$&quot;* &quot;-&quot;??_);_(@_)">
                  <c:v>1E+17</c:v>
                </c:pt>
                <c:pt idx="184" formatCode="_(&quot;$&quot;* #,##0_);_(&quot;$&quot;* \(#,##0\);_(&quot;$&quot;* &quot;-&quot;??_);_(@_)">
                  <c:v>1E+17</c:v>
                </c:pt>
                <c:pt idx="185" formatCode="_(&quot;$&quot;* #,##0_);_(&quot;$&quot;* \(#,##0\);_(&quot;$&quot;* &quot;-&quot;??_);_(@_)">
                  <c:v>1E+17</c:v>
                </c:pt>
                <c:pt idx="186" formatCode="_(&quot;$&quot;* #,##0_);_(&quot;$&quot;* \(#,##0\);_(&quot;$&quot;* &quot;-&quot;??_);_(@_)">
                  <c:v>1E+17</c:v>
                </c:pt>
                <c:pt idx="187" formatCode="_(&quot;$&quot;* #,##0_);_(&quot;$&quot;* \(#,##0\);_(&quot;$&quot;* &quot;-&quot;??_);_(@_)">
                  <c:v>1E+17</c:v>
                </c:pt>
                <c:pt idx="188" formatCode="_(&quot;$&quot;* #,##0_);_(&quot;$&quot;* \(#,##0\);_(&quot;$&quot;* &quot;-&quot;??_);_(@_)">
                  <c:v>1E+17</c:v>
                </c:pt>
                <c:pt idx="189" formatCode="_(&quot;$&quot;* #,##0_);_(&quot;$&quot;* \(#,##0\);_(&quot;$&quot;* &quot;-&quot;??_);_(@_)">
                  <c:v>1E+17</c:v>
                </c:pt>
                <c:pt idx="190" formatCode="_(&quot;$&quot;* #,##0_);_(&quot;$&quot;* \(#,##0\);_(&quot;$&quot;* &quot;-&quot;??_);_(@_)">
                  <c:v>1E+17</c:v>
                </c:pt>
                <c:pt idx="191" formatCode="_(&quot;$&quot;* #,##0_);_(&quot;$&quot;* \(#,##0\);_(&quot;$&quot;* &quot;-&quot;??_);_(@_)">
                  <c:v>1E+17</c:v>
                </c:pt>
                <c:pt idx="192" formatCode="_(&quot;$&quot;* #,##0_);_(&quot;$&quot;* \(#,##0\);_(&quot;$&quot;* &quot;-&quot;??_);_(@_)">
                  <c:v>1E+17</c:v>
                </c:pt>
                <c:pt idx="193" formatCode="_(&quot;$&quot;* #,##0_);_(&quot;$&quot;* \(#,##0\);_(&quot;$&quot;* &quot;-&quot;??_);_(@_)">
                  <c:v>1E+17</c:v>
                </c:pt>
                <c:pt idx="194" formatCode="_(&quot;$&quot;* #,##0_);_(&quot;$&quot;* \(#,##0\);_(&quot;$&quot;* &quot;-&quot;??_);_(@_)">
                  <c:v>1E+17</c:v>
                </c:pt>
                <c:pt idx="195" formatCode="_(&quot;$&quot;* #,##0_);_(&quot;$&quot;* \(#,##0\);_(&quot;$&quot;* &quot;-&quot;??_);_(@_)">
                  <c:v>1E+17</c:v>
                </c:pt>
                <c:pt idx="196" formatCode="_(&quot;$&quot;* #,##0_);_(&quot;$&quot;* \(#,##0\);_(&quot;$&quot;* &quot;-&quot;??_);_(@_)">
                  <c:v>1E+17</c:v>
                </c:pt>
                <c:pt idx="197" formatCode="_(&quot;$&quot;* #,##0_);_(&quot;$&quot;* \(#,##0\);_(&quot;$&quot;* &quot;-&quot;??_);_(@_)">
                  <c:v>1E+17</c:v>
                </c:pt>
                <c:pt idx="198" formatCode="_(&quot;$&quot;* #,##0_);_(&quot;$&quot;* \(#,##0\);_(&quot;$&quot;* &quot;-&quot;??_);_(@_)">
                  <c:v>1E+17</c:v>
                </c:pt>
                <c:pt idx="199" formatCode="_(&quot;$&quot;* #,##0_);_(&quot;$&quot;* \(#,##0\);_(&quot;$&quot;* &quot;-&quot;??_);_(@_)">
                  <c:v>1E+17</c:v>
                </c:pt>
                <c:pt idx="200" formatCode="_(&quot;$&quot;* #,##0_);_(&quot;$&quot;* \(#,##0\);_(&quot;$&quot;* &quot;-&quot;??_);_(@_)">
                  <c:v>1E+17</c:v>
                </c:pt>
                <c:pt idx="201" formatCode="_(&quot;$&quot;* #,##0_);_(&quot;$&quot;* \(#,##0\);_(&quot;$&quot;* &quot;-&quot;??_);_(@_)">
                  <c:v>1E+17</c:v>
                </c:pt>
                <c:pt idx="202" formatCode="_(&quot;$&quot;* #,##0_);_(&quot;$&quot;* \(#,##0\);_(&quot;$&quot;* &quot;-&quot;??_);_(@_)">
                  <c:v>1E+17</c:v>
                </c:pt>
                <c:pt idx="203" formatCode="_(&quot;$&quot;* #,##0_);_(&quot;$&quot;* \(#,##0\);_(&quot;$&quot;* &quot;-&quot;??_);_(@_)">
                  <c:v>1E+17</c:v>
                </c:pt>
                <c:pt idx="204" formatCode="_(&quot;$&quot;* #,##0_);_(&quot;$&quot;* \(#,##0\);_(&quot;$&quot;* &quot;-&quot;??_);_(@_)">
                  <c:v>1E+17</c:v>
                </c:pt>
                <c:pt idx="205" formatCode="_(&quot;$&quot;* #,##0_);_(&quot;$&quot;* \(#,##0\);_(&quot;$&quot;* &quot;-&quot;??_);_(@_)">
                  <c:v>1E+17</c:v>
                </c:pt>
                <c:pt idx="206" formatCode="_(&quot;$&quot;* #,##0_);_(&quot;$&quot;* \(#,##0\);_(&quot;$&quot;* &quot;-&quot;??_);_(@_)">
                  <c:v>1E+17</c:v>
                </c:pt>
                <c:pt idx="207" formatCode="_(&quot;$&quot;* #,##0_);_(&quot;$&quot;* \(#,##0\);_(&quot;$&quot;* &quot;-&quot;??_);_(@_)">
                  <c:v>1E+17</c:v>
                </c:pt>
                <c:pt idx="208" formatCode="_(&quot;$&quot;* #,##0_);_(&quot;$&quot;* \(#,##0\);_(&quot;$&quot;* &quot;-&quot;??_);_(@_)">
                  <c:v>1E+17</c:v>
                </c:pt>
                <c:pt idx="209" formatCode="_(&quot;$&quot;* #,##0_);_(&quot;$&quot;* \(#,##0\);_(&quot;$&quot;* &quot;-&quot;??_);_(@_)">
                  <c:v>1E+17</c:v>
                </c:pt>
                <c:pt idx="210" formatCode="_(&quot;$&quot;* #,##0_);_(&quot;$&quot;* \(#,##0\);_(&quot;$&quot;* &quot;-&quot;??_);_(@_)">
                  <c:v>1E+17</c:v>
                </c:pt>
                <c:pt idx="211" formatCode="_(&quot;$&quot;* #,##0_);_(&quot;$&quot;* \(#,##0\);_(&quot;$&quot;* &quot;-&quot;??_);_(@_)">
                  <c:v>1E+17</c:v>
                </c:pt>
                <c:pt idx="212" formatCode="_(&quot;$&quot;* #,##0_);_(&quot;$&quot;* \(#,##0\);_(&quot;$&quot;* &quot;-&quot;??_);_(@_)">
                  <c:v>1E+17</c:v>
                </c:pt>
                <c:pt idx="213" formatCode="_(&quot;$&quot;* #,##0_);_(&quot;$&quot;* \(#,##0\);_(&quot;$&quot;* &quot;-&quot;??_);_(@_)">
                  <c:v>1E+17</c:v>
                </c:pt>
                <c:pt idx="214" formatCode="_(&quot;$&quot;* #,##0_);_(&quot;$&quot;* \(#,##0\);_(&quot;$&quot;* &quot;-&quot;??_);_(@_)">
                  <c:v>1E+17</c:v>
                </c:pt>
                <c:pt idx="215" formatCode="_(&quot;$&quot;* #,##0_);_(&quot;$&quot;* \(#,##0\);_(&quot;$&quot;* &quot;-&quot;??_);_(@_)">
                  <c:v>1E+17</c:v>
                </c:pt>
                <c:pt idx="216" formatCode="_(&quot;$&quot;* #,##0_);_(&quot;$&quot;* \(#,##0\);_(&quot;$&quot;* &quot;-&quot;??_);_(@_)">
                  <c:v>1E+17</c:v>
                </c:pt>
                <c:pt idx="217" formatCode="_(&quot;$&quot;* #,##0_);_(&quot;$&quot;* \(#,##0\);_(&quot;$&quot;* &quot;-&quot;??_);_(@_)">
                  <c:v>1E+17</c:v>
                </c:pt>
                <c:pt idx="218" formatCode="_(&quot;$&quot;* #,##0_);_(&quot;$&quot;* \(#,##0\);_(&quot;$&quot;* &quot;-&quot;??_);_(@_)">
                  <c:v>1E+17</c:v>
                </c:pt>
                <c:pt idx="219" formatCode="_(&quot;$&quot;* #,##0_);_(&quot;$&quot;* \(#,##0\);_(&quot;$&quot;* &quot;-&quot;??_);_(@_)">
                  <c:v>1E+17</c:v>
                </c:pt>
                <c:pt idx="220" formatCode="_(&quot;$&quot;* #,##0_);_(&quot;$&quot;* \(#,##0\);_(&quot;$&quot;* &quot;-&quot;??_);_(@_)">
                  <c:v>1E+17</c:v>
                </c:pt>
                <c:pt idx="221" formatCode="_(&quot;$&quot;* #,##0_);_(&quot;$&quot;* \(#,##0\);_(&quot;$&quot;* &quot;-&quot;??_);_(@_)">
                  <c:v>1E+17</c:v>
                </c:pt>
                <c:pt idx="222" formatCode="_(&quot;$&quot;* #,##0_);_(&quot;$&quot;* \(#,##0\);_(&quot;$&quot;* &quot;-&quot;??_);_(@_)">
                  <c:v>1E+17</c:v>
                </c:pt>
                <c:pt idx="223" formatCode="_(&quot;$&quot;* #,##0_);_(&quot;$&quot;* \(#,##0\);_(&quot;$&quot;* &quot;-&quot;??_);_(@_)">
                  <c:v>1E+17</c:v>
                </c:pt>
                <c:pt idx="224" formatCode="_(&quot;$&quot;* #,##0_);_(&quot;$&quot;* \(#,##0\);_(&quot;$&quot;* &quot;-&quot;??_);_(@_)">
                  <c:v>1E+17</c:v>
                </c:pt>
                <c:pt idx="225" formatCode="_(&quot;$&quot;* #,##0_);_(&quot;$&quot;* \(#,##0\);_(&quot;$&quot;* &quot;-&quot;??_);_(@_)">
                  <c:v>1E+17</c:v>
                </c:pt>
                <c:pt idx="226" formatCode="_(&quot;$&quot;* #,##0_);_(&quot;$&quot;* \(#,##0\);_(&quot;$&quot;* &quot;-&quot;??_);_(@_)">
                  <c:v>1E+17</c:v>
                </c:pt>
                <c:pt idx="227" formatCode="_(&quot;$&quot;* #,##0_);_(&quot;$&quot;* \(#,##0\);_(&quot;$&quot;* &quot;-&quot;??_);_(@_)">
                  <c:v>1E+17</c:v>
                </c:pt>
                <c:pt idx="228" formatCode="_(&quot;$&quot;* #,##0_);_(&quot;$&quot;* \(#,##0\);_(&quot;$&quot;* &quot;-&quot;??_);_(@_)">
                  <c:v>1E+17</c:v>
                </c:pt>
                <c:pt idx="229" formatCode="_(&quot;$&quot;* #,##0_);_(&quot;$&quot;* \(#,##0\);_(&quot;$&quot;* &quot;-&quot;??_);_(@_)">
                  <c:v>1E+17</c:v>
                </c:pt>
                <c:pt idx="230" formatCode="_(&quot;$&quot;* #,##0_);_(&quot;$&quot;* \(#,##0\);_(&quot;$&quot;* &quot;-&quot;??_);_(@_)">
                  <c:v>1E+17</c:v>
                </c:pt>
                <c:pt idx="231" formatCode="_(&quot;$&quot;* #,##0_);_(&quot;$&quot;* \(#,##0\);_(&quot;$&quot;* &quot;-&quot;??_);_(@_)">
                  <c:v>1E+17</c:v>
                </c:pt>
                <c:pt idx="232" formatCode="_(&quot;$&quot;* #,##0_);_(&quot;$&quot;* \(#,##0\);_(&quot;$&quot;* &quot;-&quot;??_);_(@_)">
                  <c:v>1E+17</c:v>
                </c:pt>
                <c:pt idx="233" formatCode="_(&quot;$&quot;* #,##0_);_(&quot;$&quot;* \(#,##0\);_(&quot;$&quot;* &quot;-&quot;??_);_(@_)">
                  <c:v>1E+17</c:v>
                </c:pt>
                <c:pt idx="234" formatCode="_(&quot;$&quot;* #,##0_);_(&quot;$&quot;* \(#,##0\);_(&quot;$&quot;* &quot;-&quot;??_);_(@_)">
                  <c:v>1E+17</c:v>
                </c:pt>
                <c:pt idx="235" formatCode="_(&quot;$&quot;* #,##0_);_(&quot;$&quot;* \(#,##0\);_(&quot;$&quot;* &quot;-&quot;??_);_(@_)">
                  <c:v>1E+17</c:v>
                </c:pt>
                <c:pt idx="236" formatCode="_(&quot;$&quot;* #,##0_);_(&quot;$&quot;* \(#,##0\);_(&quot;$&quot;* &quot;-&quot;??_);_(@_)">
                  <c:v>1E+17</c:v>
                </c:pt>
                <c:pt idx="237" formatCode="_(&quot;$&quot;* #,##0_);_(&quot;$&quot;* \(#,##0\);_(&quot;$&quot;* &quot;-&quot;??_);_(@_)">
                  <c:v>1E+17</c:v>
                </c:pt>
                <c:pt idx="238" formatCode="_(&quot;$&quot;* #,##0_);_(&quot;$&quot;* \(#,##0\);_(&quot;$&quot;* &quot;-&quot;??_);_(@_)">
                  <c:v>1E+17</c:v>
                </c:pt>
                <c:pt idx="239" formatCode="_(&quot;$&quot;* #,##0_);_(&quot;$&quot;* \(#,##0\);_(&quot;$&quot;* &quot;-&quot;??_);_(@_)">
                  <c:v>1E+17</c:v>
                </c:pt>
                <c:pt idx="240" formatCode="_(&quot;$&quot;* #,##0_);_(&quot;$&quot;* \(#,##0\);_(&quot;$&quot;* &quot;-&quot;??_);_(@_)">
                  <c:v>1E+17</c:v>
                </c:pt>
                <c:pt idx="241" formatCode="_(&quot;$&quot;* #,##0_);_(&quot;$&quot;* \(#,##0\);_(&quot;$&quot;* &quot;-&quot;??_);_(@_)">
                  <c:v>1E+17</c:v>
                </c:pt>
                <c:pt idx="242" formatCode="_(&quot;$&quot;* #,##0_);_(&quot;$&quot;* \(#,##0\);_(&quot;$&quot;* &quot;-&quot;??_);_(@_)">
                  <c:v>1E+17</c:v>
                </c:pt>
                <c:pt idx="243" formatCode="_(&quot;$&quot;* #,##0_);_(&quot;$&quot;* \(#,##0\);_(&quot;$&quot;* &quot;-&quot;??_);_(@_)">
                  <c:v>1E+17</c:v>
                </c:pt>
                <c:pt idx="244" formatCode="_(&quot;$&quot;* #,##0_);_(&quot;$&quot;* \(#,##0\);_(&quot;$&quot;* &quot;-&quot;??_);_(@_)">
                  <c:v>1E+17</c:v>
                </c:pt>
                <c:pt idx="245" formatCode="_(&quot;$&quot;* #,##0_);_(&quot;$&quot;* \(#,##0\);_(&quot;$&quot;* &quot;-&quot;??_);_(@_)">
                  <c:v>1E+17</c:v>
                </c:pt>
                <c:pt idx="246" formatCode="_(&quot;$&quot;* #,##0_);_(&quot;$&quot;* \(#,##0\);_(&quot;$&quot;* &quot;-&quot;??_);_(@_)">
                  <c:v>1E+17</c:v>
                </c:pt>
                <c:pt idx="247" formatCode="_(&quot;$&quot;* #,##0_);_(&quot;$&quot;* \(#,##0\);_(&quot;$&quot;* &quot;-&quot;??_);_(@_)">
                  <c:v>1E+17</c:v>
                </c:pt>
                <c:pt idx="248" formatCode="_(&quot;$&quot;* #,##0_);_(&quot;$&quot;* \(#,##0\);_(&quot;$&quot;* &quot;-&quot;??_);_(@_)">
                  <c:v>1E+17</c:v>
                </c:pt>
                <c:pt idx="249" formatCode="_(&quot;$&quot;* #,##0_);_(&quot;$&quot;* \(#,##0\);_(&quot;$&quot;* &quot;-&quot;??_);_(@_)">
                  <c:v>1E+17</c:v>
                </c:pt>
                <c:pt idx="250" formatCode="_(&quot;$&quot;* #,##0_);_(&quot;$&quot;* \(#,##0\);_(&quot;$&quot;* &quot;-&quot;??_);_(@_)">
                  <c:v>1E+17</c:v>
                </c:pt>
                <c:pt idx="251" formatCode="_(&quot;$&quot;* #,##0_);_(&quot;$&quot;* \(#,##0\);_(&quot;$&quot;* &quot;-&quot;??_);_(@_)">
                  <c:v>1E+17</c:v>
                </c:pt>
                <c:pt idx="252" formatCode="_(&quot;$&quot;* #,##0_);_(&quot;$&quot;* \(#,##0\);_(&quot;$&quot;* &quot;-&quot;??_);_(@_)">
                  <c:v>1E+17</c:v>
                </c:pt>
                <c:pt idx="253" formatCode="_(&quot;$&quot;* #,##0_);_(&quot;$&quot;* \(#,##0\);_(&quot;$&quot;* &quot;-&quot;??_);_(@_)">
                  <c:v>1E+17</c:v>
                </c:pt>
                <c:pt idx="254" formatCode="_(&quot;$&quot;* #,##0_);_(&quot;$&quot;* \(#,##0\);_(&quot;$&quot;* &quot;-&quot;??_);_(@_)">
                  <c:v>1E+17</c:v>
                </c:pt>
                <c:pt idx="255" formatCode="_(&quot;$&quot;* #,##0_);_(&quot;$&quot;* \(#,##0\);_(&quot;$&quot;* &quot;-&quot;??_);_(@_)">
                  <c:v>1E+17</c:v>
                </c:pt>
                <c:pt idx="256" formatCode="_(&quot;$&quot;* #,##0_);_(&quot;$&quot;* \(#,##0\);_(&quot;$&quot;* &quot;-&quot;??_);_(@_)">
                  <c:v>1E+17</c:v>
                </c:pt>
                <c:pt idx="257" formatCode="_(&quot;$&quot;* #,##0_);_(&quot;$&quot;* \(#,##0\);_(&quot;$&quot;* &quot;-&quot;??_);_(@_)">
                  <c:v>1E+17</c:v>
                </c:pt>
                <c:pt idx="258" formatCode="_(&quot;$&quot;* #,##0_);_(&quot;$&quot;* \(#,##0\);_(&quot;$&quot;* &quot;-&quot;??_);_(@_)">
                  <c:v>1E+17</c:v>
                </c:pt>
                <c:pt idx="259" formatCode="_(&quot;$&quot;* #,##0_);_(&quot;$&quot;* \(#,##0\);_(&quot;$&quot;* &quot;-&quot;??_);_(@_)">
                  <c:v>1E+17</c:v>
                </c:pt>
                <c:pt idx="260" formatCode="_(&quot;$&quot;* #,##0_);_(&quot;$&quot;* \(#,##0\);_(&quot;$&quot;* &quot;-&quot;??_);_(@_)">
                  <c:v>1E+17</c:v>
                </c:pt>
                <c:pt idx="261" formatCode="_(&quot;$&quot;* #,##0_);_(&quot;$&quot;* \(#,##0\);_(&quot;$&quot;* &quot;-&quot;??_);_(@_)">
                  <c:v>1E+17</c:v>
                </c:pt>
                <c:pt idx="262" formatCode="_(&quot;$&quot;* #,##0_);_(&quot;$&quot;* \(#,##0\);_(&quot;$&quot;* &quot;-&quot;??_);_(@_)">
                  <c:v>1E+17</c:v>
                </c:pt>
                <c:pt idx="263" formatCode="_(&quot;$&quot;* #,##0_);_(&quot;$&quot;* \(#,##0\);_(&quot;$&quot;* &quot;-&quot;??_);_(@_)">
                  <c:v>1E+17</c:v>
                </c:pt>
                <c:pt idx="264" formatCode="_(&quot;$&quot;* #,##0_);_(&quot;$&quot;* \(#,##0\);_(&quot;$&quot;* &quot;-&quot;??_);_(@_)">
                  <c:v>1E+17</c:v>
                </c:pt>
                <c:pt idx="265" formatCode="_(&quot;$&quot;* #,##0_);_(&quot;$&quot;* \(#,##0\);_(&quot;$&quot;* &quot;-&quot;??_);_(@_)">
                  <c:v>1E+17</c:v>
                </c:pt>
                <c:pt idx="266" formatCode="_(&quot;$&quot;* #,##0_);_(&quot;$&quot;* \(#,##0\);_(&quot;$&quot;* &quot;-&quot;??_);_(@_)">
                  <c:v>1E+17</c:v>
                </c:pt>
                <c:pt idx="267" formatCode="_(&quot;$&quot;* #,##0_);_(&quot;$&quot;* \(#,##0\);_(&quot;$&quot;* &quot;-&quot;??_);_(@_)">
                  <c:v>1E+17</c:v>
                </c:pt>
                <c:pt idx="268" formatCode="_(&quot;$&quot;* #,##0_);_(&quot;$&quot;* \(#,##0\);_(&quot;$&quot;* &quot;-&quot;??_);_(@_)">
                  <c:v>1E+17</c:v>
                </c:pt>
                <c:pt idx="269" formatCode="_(&quot;$&quot;* #,##0_);_(&quot;$&quot;* \(#,##0\);_(&quot;$&quot;* &quot;-&quot;??_);_(@_)">
                  <c:v>1E+17</c:v>
                </c:pt>
                <c:pt idx="270" formatCode="_(&quot;$&quot;* #,##0_);_(&quot;$&quot;* \(#,##0\);_(&quot;$&quot;* &quot;-&quot;??_);_(@_)">
                  <c:v>1E+17</c:v>
                </c:pt>
                <c:pt idx="271" formatCode="_(&quot;$&quot;* #,##0_);_(&quot;$&quot;* \(#,##0\);_(&quot;$&quot;* &quot;-&quot;??_);_(@_)">
                  <c:v>1E+17</c:v>
                </c:pt>
                <c:pt idx="272" formatCode="_(&quot;$&quot;* #,##0_);_(&quot;$&quot;* \(#,##0\);_(&quot;$&quot;* &quot;-&quot;??_);_(@_)">
                  <c:v>1E+17</c:v>
                </c:pt>
                <c:pt idx="273" formatCode="_(&quot;$&quot;* #,##0_);_(&quot;$&quot;* \(#,##0\);_(&quot;$&quot;* &quot;-&quot;??_);_(@_)">
                  <c:v>1E+17</c:v>
                </c:pt>
                <c:pt idx="274" formatCode="_(&quot;$&quot;* #,##0_);_(&quot;$&quot;* \(#,##0\);_(&quot;$&quot;* &quot;-&quot;??_);_(@_)">
                  <c:v>1E+17</c:v>
                </c:pt>
                <c:pt idx="275" formatCode="_(&quot;$&quot;* #,##0_);_(&quot;$&quot;* \(#,##0\);_(&quot;$&quot;* &quot;-&quot;??_);_(@_)">
                  <c:v>1E+17</c:v>
                </c:pt>
                <c:pt idx="276" formatCode="_(&quot;$&quot;* #,##0_);_(&quot;$&quot;* \(#,##0\);_(&quot;$&quot;* &quot;-&quot;??_);_(@_)">
                  <c:v>1E+17</c:v>
                </c:pt>
                <c:pt idx="277" formatCode="_(&quot;$&quot;* #,##0_);_(&quot;$&quot;* \(#,##0\);_(&quot;$&quot;* &quot;-&quot;??_);_(@_)">
                  <c:v>1E+17</c:v>
                </c:pt>
                <c:pt idx="278" formatCode="_(&quot;$&quot;* #,##0_);_(&quot;$&quot;* \(#,##0\);_(&quot;$&quot;* &quot;-&quot;??_);_(@_)">
                  <c:v>1E+17</c:v>
                </c:pt>
                <c:pt idx="279" formatCode="_(&quot;$&quot;* #,##0_);_(&quot;$&quot;* \(#,##0\);_(&quot;$&quot;* &quot;-&quot;??_);_(@_)">
                  <c:v>1E+17</c:v>
                </c:pt>
                <c:pt idx="280" formatCode="_(&quot;$&quot;* #,##0_);_(&quot;$&quot;* \(#,##0\);_(&quot;$&quot;* &quot;-&quot;??_);_(@_)">
                  <c:v>1E+17</c:v>
                </c:pt>
                <c:pt idx="281" formatCode="_(&quot;$&quot;* #,##0_);_(&quot;$&quot;* \(#,##0\);_(&quot;$&quot;* &quot;-&quot;??_);_(@_)">
                  <c:v>1E+17</c:v>
                </c:pt>
                <c:pt idx="282" formatCode="_(&quot;$&quot;* #,##0_);_(&quot;$&quot;* \(#,##0\);_(&quot;$&quot;* &quot;-&quot;??_);_(@_)">
                  <c:v>1E+17</c:v>
                </c:pt>
                <c:pt idx="283" formatCode="_(&quot;$&quot;* #,##0_);_(&quot;$&quot;* \(#,##0\);_(&quot;$&quot;* &quot;-&quot;??_);_(@_)">
                  <c:v>1E+17</c:v>
                </c:pt>
                <c:pt idx="284" formatCode="_(&quot;$&quot;* #,##0_);_(&quot;$&quot;* \(#,##0\);_(&quot;$&quot;* &quot;-&quot;??_);_(@_)">
                  <c:v>1E+17</c:v>
                </c:pt>
                <c:pt idx="285" formatCode="_(&quot;$&quot;* #,##0_);_(&quot;$&quot;* \(#,##0\);_(&quot;$&quot;* &quot;-&quot;??_);_(@_)">
                  <c:v>1E+17</c:v>
                </c:pt>
                <c:pt idx="286" formatCode="_(&quot;$&quot;* #,##0_);_(&quot;$&quot;* \(#,##0\);_(&quot;$&quot;* &quot;-&quot;??_);_(@_)">
                  <c:v>1E+17</c:v>
                </c:pt>
                <c:pt idx="287" formatCode="_(&quot;$&quot;* #,##0_);_(&quot;$&quot;* \(#,##0\);_(&quot;$&quot;* &quot;-&quot;??_);_(@_)">
                  <c:v>1E+17</c:v>
                </c:pt>
                <c:pt idx="288" formatCode="_(&quot;$&quot;* #,##0_);_(&quot;$&quot;* \(#,##0\);_(&quot;$&quot;* &quot;-&quot;??_);_(@_)">
                  <c:v>1E+17</c:v>
                </c:pt>
                <c:pt idx="289" formatCode="_(&quot;$&quot;* #,##0_);_(&quot;$&quot;* \(#,##0\);_(&quot;$&quot;* &quot;-&quot;??_);_(@_)">
                  <c:v>1E+17</c:v>
                </c:pt>
                <c:pt idx="462" formatCode="_(&quot;$&quot;* #,##0_);_(&quot;$&quot;* \(#,##0\);_(&quot;$&quot;* &quot;-&quot;??_);_(@_)">
                  <c:v>1E+17</c:v>
                </c:pt>
                <c:pt idx="463" formatCode="_(&quot;$&quot;* #,##0_);_(&quot;$&quot;* \(#,##0\);_(&quot;$&quot;* &quot;-&quot;??_);_(@_)">
                  <c:v>1E+17</c:v>
                </c:pt>
                <c:pt idx="464" formatCode="_(&quot;$&quot;* #,##0_);_(&quot;$&quot;* \(#,##0\);_(&quot;$&quot;* &quot;-&quot;??_);_(@_)">
                  <c:v>1E+17</c:v>
                </c:pt>
                <c:pt idx="465" formatCode="_(&quot;$&quot;* #,##0_);_(&quot;$&quot;* \(#,##0\);_(&quot;$&quot;* &quot;-&quot;??_);_(@_)">
                  <c:v>1E+17</c:v>
                </c:pt>
                <c:pt idx="466" formatCode="_(&quot;$&quot;* #,##0_);_(&quot;$&quot;* \(#,##0\);_(&quot;$&quot;* &quot;-&quot;??_);_(@_)">
                  <c:v>1E+17</c:v>
                </c:pt>
                <c:pt idx="467" formatCode="_(&quot;$&quot;* #,##0_);_(&quot;$&quot;* \(#,##0\);_(&quot;$&quot;* &quot;-&quot;??_);_(@_)">
                  <c:v>1E+17</c:v>
                </c:pt>
                <c:pt idx="468" formatCode="_(&quot;$&quot;* #,##0_);_(&quot;$&quot;* \(#,##0\);_(&quot;$&quot;* &quot;-&quot;??_);_(@_)">
                  <c:v>1E+17</c:v>
                </c:pt>
                <c:pt idx="469" formatCode="_(&quot;$&quot;* #,##0_);_(&quot;$&quot;* \(#,##0\);_(&quot;$&quot;* &quot;-&quot;??_);_(@_)">
                  <c:v>1E+17</c:v>
                </c:pt>
                <c:pt idx="470" formatCode="_(&quot;$&quot;* #,##0_);_(&quot;$&quot;* \(#,##0\);_(&quot;$&quot;* &quot;-&quot;??_);_(@_)">
                  <c:v>1E+17</c:v>
                </c:pt>
                <c:pt idx="471" formatCode="_(&quot;$&quot;* #,##0_);_(&quot;$&quot;* \(#,##0\);_(&quot;$&quot;* &quot;-&quot;??_);_(@_)">
                  <c:v>1E+17</c:v>
                </c:pt>
                <c:pt idx="472" formatCode="_(&quot;$&quot;* #,##0_);_(&quot;$&quot;* \(#,##0\);_(&quot;$&quot;* &quot;-&quot;??_);_(@_)">
                  <c:v>1E+17</c:v>
                </c:pt>
                <c:pt idx="473" formatCode="_(&quot;$&quot;* #,##0_);_(&quot;$&quot;* \(#,##0\);_(&quot;$&quot;* &quot;-&quot;??_);_(@_)">
                  <c:v>1E+17</c:v>
                </c:pt>
                <c:pt idx="474" formatCode="_(&quot;$&quot;* #,##0_);_(&quot;$&quot;* \(#,##0\);_(&quot;$&quot;* &quot;-&quot;??_);_(@_)">
                  <c:v>1E+17</c:v>
                </c:pt>
                <c:pt idx="475" formatCode="_(&quot;$&quot;* #,##0_);_(&quot;$&quot;* \(#,##0\);_(&quot;$&quot;* &quot;-&quot;??_);_(@_)">
                  <c:v>1E+17</c:v>
                </c:pt>
                <c:pt idx="476" formatCode="_(&quot;$&quot;* #,##0_);_(&quot;$&quot;* \(#,##0\);_(&quot;$&quot;* &quot;-&quot;??_);_(@_)">
                  <c:v>1E+17</c:v>
                </c:pt>
                <c:pt idx="477" formatCode="_(&quot;$&quot;* #,##0_);_(&quot;$&quot;* \(#,##0\);_(&quot;$&quot;* &quot;-&quot;??_);_(@_)">
                  <c:v>1E+17</c:v>
                </c:pt>
                <c:pt idx="478" formatCode="_(&quot;$&quot;* #,##0_);_(&quot;$&quot;* \(#,##0\);_(&quot;$&quot;* &quot;-&quot;??_);_(@_)">
                  <c:v>1E+17</c:v>
                </c:pt>
                <c:pt idx="479" formatCode="_(&quot;$&quot;* #,##0_);_(&quot;$&quot;* \(#,##0\);_(&quot;$&quot;* &quot;-&quot;??_);_(@_)">
                  <c:v>1E+17</c:v>
                </c:pt>
                <c:pt idx="480" formatCode="_(&quot;$&quot;* #,##0_);_(&quot;$&quot;* \(#,##0\);_(&quot;$&quot;* &quot;-&quot;??_);_(@_)">
                  <c:v>1E+17</c:v>
                </c:pt>
                <c:pt idx="481" formatCode="_(&quot;$&quot;* #,##0_);_(&quot;$&quot;* \(#,##0\);_(&quot;$&quot;* &quot;-&quot;??_);_(@_)">
                  <c:v>1E+17</c:v>
                </c:pt>
                <c:pt idx="482" formatCode="_(&quot;$&quot;* #,##0_);_(&quot;$&quot;* \(#,##0\);_(&quot;$&quot;* &quot;-&quot;??_);_(@_)">
                  <c:v>1E+17</c:v>
                </c:pt>
                <c:pt idx="483" formatCode="_(&quot;$&quot;* #,##0_);_(&quot;$&quot;* \(#,##0\);_(&quot;$&quot;* &quot;-&quot;??_);_(@_)">
                  <c:v>1E+17</c:v>
                </c:pt>
                <c:pt idx="484" formatCode="_(&quot;$&quot;* #,##0_);_(&quot;$&quot;* \(#,##0\);_(&quot;$&quot;* &quot;-&quot;??_);_(@_)">
                  <c:v>1E+17</c:v>
                </c:pt>
                <c:pt idx="485" formatCode="_(&quot;$&quot;* #,##0_);_(&quot;$&quot;* \(#,##0\);_(&quot;$&quot;* &quot;-&quot;??_);_(@_)">
                  <c:v>1E+17</c:v>
                </c:pt>
                <c:pt idx="486" formatCode="_(&quot;$&quot;* #,##0_);_(&quot;$&quot;* \(#,##0\);_(&quot;$&quot;* &quot;-&quot;??_);_(@_)">
                  <c:v>1E+17</c:v>
                </c:pt>
                <c:pt idx="487" formatCode="_(&quot;$&quot;* #,##0_);_(&quot;$&quot;* \(#,##0\);_(&quot;$&quot;* &quot;-&quot;??_);_(@_)">
                  <c:v>1E+17</c:v>
                </c:pt>
                <c:pt idx="488" formatCode="_(&quot;$&quot;* #,##0_);_(&quot;$&quot;* \(#,##0\);_(&quot;$&quot;* &quot;-&quot;??_);_(@_)">
                  <c:v>1E+17</c:v>
                </c:pt>
                <c:pt idx="489" formatCode="_(&quot;$&quot;* #,##0_);_(&quot;$&quot;* \(#,##0\);_(&quot;$&quot;* &quot;-&quot;??_);_(@_)">
                  <c:v>1E+17</c:v>
                </c:pt>
                <c:pt idx="490" formatCode="_(&quot;$&quot;* #,##0_);_(&quot;$&quot;* \(#,##0\);_(&quot;$&quot;* &quot;-&quot;??_);_(@_)">
                  <c:v>1E+17</c:v>
                </c:pt>
                <c:pt idx="491" formatCode="_(&quot;$&quot;* #,##0_);_(&quot;$&quot;* \(#,##0\);_(&quot;$&quot;* &quot;-&quot;??_);_(@_)">
                  <c:v>1E+17</c:v>
                </c:pt>
                <c:pt idx="492" formatCode="_(&quot;$&quot;* #,##0_);_(&quot;$&quot;* \(#,##0\);_(&quot;$&quot;* &quot;-&quot;??_);_(@_)">
                  <c:v>1E+17</c:v>
                </c:pt>
                <c:pt idx="493" formatCode="_(&quot;$&quot;* #,##0_);_(&quot;$&quot;* \(#,##0\);_(&quot;$&quot;* &quot;-&quot;??_);_(@_)">
                  <c:v>1E+17</c:v>
                </c:pt>
                <c:pt idx="494" formatCode="_(&quot;$&quot;* #,##0_);_(&quot;$&quot;* \(#,##0\);_(&quot;$&quot;* &quot;-&quot;??_);_(@_)">
                  <c:v>1E+17</c:v>
                </c:pt>
                <c:pt idx="495" formatCode="_(&quot;$&quot;* #,##0_);_(&quot;$&quot;* \(#,##0\);_(&quot;$&quot;* &quot;-&quot;??_);_(@_)">
                  <c:v>1E+17</c:v>
                </c:pt>
                <c:pt idx="496" formatCode="_(&quot;$&quot;* #,##0_);_(&quot;$&quot;* \(#,##0\);_(&quot;$&quot;* &quot;-&quot;??_);_(@_)">
                  <c:v>1E+17</c:v>
                </c:pt>
                <c:pt idx="497" formatCode="_(&quot;$&quot;* #,##0_);_(&quot;$&quot;* \(#,##0\);_(&quot;$&quot;* &quot;-&quot;??_);_(@_)">
                  <c:v>1E+17</c:v>
                </c:pt>
                <c:pt idx="498" formatCode="_(&quot;$&quot;* #,##0_);_(&quot;$&quot;* \(#,##0\);_(&quot;$&quot;* &quot;-&quot;??_);_(@_)">
                  <c:v>1E+17</c:v>
                </c:pt>
                <c:pt idx="499" formatCode="_(&quot;$&quot;* #,##0_);_(&quot;$&quot;* \(#,##0\);_(&quot;$&quot;* &quot;-&quot;??_);_(@_)">
                  <c:v>1E+17</c:v>
                </c:pt>
                <c:pt idx="500" formatCode="_(&quot;$&quot;* #,##0_);_(&quot;$&quot;* \(#,##0\);_(&quot;$&quot;* &quot;-&quot;??_);_(@_)">
                  <c:v>1E+17</c:v>
                </c:pt>
                <c:pt idx="501" formatCode="_(&quot;$&quot;* #,##0_);_(&quot;$&quot;* \(#,##0\);_(&quot;$&quot;* &quot;-&quot;??_);_(@_)">
                  <c:v>1E+17</c:v>
                </c:pt>
                <c:pt idx="502" formatCode="_(&quot;$&quot;* #,##0_);_(&quot;$&quot;* \(#,##0\);_(&quot;$&quot;* &quot;-&quot;??_);_(@_)">
                  <c:v>1E+17</c:v>
                </c:pt>
                <c:pt idx="503" formatCode="_(&quot;$&quot;* #,##0_);_(&quot;$&quot;* \(#,##0\);_(&quot;$&quot;* &quot;-&quot;??_);_(@_)">
                  <c:v>1E+17</c:v>
                </c:pt>
                <c:pt idx="504" formatCode="_(&quot;$&quot;* #,##0_);_(&quot;$&quot;* \(#,##0\);_(&quot;$&quot;* &quot;-&quot;??_);_(@_)">
                  <c:v>1E+17</c:v>
                </c:pt>
                <c:pt idx="505" formatCode="_(&quot;$&quot;* #,##0_);_(&quot;$&quot;* \(#,##0\);_(&quot;$&quot;* &quot;-&quot;??_);_(@_)">
                  <c:v>1E+17</c:v>
                </c:pt>
                <c:pt idx="506" formatCode="_(&quot;$&quot;* #,##0_);_(&quot;$&quot;* \(#,##0\);_(&quot;$&quot;* &quot;-&quot;??_);_(@_)">
                  <c:v>1E+17</c:v>
                </c:pt>
                <c:pt idx="507" formatCode="_(&quot;$&quot;* #,##0_);_(&quot;$&quot;* \(#,##0\);_(&quot;$&quot;* &quot;-&quot;??_);_(@_)">
                  <c:v>1E+17</c:v>
                </c:pt>
                <c:pt idx="508" formatCode="_(&quot;$&quot;* #,##0_);_(&quot;$&quot;* \(#,##0\);_(&quot;$&quot;* &quot;-&quot;??_);_(@_)">
                  <c:v>1E+17</c:v>
                </c:pt>
                <c:pt idx="509" formatCode="_(&quot;$&quot;* #,##0_);_(&quot;$&quot;* \(#,##0\);_(&quot;$&quot;* &quot;-&quot;??_);_(@_)">
                  <c:v>1E+17</c:v>
                </c:pt>
                <c:pt idx="510" formatCode="_(&quot;$&quot;* #,##0_);_(&quot;$&quot;* \(#,##0\);_(&quot;$&quot;* &quot;-&quot;??_);_(@_)">
                  <c:v>1E+17</c:v>
                </c:pt>
                <c:pt idx="511" formatCode="_(&quot;$&quot;* #,##0_);_(&quot;$&quot;* \(#,##0\);_(&quot;$&quot;* &quot;-&quot;??_);_(@_)">
                  <c:v>1E+17</c:v>
                </c:pt>
                <c:pt idx="512" formatCode="_(&quot;$&quot;* #,##0_);_(&quot;$&quot;* \(#,##0\);_(&quot;$&quot;* &quot;-&quot;??_);_(@_)">
                  <c:v>1E+17</c:v>
                </c:pt>
                <c:pt idx="513" formatCode="_(&quot;$&quot;* #,##0_);_(&quot;$&quot;* \(#,##0\);_(&quot;$&quot;* &quot;-&quot;??_);_(@_)">
                  <c:v>1E+17</c:v>
                </c:pt>
                <c:pt idx="514" formatCode="_(&quot;$&quot;* #,##0_);_(&quot;$&quot;* \(#,##0\);_(&quot;$&quot;* &quot;-&quot;??_);_(@_)">
                  <c:v>1E+17</c:v>
                </c:pt>
                <c:pt idx="515" formatCode="_(&quot;$&quot;* #,##0_);_(&quot;$&quot;* \(#,##0\);_(&quot;$&quot;* &quot;-&quot;??_);_(@_)">
                  <c:v>1E+17</c:v>
                </c:pt>
                <c:pt idx="516" formatCode="_(&quot;$&quot;* #,##0_);_(&quot;$&quot;* \(#,##0\);_(&quot;$&quot;* &quot;-&quot;??_);_(@_)">
                  <c:v>1E+17</c:v>
                </c:pt>
                <c:pt idx="517" formatCode="_(&quot;$&quot;* #,##0_);_(&quot;$&quot;* \(#,##0\);_(&quot;$&quot;* &quot;-&quot;??_);_(@_)">
                  <c:v>1E+17</c:v>
                </c:pt>
                <c:pt idx="518" formatCode="_(&quot;$&quot;* #,##0_);_(&quot;$&quot;* \(#,##0\);_(&quot;$&quot;* &quot;-&quot;??_);_(@_)">
                  <c:v>1E+17</c:v>
                </c:pt>
                <c:pt idx="519" formatCode="_(&quot;$&quot;* #,##0_);_(&quot;$&quot;* \(#,##0\);_(&quot;$&quot;* &quot;-&quot;??_);_(@_)">
                  <c:v>1E+17</c:v>
                </c:pt>
                <c:pt idx="520" formatCode="_(&quot;$&quot;* #,##0_);_(&quot;$&quot;* \(#,##0\);_(&quot;$&quot;* &quot;-&quot;??_);_(@_)">
                  <c:v>1E+17</c:v>
                </c:pt>
                <c:pt idx="521" formatCode="_(&quot;$&quot;* #,##0_);_(&quot;$&quot;* \(#,##0\);_(&quot;$&quot;* &quot;-&quot;??_);_(@_)">
                  <c:v>1E+17</c:v>
                </c:pt>
                <c:pt idx="522" formatCode="_(&quot;$&quot;* #,##0_);_(&quot;$&quot;* \(#,##0\);_(&quot;$&quot;* &quot;-&quot;??_);_(@_)">
                  <c:v>1E+17</c:v>
                </c:pt>
                <c:pt idx="523" formatCode="_(&quot;$&quot;* #,##0_);_(&quot;$&quot;* \(#,##0\);_(&quot;$&quot;* &quot;-&quot;??_);_(@_)">
                  <c:v>1E+17</c:v>
                </c:pt>
                <c:pt idx="524" formatCode="_(&quot;$&quot;* #,##0_);_(&quot;$&quot;* \(#,##0\);_(&quot;$&quot;* &quot;-&quot;??_);_(@_)">
                  <c:v>1E+17</c:v>
                </c:pt>
                <c:pt idx="525" formatCode="_(&quot;$&quot;* #,##0_);_(&quot;$&quot;* \(#,##0\);_(&quot;$&quot;* &quot;-&quot;??_);_(@_)">
                  <c:v>1E+17</c:v>
                </c:pt>
                <c:pt idx="526" formatCode="_(&quot;$&quot;* #,##0_);_(&quot;$&quot;* \(#,##0\);_(&quot;$&quot;* &quot;-&quot;??_);_(@_)">
                  <c:v>1E+17</c:v>
                </c:pt>
                <c:pt idx="527" formatCode="_(&quot;$&quot;* #,##0_);_(&quot;$&quot;* \(#,##0\);_(&quot;$&quot;* &quot;-&quot;??_);_(@_)">
                  <c:v>1E+17</c:v>
                </c:pt>
                <c:pt idx="528" formatCode="_(&quot;$&quot;* #,##0_);_(&quot;$&quot;* \(#,##0\);_(&quot;$&quot;* &quot;-&quot;??_);_(@_)">
                  <c:v>1E+17</c:v>
                </c:pt>
                <c:pt idx="529" formatCode="_(&quot;$&quot;* #,##0_);_(&quot;$&quot;* \(#,##0\);_(&quot;$&quot;* &quot;-&quot;??_);_(@_)">
                  <c:v>1E+17</c:v>
                </c:pt>
                <c:pt idx="530" formatCode="_(&quot;$&quot;* #,##0_);_(&quot;$&quot;* \(#,##0\);_(&quot;$&quot;* &quot;-&quot;??_);_(@_)">
                  <c:v>1E+17</c:v>
                </c:pt>
                <c:pt idx="531" formatCode="_(&quot;$&quot;* #,##0_);_(&quot;$&quot;* \(#,##0\);_(&quot;$&quot;* &quot;-&quot;??_);_(@_)">
                  <c:v>1E+17</c:v>
                </c:pt>
                <c:pt idx="532" formatCode="_(&quot;$&quot;* #,##0_);_(&quot;$&quot;* \(#,##0\);_(&quot;$&quot;* &quot;-&quot;??_);_(@_)">
                  <c:v>1E+17</c:v>
                </c:pt>
                <c:pt idx="533" formatCode="_(&quot;$&quot;* #,##0_);_(&quot;$&quot;* \(#,##0\);_(&quot;$&quot;* &quot;-&quot;??_);_(@_)">
                  <c:v>1E+17</c:v>
                </c:pt>
                <c:pt idx="534" formatCode="_(&quot;$&quot;* #,##0_);_(&quot;$&quot;* \(#,##0\);_(&quot;$&quot;* &quot;-&quot;??_);_(@_)">
                  <c:v>1E+17</c:v>
                </c:pt>
                <c:pt idx="535" formatCode="_(&quot;$&quot;* #,##0_);_(&quot;$&quot;* \(#,##0\);_(&quot;$&quot;* &quot;-&quot;??_);_(@_)">
                  <c:v>1E+17</c:v>
                </c:pt>
                <c:pt idx="536" formatCode="_(&quot;$&quot;* #,##0_);_(&quot;$&quot;* \(#,##0\);_(&quot;$&quot;* &quot;-&quot;??_);_(@_)">
                  <c:v>1E+17</c:v>
                </c:pt>
                <c:pt idx="537" formatCode="_(&quot;$&quot;* #,##0_);_(&quot;$&quot;* \(#,##0\);_(&quot;$&quot;* &quot;-&quot;??_);_(@_)">
                  <c:v>1E+17</c:v>
                </c:pt>
                <c:pt idx="538" formatCode="_(&quot;$&quot;* #,##0_);_(&quot;$&quot;* \(#,##0\);_(&quot;$&quot;* &quot;-&quot;??_);_(@_)">
                  <c:v>1E+17</c:v>
                </c:pt>
                <c:pt idx="539" formatCode="_(&quot;$&quot;* #,##0_);_(&quot;$&quot;* \(#,##0\);_(&quot;$&quot;* &quot;-&quot;??_);_(@_)">
                  <c:v>1E+17</c:v>
                </c:pt>
                <c:pt idx="540" formatCode="_(&quot;$&quot;* #,##0_);_(&quot;$&quot;* \(#,##0\);_(&quot;$&quot;* &quot;-&quot;??_);_(@_)">
                  <c:v>1E+17</c:v>
                </c:pt>
                <c:pt idx="541" formatCode="_(&quot;$&quot;* #,##0_);_(&quot;$&quot;* \(#,##0\);_(&quot;$&quot;* &quot;-&quot;??_);_(@_)">
                  <c:v>1E+17</c:v>
                </c:pt>
                <c:pt idx="542" formatCode="_(&quot;$&quot;* #,##0_);_(&quot;$&quot;* \(#,##0\);_(&quot;$&quot;* &quot;-&quot;??_);_(@_)">
                  <c:v>1E+17</c:v>
                </c:pt>
                <c:pt idx="543" formatCode="_(&quot;$&quot;* #,##0_);_(&quot;$&quot;* \(#,##0\);_(&quot;$&quot;* &quot;-&quot;??_);_(@_)">
                  <c:v>1E+17</c:v>
                </c:pt>
                <c:pt idx="544" formatCode="_(&quot;$&quot;* #,##0_);_(&quot;$&quot;* \(#,##0\);_(&quot;$&quot;* &quot;-&quot;??_);_(@_)">
                  <c:v>1E+17</c:v>
                </c:pt>
                <c:pt idx="545" formatCode="_(&quot;$&quot;* #,##0_);_(&quot;$&quot;* \(#,##0\);_(&quot;$&quot;* &quot;-&quot;??_);_(@_)">
                  <c:v>1E+17</c:v>
                </c:pt>
                <c:pt idx="546" formatCode="_(&quot;$&quot;* #,##0_);_(&quot;$&quot;* \(#,##0\);_(&quot;$&quot;* &quot;-&quot;??_);_(@_)">
                  <c:v>1E+17</c:v>
                </c:pt>
                <c:pt idx="547" formatCode="_(&quot;$&quot;* #,##0_);_(&quot;$&quot;* \(#,##0\);_(&quot;$&quot;* &quot;-&quot;??_);_(@_)">
                  <c:v>1E+17</c:v>
                </c:pt>
                <c:pt idx="548" formatCode="_(&quot;$&quot;* #,##0_);_(&quot;$&quot;* \(#,##0\);_(&quot;$&quot;* &quot;-&quot;??_);_(@_)">
                  <c:v>1E+17</c:v>
                </c:pt>
                <c:pt idx="549" formatCode="_(&quot;$&quot;* #,##0_);_(&quot;$&quot;* \(#,##0\);_(&quot;$&quot;* &quot;-&quot;??_);_(@_)">
                  <c:v>1E+17</c:v>
                </c:pt>
                <c:pt idx="550" formatCode="_(&quot;$&quot;* #,##0_);_(&quot;$&quot;* \(#,##0\);_(&quot;$&quot;* &quot;-&quot;??_);_(@_)">
                  <c:v>1E+17</c:v>
                </c:pt>
                <c:pt idx="551" formatCode="_(&quot;$&quot;* #,##0_);_(&quot;$&quot;* \(#,##0\);_(&quot;$&quot;* &quot;-&quot;??_);_(@_)">
                  <c:v>1E+17</c:v>
                </c:pt>
                <c:pt idx="552" formatCode="_(&quot;$&quot;* #,##0_);_(&quot;$&quot;* \(#,##0\);_(&quot;$&quot;* &quot;-&quot;??_);_(@_)">
                  <c:v>1E+17</c:v>
                </c:pt>
                <c:pt idx="553" formatCode="_(&quot;$&quot;* #,##0_);_(&quot;$&quot;* \(#,##0\);_(&quot;$&quot;* &quot;-&quot;??_);_(@_)">
                  <c:v>1E+17</c:v>
                </c:pt>
                <c:pt idx="554" formatCode="_(&quot;$&quot;* #,##0_);_(&quot;$&quot;* \(#,##0\);_(&quot;$&quot;* &quot;-&quot;??_);_(@_)">
                  <c:v>1E+17</c:v>
                </c:pt>
                <c:pt idx="555" formatCode="_(&quot;$&quot;* #,##0_);_(&quot;$&quot;* \(#,##0\);_(&quot;$&quot;* &quot;-&quot;??_);_(@_)">
                  <c:v>1E+17</c:v>
                </c:pt>
                <c:pt idx="556" formatCode="_(&quot;$&quot;* #,##0_);_(&quot;$&quot;* \(#,##0\);_(&quot;$&quot;* &quot;-&quot;??_);_(@_)">
                  <c:v>1E+17</c:v>
                </c:pt>
                <c:pt idx="557" formatCode="_(&quot;$&quot;* #,##0_);_(&quot;$&quot;* \(#,##0\);_(&quot;$&quot;* &quot;-&quot;??_);_(@_)">
                  <c:v>1E+17</c:v>
                </c:pt>
                <c:pt idx="558" formatCode="_(&quot;$&quot;* #,##0_);_(&quot;$&quot;* \(#,##0\);_(&quot;$&quot;* &quot;-&quot;??_);_(@_)">
                  <c:v>1E+17</c:v>
                </c:pt>
                <c:pt idx="559" formatCode="_(&quot;$&quot;* #,##0_);_(&quot;$&quot;* \(#,##0\);_(&quot;$&quot;* &quot;-&quot;??_);_(@_)">
                  <c:v>1E+17</c:v>
                </c:pt>
                <c:pt idx="560" formatCode="_(&quot;$&quot;* #,##0_);_(&quot;$&quot;* \(#,##0\);_(&quot;$&quot;* &quot;-&quot;??_);_(@_)">
                  <c:v>1E+17</c:v>
                </c:pt>
                <c:pt idx="561" formatCode="_(&quot;$&quot;* #,##0_);_(&quot;$&quot;* \(#,##0\);_(&quot;$&quot;* &quot;-&quot;??_);_(@_)">
                  <c:v>1E+17</c:v>
                </c:pt>
                <c:pt idx="562" formatCode="_(&quot;$&quot;* #,##0_);_(&quot;$&quot;* \(#,##0\);_(&quot;$&quot;* &quot;-&quot;??_);_(@_)">
                  <c:v>1E+17</c:v>
                </c:pt>
                <c:pt idx="563" formatCode="_(&quot;$&quot;* #,##0_);_(&quot;$&quot;* \(#,##0\);_(&quot;$&quot;* &quot;-&quot;??_);_(@_)">
                  <c:v>1E+17</c:v>
                </c:pt>
                <c:pt idx="564" formatCode="_(&quot;$&quot;* #,##0_);_(&quot;$&quot;* \(#,##0\);_(&quot;$&quot;* &quot;-&quot;??_);_(@_)">
                  <c:v>1E+17</c:v>
                </c:pt>
                <c:pt idx="565" formatCode="_(&quot;$&quot;* #,##0_);_(&quot;$&quot;* \(#,##0\);_(&quot;$&quot;* &quot;-&quot;??_);_(@_)">
                  <c:v>1E+17</c:v>
                </c:pt>
                <c:pt idx="566" formatCode="_(&quot;$&quot;* #,##0_);_(&quot;$&quot;* \(#,##0\);_(&quot;$&quot;* &quot;-&quot;??_);_(@_)">
                  <c:v>1E+17</c:v>
                </c:pt>
                <c:pt idx="567" formatCode="_(&quot;$&quot;* #,##0_);_(&quot;$&quot;* \(#,##0\);_(&quot;$&quot;* &quot;-&quot;??_);_(@_)">
                  <c:v>1E+17</c:v>
                </c:pt>
                <c:pt idx="568" formatCode="_(&quot;$&quot;* #,##0_);_(&quot;$&quot;* \(#,##0\);_(&quot;$&quot;* &quot;-&quot;??_);_(@_)">
                  <c:v>1E+17</c:v>
                </c:pt>
                <c:pt idx="569" formatCode="_(&quot;$&quot;* #,##0_);_(&quot;$&quot;* \(#,##0\);_(&quot;$&quot;* &quot;-&quot;??_);_(@_)">
                  <c:v>1E+17</c:v>
                </c:pt>
                <c:pt idx="570" formatCode="_(&quot;$&quot;* #,##0_);_(&quot;$&quot;* \(#,##0\);_(&quot;$&quot;* &quot;-&quot;??_);_(@_)">
                  <c:v>1E+17</c:v>
                </c:pt>
                <c:pt idx="571" formatCode="_(&quot;$&quot;* #,##0_);_(&quot;$&quot;* \(#,##0\);_(&quot;$&quot;* &quot;-&quot;??_);_(@_)">
                  <c:v>1E+17</c:v>
                </c:pt>
                <c:pt idx="572" formatCode="_(&quot;$&quot;* #,##0_);_(&quot;$&quot;* \(#,##0\);_(&quot;$&quot;* &quot;-&quot;??_);_(@_)">
                  <c:v>1E+17</c:v>
                </c:pt>
                <c:pt idx="573" formatCode="_(&quot;$&quot;* #,##0_);_(&quot;$&quot;* \(#,##0\);_(&quot;$&quot;* &quot;-&quot;??_);_(@_)">
                  <c:v>1E+17</c:v>
                </c:pt>
                <c:pt idx="574" formatCode="_(&quot;$&quot;* #,##0_);_(&quot;$&quot;* \(#,##0\);_(&quot;$&quot;* &quot;-&quot;??_);_(@_)">
                  <c:v>1E+17</c:v>
                </c:pt>
                <c:pt idx="575" formatCode="_(&quot;$&quot;* #,##0_);_(&quot;$&quot;* \(#,##0\);_(&quot;$&quot;* &quot;-&quot;??_);_(@_)">
                  <c:v>1E+17</c:v>
                </c:pt>
                <c:pt idx="576" formatCode="_(&quot;$&quot;* #,##0_);_(&quot;$&quot;* \(#,##0\);_(&quot;$&quot;* &quot;-&quot;??_);_(@_)">
                  <c:v>1E+17</c:v>
                </c:pt>
                <c:pt idx="577" formatCode="_(&quot;$&quot;* #,##0_);_(&quot;$&quot;* \(#,##0\);_(&quot;$&quot;* &quot;-&quot;??_);_(@_)">
                  <c:v>1E+17</c:v>
                </c:pt>
                <c:pt idx="578" formatCode="_(&quot;$&quot;* #,##0_);_(&quot;$&quot;* \(#,##0\);_(&quot;$&quot;* &quot;-&quot;??_);_(@_)">
                  <c:v>1E+17</c:v>
                </c:pt>
                <c:pt idx="579" formatCode="_(&quot;$&quot;* #,##0_);_(&quot;$&quot;* \(#,##0\);_(&quot;$&quot;* &quot;-&quot;??_);_(@_)">
                  <c:v>1E+17</c:v>
                </c:pt>
                <c:pt idx="580" formatCode="_(&quot;$&quot;* #,##0_);_(&quot;$&quot;* \(#,##0\);_(&quot;$&quot;* &quot;-&quot;??_);_(@_)">
                  <c:v>1E+17</c:v>
                </c:pt>
                <c:pt idx="581" formatCode="_(&quot;$&quot;* #,##0_);_(&quot;$&quot;* \(#,##0\);_(&quot;$&quot;* &quot;-&quot;??_);_(@_)">
                  <c:v>1E+17</c:v>
                </c:pt>
                <c:pt idx="582" formatCode="_(&quot;$&quot;* #,##0_);_(&quot;$&quot;* \(#,##0\);_(&quot;$&quot;* &quot;-&quot;??_);_(@_)">
                  <c:v>1E+17</c:v>
                </c:pt>
                <c:pt idx="583" formatCode="_(&quot;$&quot;* #,##0_);_(&quot;$&quot;* \(#,##0\);_(&quot;$&quot;* &quot;-&quot;??_);_(@_)">
                  <c:v>1E+17</c:v>
                </c:pt>
                <c:pt idx="584" formatCode="_(&quot;$&quot;* #,##0_);_(&quot;$&quot;* \(#,##0\);_(&quot;$&quot;* &quot;-&quot;??_);_(@_)">
                  <c:v>1E+17</c:v>
                </c:pt>
                <c:pt idx="585" formatCode="_(&quot;$&quot;* #,##0_);_(&quot;$&quot;* \(#,##0\);_(&quot;$&quot;* &quot;-&quot;??_);_(@_)">
                  <c:v>1E+17</c:v>
                </c:pt>
                <c:pt idx="586" formatCode="_(&quot;$&quot;* #,##0_);_(&quot;$&quot;* \(#,##0\);_(&quot;$&quot;* &quot;-&quot;??_);_(@_)">
                  <c:v>1E+17</c:v>
                </c:pt>
                <c:pt idx="587" formatCode="_(&quot;$&quot;* #,##0_);_(&quot;$&quot;* \(#,##0\);_(&quot;$&quot;* &quot;-&quot;??_);_(@_)">
                  <c:v>1E+17</c:v>
                </c:pt>
                <c:pt idx="588" formatCode="_(&quot;$&quot;* #,##0_);_(&quot;$&quot;* \(#,##0\);_(&quot;$&quot;* &quot;-&quot;??_);_(@_)">
                  <c:v>1E+17</c:v>
                </c:pt>
                <c:pt idx="589" formatCode="_(&quot;$&quot;* #,##0_);_(&quot;$&quot;* \(#,##0\);_(&quot;$&quot;* &quot;-&quot;??_);_(@_)">
                  <c:v>1E+17</c:v>
                </c:pt>
                <c:pt idx="590" formatCode="_(&quot;$&quot;* #,##0_);_(&quot;$&quot;* \(#,##0\);_(&quot;$&quot;* &quot;-&quot;??_);_(@_)">
                  <c:v>1E+17</c:v>
                </c:pt>
                <c:pt idx="591" formatCode="_(&quot;$&quot;* #,##0_);_(&quot;$&quot;* \(#,##0\);_(&quot;$&quot;* &quot;-&quot;??_);_(@_)">
                  <c:v>1E+17</c:v>
                </c:pt>
                <c:pt idx="592" formatCode="_(&quot;$&quot;* #,##0_);_(&quot;$&quot;* \(#,##0\);_(&quot;$&quot;* &quot;-&quot;??_);_(@_)">
                  <c:v>1E+17</c:v>
                </c:pt>
                <c:pt idx="593" formatCode="_(&quot;$&quot;* #,##0_);_(&quot;$&quot;* \(#,##0\);_(&quot;$&quot;* &quot;-&quot;??_);_(@_)">
                  <c:v>1E+17</c:v>
                </c:pt>
                <c:pt idx="594" formatCode="_(&quot;$&quot;* #,##0_);_(&quot;$&quot;* \(#,##0\);_(&quot;$&quot;* &quot;-&quot;??_);_(@_)">
                  <c:v>1E+17</c:v>
                </c:pt>
                <c:pt idx="595" formatCode="_(&quot;$&quot;* #,##0_);_(&quot;$&quot;* \(#,##0\);_(&quot;$&quot;* &quot;-&quot;??_);_(@_)">
                  <c:v>1E+17</c:v>
                </c:pt>
                <c:pt idx="596" formatCode="_(&quot;$&quot;* #,##0_);_(&quot;$&quot;* \(#,##0\);_(&quot;$&quot;* &quot;-&quot;??_);_(@_)">
                  <c:v>1E+17</c:v>
                </c:pt>
                <c:pt idx="597" formatCode="_(&quot;$&quot;* #,##0_);_(&quot;$&quot;* \(#,##0\);_(&quot;$&quot;* &quot;-&quot;??_);_(@_)">
                  <c:v>1E+17</c:v>
                </c:pt>
                <c:pt idx="598" formatCode="_(&quot;$&quot;* #,##0_);_(&quot;$&quot;* \(#,##0\);_(&quot;$&quot;* &quot;-&quot;??_);_(@_)">
                  <c:v>1E+17</c:v>
                </c:pt>
                <c:pt idx="599" formatCode="_(&quot;$&quot;* #,##0_);_(&quot;$&quot;* \(#,##0\);_(&quot;$&quot;* &quot;-&quot;??_);_(@_)">
                  <c:v>1E+17</c:v>
                </c:pt>
                <c:pt idx="600" formatCode="_(&quot;$&quot;* #,##0_);_(&quot;$&quot;* \(#,##0\);_(&quot;$&quot;* &quot;-&quot;??_);_(@_)">
                  <c:v>1E+17</c:v>
                </c:pt>
                <c:pt idx="601" formatCode="_(&quot;$&quot;* #,##0_);_(&quot;$&quot;* \(#,##0\);_(&quot;$&quot;* &quot;-&quot;??_);_(@_)">
                  <c:v>1E+17</c:v>
                </c:pt>
                <c:pt idx="602" formatCode="_(&quot;$&quot;* #,##0_);_(&quot;$&quot;* \(#,##0\);_(&quot;$&quot;* &quot;-&quot;??_);_(@_)">
                  <c:v>1E+17</c:v>
                </c:pt>
                <c:pt idx="603" formatCode="_(&quot;$&quot;* #,##0_);_(&quot;$&quot;* \(#,##0\);_(&quot;$&quot;* &quot;-&quot;??_);_(@_)">
                  <c:v>1E+17</c:v>
                </c:pt>
                <c:pt idx="604" formatCode="_(&quot;$&quot;* #,##0_);_(&quot;$&quot;* \(#,##0\);_(&quot;$&quot;* &quot;-&quot;??_);_(@_)">
                  <c:v>1E+17</c:v>
                </c:pt>
                <c:pt idx="605" formatCode="_(&quot;$&quot;* #,##0_);_(&quot;$&quot;* \(#,##0\);_(&quot;$&quot;* &quot;-&quot;??_);_(@_)">
                  <c:v>1E+17</c:v>
                </c:pt>
                <c:pt idx="606" formatCode="_(&quot;$&quot;* #,##0_);_(&quot;$&quot;* \(#,##0\);_(&quot;$&quot;* &quot;-&quot;??_);_(@_)">
                  <c:v>1E+17</c:v>
                </c:pt>
                <c:pt idx="607" formatCode="_(&quot;$&quot;* #,##0_);_(&quot;$&quot;* \(#,##0\);_(&quot;$&quot;* &quot;-&quot;??_);_(@_)">
                  <c:v>1E+17</c:v>
                </c:pt>
                <c:pt idx="608" formatCode="_(&quot;$&quot;* #,##0_);_(&quot;$&quot;* \(#,##0\);_(&quot;$&quot;* &quot;-&quot;??_);_(@_)">
                  <c:v>1E+17</c:v>
                </c:pt>
                <c:pt idx="609" formatCode="_(&quot;$&quot;* #,##0_);_(&quot;$&quot;* \(#,##0\);_(&quot;$&quot;* &quot;-&quot;??_);_(@_)">
                  <c:v>1E+17</c:v>
                </c:pt>
                <c:pt idx="610" formatCode="_(&quot;$&quot;* #,##0_);_(&quot;$&quot;* \(#,##0\);_(&quot;$&quot;* &quot;-&quot;??_);_(@_)">
                  <c:v>1E+17</c:v>
                </c:pt>
                <c:pt idx="611" formatCode="_(&quot;$&quot;* #,##0_);_(&quot;$&quot;* \(#,##0\);_(&quot;$&quot;* &quot;-&quot;??_);_(@_)">
                  <c:v>1E+17</c:v>
                </c:pt>
                <c:pt idx="612" formatCode="_(&quot;$&quot;* #,##0_);_(&quot;$&quot;* \(#,##0\);_(&quot;$&quot;* &quot;-&quot;??_);_(@_)">
                  <c:v>1E+17</c:v>
                </c:pt>
                <c:pt idx="613" formatCode="_(&quot;$&quot;* #,##0_);_(&quot;$&quot;* \(#,##0\);_(&quot;$&quot;* &quot;-&quot;??_);_(@_)">
                  <c:v>1E+17</c:v>
                </c:pt>
                <c:pt idx="614" formatCode="_(&quot;$&quot;* #,##0_);_(&quot;$&quot;* \(#,##0\);_(&quot;$&quot;* &quot;-&quot;??_);_(@_)">
                  <c:v>1E+17</c:v>
                </c:pt>
                <c:pt idx="615" formatCode="_(&quot;$&quot;* #,##0_);_(&quot;$&quot;* \(#,##0\);_(&quot;$&quot;* &quot;-&quot;??_);_(@_)">
                  <c:v>1E+17</c:v>
                </c:pt>
                <c:pt idx="616" formatCode="_(&quot;$&quot;* #,##0_);_(&quot;$&quot;* \(#,##0\);_(&quot;$&quot;* &quot;-&quot;??_);_(@_)">
                  <c:v>1E+17</c:v>
                </c:pt>
                <c:pt idx="617" formatCode="_(&quot;$&quot;* #,##0_);_(&quot;$&quot;* \(#,##0\);_(&quot;$&quot;* &quot;-&quot;??_);_(@_)">
                  <c:v>1E+17</c:v>
                </c:pt>
                <c:pt idx="618" formatCode="_(&quot;$&quot;* #,##0_);_(&quot;$&quot;* \(#,##0\);_(&quot;$&quot;* &quot;-&quot;??_);_(@_)">
                  <c:v>1E+17</c:v>
                </c:pt>
                <c:pt idx="619" formatCode="_(&quot;$&quot;* #,##0_);_(&quot;$&quot;* \(#,##0\);_(&quot;$&quot;* &quot;-&quot;??_);_(@_)">
                  <c:v>1E+17</c:v>
                </c:pt>
                <c:pt idx="620" formatCode="_(&quot;$&quot;* #,##0_);_(&quot;$&quot;* \(#,##0\);_(&quot;$&quot;* &quot;-&quot;??_);_(@_)">
                  <c:v>1E+17</c:v>
                </c:pt>
                <c:pt idx="621" formatCode="_(&quot;$&quot;* #,##0_);_(&quot;$&quot;* \(#,##0\);_(&quot;$&quot;* &quot;-&quot;??_);_(@_)">
                  <c:v>1E+17</c:v>
                </c:pt>
                <c:pt idx="622" formatCode="_(&quot;$&quot;* #,##0_);_(&quot;$&quot;* \(#,##0\);_(&quot;$&quot;* &quot;-&quot;??_);_(@_)">
                  <c:v>1E+17</c:v>
                </c:pt>
                <c:pt idx="623" formatCode="_(&quot;$&quot;* #,##0_);_(&quot;$&quot;* \(#,##0\);_(&quot;$&quot;* &quot;-&quot;??_);_(@_)">
                  <c:v>1E+17</c:v>
                </c:pt>
                <c:pt idx="624" formatCode="_(&quot;$&quot;* #,##0_);_(&quot;$&quot;* \(#,##0\);_(&quot;$&quot;* &quot;-&quot;??_);_(@_)">
                  <c:v>1E+17</c:v>
                </c:pt>
                <c:pt idx="625" formatCode="_(&quot;$&quot;* #,##0_);_(&quot;$&quot;* \(#,##0\);_(&quot;$&quot;* &quot;-&quot;??_);_(@_)">
                  <c:v>1E+17</c:v>
                </c:pt>
                <c:pt idx="626" formatCode="_(&quot;$&quot;* #,##0_);_(&quot;$&quot;* \(#,##0\);_(&quot;$&quot;* &quot;-&quot;??_);_(@_)">
                  <c:v>1E+17</c:v>
                </c:pt>
                <c:pt idx="627" formatCode="_(&quot;$&quot;* #,##0_);_(&quot;$&quot;* \(#,##0\);_(&quot;$&quot;* &quot;-&quot;??_);_(@_)">
                  <c:v>1E+17</c:v>
                </c:pt>
                <c:pt idx="628" formatCode="_(&quot;$&quot;* #,##0_);_(&quot;$&quot;* \(#,##0\);_(&quot;$&quot;* &quot;-&quot;??_);_(@_)">
                  <c:v>1E+17</c:v>
                </c:pt>
                <c:pt idx="629" formatCode="_(&quot;$&quot;* #,##0_);_(&quot;$&quot;* \(#,##0\);_(&quot;$&quot;* &quot;-&quot;??_);_(@_)">
                  <c:v>1E+17</c:v>
                </c:pt>
                <c:pt idx="630" formatCode="_(&quot;$&quot;* #,##0_);_(&quot;$&quot;* \(#,##0\);_(&quot;$&quot;* &quot;-&quot;??_);_(@_)">
                  <c:v>1E+17</c:v>
                </c:pt>
                <c:pt idx="631" formatCode="_(&quot;$&quot;* #,##0_);_(&quot;$&quot;* \(#,##0\);_(&quot;$&quot;* &quot;-&quot;??_);_(@_)">
                  <c:v>1E+17</c:v>
                </c:pt>
                <c:pt idx="632" formatCode="_(&quot;$&quot;* #,##0_);_(&quot;$&quot;* \(#,##0\);_(&quot;$&quot;* &quot;-&quot;??_);_(@_)">
                  <c:v>1E+17</c:v>
                </c:pt>
                <c:pt idx="633" formatCode="_(&quot;$&quot;* #,##0_);_(&quot;$&quot;* \(#,##0\);_(&quot;$&quot;* &quot;-&quot;??_);_(@_)">
                  <c:v>1E+17</c:v>
                </c:pt>
                <c:pt idx="634" formatCode="_(&quot;$&quot;* #,##0_);_(&quot;$&quot;* \(#,##0\);_(&quot;$&quot;* &quot;-&quot;??_);_(@_)">
                  <c:v>1E+17</c:v>
                </c:pt>
                <c:pt idx="635" formatCode="_(&quot;$&quot;* #,##0_);_(&quot;$&quot;* \(#,##0\);_(&quot;$&quot;* &quot;-&quot;??_);_(@_)">
                  <c:v>1E+17</c:v>
                </c:pt>
                <c:pt idx="636" formatCode="_(&quot;$&quot;* #,##0_);_(&quot;$&quot;* \(#,##0\);_(&quot;$&quot;* &quot;-&quot;??_);_(@_)">
                  <c:v>1E+17</c:v>
                </c:pt>
                <c:pt idx="637" formatCode="_(&quot;$&quot;* #,##0_);_(&quot;$&quot;* \(#,##0\);_(&quot;$&quot;* &quot;-&quot;??_);_(@_)">
                  <c:v>1E+17</c:v>
                </c:pt>
                <c:pt idx="638" formatCode="_(&quot;$&quot;* #,##0_);_(&quot;$&quot;* \(#,##0\);_(&quot;$&quot;* &quot;-&quot;??_);_(@_)">
                  <c:v>1E+17</c:v>
                </c:pt>
                <c:pt idx="639" formatCode="_(&quot;$&quot;* #,##0_);_(&quot;$&quot;* \(#,##0\);_(&quot;$&quot;* &quot;-&quot;??_);_(@_)">
                  <c:v>1E+17</c:v>
                </c:pt>
                <c:pt idx="640" formatCode="_(&quot;$&quot;* #,##0_);_(&quot;$&quot;* \(#,##0\);_(&quot;$&quot;* &quot;-&quot;??_);_(@_)">
                  <c:v>1E+17</c:v>
                </c:pt>
                <c:pt idx="641" formatCode="_(&quot;$&quot;* #,##0_);_(&quot;$&quot;* \(#,##0\);_(&quot;$&quot;* &quot;-&quot;??_);_(@_)">
                  <c:v>1E+17</c:v>
                </c:pt>
                <c:pt idx="642" formatCode="_(&quot;$&quot;* #,##0_);_(&quot;$&quot;* \(#,##0\);_(&quot;$&quot;* &quot;-&quot;??_);_(@_)">
                  <c:v>1E+17</c:v>
                </c:pt>
                <c:pt idx="643" formatCode="_(&quot;$&quot;* #,##0_);_(&quot;$&quot;* \(#,##0\);_(&quot;$&quot;* &quot;-&quot;??_);_(@_)">
                  <c:v>1E+17</c:v>
                </c:pt>
                <c:pt idx="644" formatCode="_(&quot;$&quot;* #,##0_);_(&quot;$&quot;* \(#,##0\);_(&quot;$&quot;* &quot;-&quot;??_);_(@_)">
                  <c:v>1E+17</c:v>
                </c:pt>
                <c:pt idx="645" formatCode="_(&quot;$&quot;* #,##0_);_(&quot;$&quot;* \(#,##0\);_(&quot;$&quot;* &quot;-&quot;??_);_(@_)">
                  <c:v>1E+17</c:v>
                </c:pt>
                <c:pt idx="646" formatCode="_(&quot;$&quot;* #,##0_);_(&quot;$&quot;* \(#,##0\);_(&quot;$&quot;* &quot;-&quot;??_);_(@_)">
                  <c:v>1E+17</c:v>
                </c:pt>
                <c:pt idx="647" formatCode="_(&quot;$&quot;* #,##0_);_(&quot;$&quot;* \(#,##0\);_(&quot;$&quot;* &quot;-&quot;??_);_(@_)">
                  <c:v>1E+17</c:v>
                </c:pt>
                <c:pt idx="648" formatCode="_(&quot;$&quot;* #,##0_);_(&quot;$&quot;* \(#,##0\);_(&quot;$&quot;* &quot;-&quot;??_);_(@_)">
                  <c:v>1E+17</c:v>
                </c:pt>
                <c:pt idx="649" formatCode="_(&quot;$&quot;* #,##0_);_(&quot;$&quot;* \(#,##0\);_(&quot;$&quot;* &quot;-&quot;??_);_(@_)">
                  <c:v>1E+17</c:v>
                </c:pt>
                <c:pt idx="650" formatCode="_(&quot;$&quot;* #,##0_);_(&quot;$&quot;* \(#,##0\);_(&quot;$&quot;* &quot;-&quot;??_);_(@_)">
                  <c:v>1E+17</c:v>
                </c:pt>
                <c:pt idx="651" formatCode="_(&quot;$&quot;* #,##0_);_(&quot;$&quot;* \(#,##0\);_(&quot;$&quot;* &quot;-&quot;??_);_(@_)">
                  <c:v>1E+17</c:v>
                </c:pt>
                <c:pt idx="652" formatCode="_(&quot;$&quot;* #,##0_);_(&quot;$&quot;* \(#,##0\);_(&quot;$&quot;* &quot;-&quot;??_);_(@_)">
                  <c:v>1E+17</c:v>
                </c:pt>
                <c:pt idx="653" formatCode="_(&quot;$&quot;* #,##0_);_(&quot;$&quot;* \(#,##0\);_(&quot;$&quot;* &quot;-&quot;??_);_(@_)">
                  <c:v>1E+17</c:v>
                </c:pt>
                <c:pt idx="654" formatCode="_(&quot;$&quot;* #,##0_);_(&quot;$&quot;* \(#,##0\);_(&quot;$&quot;* &quot;-&quot;??_);_(@_)">
                  <c:v>1E+17</c:v>
                </c:pt>
                <c:pt idx="655" formatCode="_(&quot;$&quot;* #,##0_);_(&quot;$&quot;* \(#,##0\);_(&quot;$&quot;* &quot;-&quot;??_);_(@_)">
                  <c:v>1E+17</c:v>
                </c:pt>
                <c:pt idx="656" formatCode="_(&quot;$&quot;* #,##0_);_(&quot;$&quot;* \(#,##0\);_(&quot;$&quot;* &quot;-&quot;??_);_(@_)">
                  <c:v>1E+17</c:v>
                </c:pt>
                <c:pt idx="657" formatCode="_(&quot;$&quot;* #,##0_);_(&quot;$&quot;* \(#,##0\);_(&quot;$&quot;* &quot;-&quot;??_);_(@_)">
                  <c:v>1E+17</c:v>
                </c:pt>
                <c:pt idx="658" formatCode="_(&quot;$&quot;* #,##0_);_(&quot;$&quot;* \(#,##0\);_(&quot;$&quot;* &quot;-&quot;??_);_(@_)">
                  <c:v>1E+17</c:v>
                </c:pt>
                <c:pt idx="659" formatCode="_(&quot;$&quot;* #,##0_);_(&quot;$&quot;* \(#,##0\);_(&quot;$&quot;* &quot;-&quot;??_);_(@_)">
                  <c:v>1E+17</c:v>
                </c:pt>
                <c:pt idx="660" formatCode="_(&quot;$&quot;* #,##0_);_(&quot;$&quot;* \(#,##0\);_(&quot;$&quot;* &quot;-&quot;??_);_(@_)">
                  <c:v>1E+17</c:v>
                </c:pt>
                <c:pt idx="661" formatCode="_(&quot;$&quot;* #,##0_);_(&quot;$&quot;* \(#,##0\);_(&quot;$&quot;* &quot;-&quot;??_);_(@_)">
                  <c:v>1E+17</c:v>
                </c:pt>
                <c:pt idx="662" formatCode="_(&quot;$&quot;* #,##0_);_(&quot;$&quot;* \(#,##0\);_(&quot;$&quot;* &quot;-&quot;??_);_(@_)">
                  <c:v>1E+17</c:v>
                </c:pt>
                <c:pt idx="663" formatCode="_(&quot;$&quot;* #,##0_);_(&quot;$&quot;* \(#,##0\);_(&quot;$&quot;* &quot;-&quot;??_);_(@_)">
                  <c:v>1E+17</c:v>
                </c:pt>
                <c:pt idx="664" formatCode="_(&quot;$&quot;* #,##0_);_(&quot;$&quot;* \(#,##0\);_(&quot;$&quot;* &quot;-&quot;??_);_(@_)">
                  <c:v>1E+17</c:v>
                </c:pt>
                <c:pt idx="665" formatCode="_(&quot;$&quot;* #,##0_);_(&quot;$&quot;* \(#,##0\);_(&quot;$&quot;* &quot;-&quot;??_);_(@_)">
                  <c:v>1E+17</c:v>
                </c:pt>
                <c:pt idx="666" formatCode="_(&quot;$&quot;* #,##0_);_(&quot;$&quot;* \(#,##0\);_(&quot;$&quot;* &quot;-&quot;??_);_(@_)">
                  <c:v>1E+17</c:v>
                </c:pt>
                <c:pt idx="667" formatCode="_(&quot;$&quot;* #,##0_);_(&quot;$&quot;* \(#,##0\);_(&quot;$&quot;* &quot;-&quot;??_);_(@_)">
                  <c:v>1E+17</c:v>
                </c:pt>
                <c:pt idx="668" formatCode="_(&quot;$&quot;* #,##0_);_(&quot;$&quot;* \(#,##0\);_(&quot;$&quot;* &quot;-&quot;??_);_(@_)">
                  <c:v>1E+17</c:v>
                </c:pt>
                <c:pt idx="669" formatCode="_(&quot;$&quot;* #,##0_);_(&quot;$&quot;* \(#,##0\);_(&quot;$&quot;* &quot;-&quot;??_);_(@_)">
                  <c:v>1E+17</c:v>
                </c:pt>
                <c:pt idx="670" formatCode="_(&quot;$&quot;* #,##0_);_(&quot;$&quot;* \(#,##0\);_(&quot;$&quot;* &quot;-&quot;??_);_(@_)">
                  <c:v>1E+17</c:v>
                </c:pt>
                <c:pt idx="671" formatCode="_(&quot;$&quot;* #,##0_);_(&quot;$&quot;* \(#,##0\);_(&quot;$&quot;* &quot;-&quot;??_);_(@_)">
                  <c:v>1E+17</c:v>
                </c:pt>
                <c:pt idx="672" formatCode="_(&quot;$&quot;* #,##0_);_(&quot;$&quot;* \(#,##0\);_(&quot;$&quot;* &quot;-&quot;??_);_(@_)">
                  <c:v>1E+17</c:v>
                </c:pt>
                <c:pt idx="673" formatCode="_(&quot;$&quot;* #,##0_);_(&quot;$&quot;* \(#,##0\);_(&quot;$&quot;* &quot;-&quot;??_);_(@_)">
                  <c:v>1E+17</c:v>
                </c:pt>
                <c:pt idx="674" formatCode="_(&quot;$&quot;* #,##0_);_(&quot;$&quot;* \(#,##0\);_(&quot;$&quot;* &quot;-&quot;??_);_(@_)">
                  <c:v>1E+17</c:v>
                </c:pt>
                <c:pt idx="675" formatCode="_(&quot;$&quot;* #,##0_);_(&quot;$&quot;* \(#,##0\);_(&quot;$&quot;* &quot;-&quot;??_);_(@_)">
                  <c:v>1E+17</c:v>
                </c:pt>
                <c:pt idx="676" formatCode="_(&quot;$&quot;* #,##0_);_(&quot;$&quot;* \(#,##0\);_(&quot;$&quot;* &quot;-&quot;??_);_(@_)">
                  <c:v>1E+17</c:v>
                </c:pt>
                <c:pt idx="677" formatCode="_(&quot;$&quot;* #,##0_);_(&quot;$&quot;* \(#,##0\);_(&quot;$&quot;* &quot;-&quot;??_);_(@_)">
                  <c:v>1E+17</c:v>
                </c:pt>
                <c:pt idx="678" formatCode="_(&quot;$&quot;* #,##0_);_(&quot;$&quot;* \(#,##0\);_(&quot;$&quot;* &quot;-&quot;??_);_(@_)">
                  <c:v>1E+17</c:v>
                </c:pt>
                <c:pt idx="679" formatCode="_(&quot;$&quot;* #,##0_);_(&quot;$&quot;* \(#,##0\);_(&quot;$&quot;* &quot;-&quot;??_);_(@_)">
                  <c:v>1E+17</c:v>
                </c:pt>
                <c:pt idx="680" formatCode="_(&quot;$&quot;* #,##0_);_(&quot;$&quot;* \(#,##0\);_(&quot;$&quot;* &quot;-&quot;??_);_(@_)">
                  <c:v>1E+17</c:v>
                </c:pt>
                <c:pt idx="681" formatCode="_(&quot;$&quot;* #,##0_);_(&quot;$&quot;* \(#,##0\);_(&quot;$&quot;* &quot;-&quot;??_);_(@_)">
                  <c:v>1E+17</c:v>
                </c:pt>
                <c:pt idx="682" formatCode="_(&quot;$&quot;* #,##0_);_(&quot;$&quot;* \(#,##0\);_(&quot;$&quot;* &quot;-&quot;??_);_(@_)">
                  <c:v>1E+17</c:v>
                </c:pt>
                <c:pt idx="683" formatCode="_(&quot;$&quot;* #,##0_);_(&quot;$&quot;* \(#,##0\);_(&quot;$&quot;* &quot;-&quot;??_);_(@_)">
                  <c:v>1E+17</c:v>
                </c:pt>
                <c:pt idx="684" formatCode="_(&quot;$&quot;* #,##0_);_(&quot;$&quot;* \(#,##0\);_(&quot;$&quot;* &quot;-&quot;??_);_(@_)">
                  <c:v>1E+17</c:v>
                </c:pt>
                <c:pt idx="685" formatCode="_(&quot;$&quot;* #,##0_);_(&quot;$&quot;* \(#,##0\);_(&quot;$&quot;* &quot;-&quot;??_);_(@_)">
                  <c:v>1E+17</c:v>
                </c:pt>
                <c:pt idx="686" formatCode="_(&quot;$&quot;* #,##0_);_(&quot;$&quot;* \(#,##0\);_(&quot;$&quot;* &quot;-&quot;??_);_(@_)">
                  <c:v>1E+17</c:v>
                </c:pt>
                <c:pt idx="687" formatCode="_(&quot;$&quot;* #,##0_);_(&quot;$&quot;* \(#,##0\);_(&quot;$&quot;* &quot;-&quot;??_);_(@_)">
                  <c:v>1E+17</c:v>
                </c:pt>
                <c:pt idx="688" formatCode="_(&quot;$&quot;* #,##0_);_(&quot;$&quot;* \(#,##0\);_(&quot;$&quot;* &quot;-&quot;??_);_(@_)">
                  <c:v>1E+17</c:v>
                </c:pt>
                <c:pt idx="689" formatCode="_(&quot;$&quot;* #,##0_);_(&quot;$&quot;* \(#,##0\);_(&quot;$&quot;* &quot;-&quot;??_);_(@_)">
                  <c:v>1E+17</c:v>
                </c:pt>
                <c:pt idx="690" formatCode="_(&quot;$&quot;* #,##0_);_(&quot;$&quot;* \(#,##0\);_(&quot;$&quot;* &quot;-&quot;??_);_(@_)">
                  <c:v>1E+17</c:v>
                </c:pt>
                <c:pt idx="691" formatCode="_(&quot;$&quot;* #,##0_);_(&quot;$&quot;* \(#,##0\);_(&quot;$&quot;* &quot;-&quot;??_);_(@_)">
                  <c:v>1E+17</c:v>
                </c:pt>
                <c:pt idx="692" formatCode="_(&quot;$&quot;* #,##0_);_(&quot;$&quot;* \(#,##0\);_(&quot;$&quot;* &quot;-&quot;??_);_(@_)">
                  <c:v>1E+17</c:v>
                </c:pt>
                <c:pt idx="693" formatCode="_(&quot;$&quot;* #,##0_);_(&quot;$&quot;* \(#,##0\);_(&quot;$&quot;* &quot;-&quot;??_);_(@_)">
                  <c:v>1E+17</c:v>
                </c:pt>
                <c:pt idx="694" formatCode="_(&quot;$&quot;* #,##0_);_(&quot;$&quot;* \(#,##0\);_(&quot;$&quot;* &quot;-&quot;??_);_(@_)">
                  <c:v>1E+17</c:v>
                </c:pt>
                <c:pt idx="695" formatCode="_(&quot;$&quot;* #,##0_);_(&quot;$&quot;* \(#,##0\);_(&quot;$&quot;* &quot;-&quot;??_);_(@_)">
                  <c:v>1E+17</c:v>
                </c:pt>
                <c:pt idx="696" formatCode="_(&quot;$&quot;* #,##0_);_(&quot;$&quot;* \(#,##0\);_(&quot;$&quot;* &quot;-&quot;??_);_(@_)">
                  <c:v>1E+17</c:v>
                </c:pt>
                <c:pt idx="697" formatCode="_(&quot;$&quot;* #,##0_);_(&quot;$&quot;* \(#,##0\);_(&quot;$&quot;* &quot;-&quot;??_);_(@_)">
                  <c:v>1E+17</c:v>
                </c:pt>
                <c:pt idx="698" formatCode="_(&quot;$&quot;* #,##0_);_(&quot;$&quot;* \(#,##0\);_(&quot;$&quot;* &quot;-&quot;??_);_(@_)">
                  <c:v>1E+17</c:v>
                </c:pt>
                <c:pt idx="699" formatCode="_(&quot;$&quot;* #,##0_);_(&quot;$&quot;* \(#,##0\);_(&quot;$&quot;* &quot;-&quot;??_);_(@_)">
                  <c:v>1E+17</c:v>
                </c:pt>
                <c:pt idx="700" formatCode="_(&quot;$&quot;* #,##0_);_(&quot;$&quot;* \(#,##0\);_(&quot;$&quot;* &quot;-&quot;??_);_(@_)">
                  <c:v>1E+17</c:v>
                </c:pt>
                <c:pt idx="701" formatCode="_(&quot;$&quot;* #,##0_);_(&quot;$&quot;* \(#,##0\);_(&quot;$&quot;* &quot;-&quot;??_);_(@_)">
                  <c:v>1E+17</c:v>
                </c:pt>
                <c:pt idx="702" formatCode="_(&quot;$&quot;* #,##0_);_(&quot;$&quot;* \(#,##0\);_(&quot;$&quot;* &quot;-&quot;??_);_(@_)">
                  <c:v>1E+17</c:v>
                </c:pt>
                <c:pt idx="703" formatCode="_(&quot;$&quot;* #,##0_);_(&quot;$&quot;* \(#,##0\);_(&quot;$&quot;* &quot;-&quot;??_);_(@_)">
                  <c:v>1E+17</c:v>
                </c:pt>
                <c:pt idx="704" formatCode="_(&quot;$&quot;* #,##0_);_(&quot;$&quot;* \(#,##0\);_(&quot;$&quot;* &quot;-&quot;??_);_(@_)">
                  <c:v>1E+17</c:v>
                </c:pt>
                <c:pt idx="705" formatCode="_(&quot;$&quot;* #,##0_);_(&quot;$&quot;* \(#,##0\);_(&quot;$&quot;* &quot;-&quot;??_);_(@_)">
                  <c:v>1E+17</c:v>
                </c:pt>
                <c:pt idx="706" formatCode="_(&quot;$&quot;* #,##0_);_(&quot;$&quot;* \(#,##0\);_(&quot;$&quot;* &quot;-&quot;??_);_(@_)">
                  <c:v>1E+17</c:v>
                </c:pt>
                <c:pt idx="707" formatCode="_(&quot;$&quot;* #,##0_);_(&quot;$&quot;* \(#,##0\);_(&quot;$&quot;* &quot;-&quot;??_);_(@_)">
                  <c:v>1E+17</c:v>
                </c:pt>
                <c:pt idx="708" formatCode="_(&quot;$&quot;* #,##0_);_(&quot;$&quot;* \(#,##0\);_(&quot;$&quot;* &quot;-&quot;??_);_(@_)">
                  <c:v>1E+17</c:v>
                </c:pt>
                <c:pt idx="709" formatCode="_(&quot;$&quot;* #,##0_);_(&quot;$&quot;* \(#,##0\);_(&quot;$&quot;* &quot;-&quot;??_);_(@_)">
                  <c:v>1E+17</c:v>
                </c:pt>
                <c:pt idx="710" formatCode="_(&quot;$&quot;* #,##0_);_(&quot;$&quot;* \(#,##0\);_(&quot;$&quot;* &quot;-&quot;??_);_(@_)">
                  <c:v>1E+17</c:v>
                </c:pt>
                <c:pt idx="711" formatCode="_(&quot;$&quot;* #,##0_);_(&quot;$&quot;* \(#,##0\);_(&quot;$&quot;* &quot;-&quot;??_);_(@_)">
                  <c:v>1E+17</c:v>
                </c:pt>
                <c:pt idx="712" formatCode="_(&quot;$&quot;* #,##0_);_(&quot;$&quot;* \(#,##0\);_(&quot;$&quot;* &quot;-&quot;??_);_(@_)">
                  <c:v>1E+17</c:v>
                </c:pt>
                <c:pt idx="713" formatCode="_(&quot;$&quot;* #,##0_);_(&quot;$&quot;* \(#,##0\);_(&quot;$&quot;* &quot;-&quot;??_);_(@_)">
                  <c:v>1E+17</c:v>
                </c:pt>
                <c:pt idx="714" formatCode="_(&quot;$&quot;* #,##0_);_(&quot;$&quot;* \(#,##0\);_(&quot;$&quot;* &quot;-&quot;??_);_(@_)">
                  <c:v>1E+17</c:v>
                </c:pt>
                <c:pt idx="715" formatCode="_(&quot;$&quot;* #,##0_);_(&quot;$&quot;* \(#,##0\);_(&quot;$&quot;* &quot;-&quot;??_);_(@_)">
                  <c:v>1E+17</c:v>
                </c:pt>
                <c:pt idx="716" formatCode="_(&quot;$&quot;* #,##0_);_(&quot;$&quot;* \(#,##0\);_(&quot;$&quot;* &quot;-&quot;??_);_(@_)">
                  <c:v>1E+17</c:v>
                </c:pt>
                <c:pt idx="717" formatCode="_(&quot;$&quot;* #,##0_);_(&quot;$&quot;* \(#,##0\);_(&quot;$&quot;* &quot;-&quot;??_);_(@_)">
                  <c:v>1E+17</c:v>
                </c:pt>
                <c:pt idx="718" formatCode="_(&quot;$&quot;* #,##0_);_(&quot;$&quot;* \(#,##0\);_(&quot;$&quot;* &quot;-&quot;??_);_(@_)">
                  <c:v>1E+17</c:v>
                </c:pt>
                <c:pt idx="719" formatCode="_(&quot;$&quot;* #,##0_);_(&quot;$&quot;* \(#,##0\);_(&quot;$&quot;* &quot;-&quot;??_);_(@_)">
                  <c:v>1E+17</c:v>
                </c:pt>
                <c:pt idx="720" formatCode="_(&quot;$&quot;* #,##0_);_(&quot;$&quot;* \(#,##0\);_(&quot;$&quot;* &quot;-&quot;??_);_(@_)">
                  <c:v>1E+17</c:v>
                </c:pt>
                <c:pt idx="721" formatCode="_(&quot;$&quot;* #,##0_);_(&quot;$&quot;* \(#,##0\);_(&quot;$&quot;* &quot;-&quot;??_);_(@_)">
                  <c:v>1E+17</c:v>
                </c:pt>
                <c:pt idx="722" formatCode="_(&quot;$&quot;* #,##0_);_(&quot;$&quot;* \(#,##0\);_(&quot;$&quot;* &quot;-&quot;??_);_(@_)">
                  <c:v>1E+17</c:v>
                </c:pt>
                <c:pt idx="723" formatCode="_(&quot;$&quot;* #,##0_);_(&quot;$&quot;* \(#,##0\);_(&quot;$&quot;* &quot;-&quot;??_);_(@_)">
                  <c:v>1E+17</c:v>
                </c:pt>
                <c:pt idx="724" formatCode="_(&quot;$&quot;* #,##0_);_(&quot;$&quot;* \(#,##0\);_(&quot;$&quot;* &quot;-&quot;??_);_(@_)">
                  <c:v>1E+17</c:v>
                </c:pt>
                <c:pt idx="725" formatCode="_(&quot;$&quot;* #,##0_);_(&quot;$&quot;* \(#,##0\);_(&quot;$&quot;* &quot;-&quot;??_);_(@_)">
                  <c:v>1E+17</c:v>
                </c:pt>
                <c:pt idx="726" formatCode="_(&quot;$&quot;* #,##0_);_(&quot;$&quot;* \(#,##0\);_(&quot;$&quot;* &quot;-&quot;??_);_(@_)">
                  <c:v>1E+17</c:v>
                </c:pt>
                <c:pt idx="727" formatCode="_(&quot;$&quot;* #,##0_);_(&quot;$&quot;* \(#,##0\);_(&quot;$&quot;* &quot;-&quot;??_);_(@_)">
                  <c:v>1E+17</c:v>
                </c:pt>
                <c:pt idx="728" formatCode="_(&quot;$&quot;* #,##0_);_(&quot;$&quot;* \(#,##0\);_(&quot;$&quot;* &quot;-&quot;??_);_(@_)">
                  <c:v>1E+17</c:v>
                </c:pt>
                <c:pt idx="729" formatCode="_(&quot;$&quot;* #,##0_);_(&quot;$&quot;* \(#,##0\);_(&quot;$&quot;* &quot;-&quot;??_);_(@_)">
                  <c:v>1E+17</c:v>
                </c:pt>
                <c:pt idx="730" formatCode="_(&quot;$&quot;* #,##0_);_(&quot;$&quot;* \(#,##0\);_(&quot;$&quot;* &quot;-&quot;??_);_(@_)">
                  <c:v>1E+17</c:v>
                </c:pt>
                <c:pt idx="731" formatCode="_(&quot;$&quot;* #,##0_);_(&quot;$&quot;* \(#,##0\);_(&quot;$&quot;* &quot;-&quot;??_);_(@_)">
                  <c:v>1E+17</c:v>
                </c:pt>
                <c:pt idx="732" formatCode="_(&quot;$&quot;* #,##0_);_(&quot;$&quot;* \(#,##0\);_(&quot;$&quot;* &quot;-&quot;??_);_(@_)">
                  <c:v>1E+17</c:v>
                </c:pt>
                <c:pt idx="733" formatCode="_(&quot;$&quot;* #,##0_);_(&quot;$&quot;* \(#,##0\);_(&quot;$&quot;* &quot;-&quot;??_);_(@_)">
                  <c:v>1E+17</c:v>
                </c:pt>
                <c:pt idx="734" formatCode="_(&quot;$&quot;* #,##0_);_(&quot;$&quot;* \(#,##0\);_(&quot;$&quot;* &quot;-&quot;??_);_(@_)">
                  <c:v>1E+17</c:v>
                </c:pt>
                <c:pt idx="735" formatCode="_(&quot;$&quot;* #,##0_);_(&quot;$&quot;* \(#,##0\);_(&quot;$&quot;* &quot;-&quot;??_);_(@_)">
                  <c:v>1E+17</c:v>
                </c:pt>
                <c:pt idx="736" formatCode="_(&quot;$&quot;* #,##0_);_(&quot;$&quot;* \(#,##0\);_(&quot;$&quot;* &quot;-&quot;??_);_(@_)">
                  <c:v>1E+17</c:v>
                </c:pt>
                <c:pt idx="737" formatCode="_(&quot;$&quot;* #,##0_);_(&quot;$&quot;* \(#,##0\);_(&quot;$&quot;* &quot;-&quot;??_);_(@_)">
                  <c:v>1E+17</c:v>
                </c:pt>
                <c:pt idx="738" formatCode="_(&quot;$&quot;* #,##0_);_(&quot;$&quot;* \(#,##0\);_(&quot;$&quot;* &quot;-&quot;??_);_(@_)">
                  <c:v>1E+17</c:v>
                </c:pt>
                <c:pt idx="739" formatCode="_(&quot;$&quot;* #,##0_);_(&quot;$&quot;* \(#,##0\);_(&quot;$&quot;* &quot;-&quot;??_);_(@_)">
                  <c:v>1E+17</c:v>
                </c:pt>
                <c:pt idx="740" formatCode="_(&quot;$&quot;* #,##0_);_(&quot;$&quot;* \(#,##0\);_(&quot;$&quot;* &quot;-&quot;??_);_(@_)">
                  <c:v>1E+17</c:v>
                </c:pt>
                <c:pt idx="741" formatCode="_(&quot;$&quot;* #,##0_);_(&quot;$&quot;* \(#,##0\);_(&quot;$&quot;* &quot;-&quot;??_);_(@_)">
                  <c:v>1E+17</c:v>
                </c:pt>
                <c:pt idx="742" formatCode="_(&quot;$&quot;* #,##0_);_(&quot;$&quot;* \(#,##0\);_(&quot;$&quot;* &quot;-&quot;??_);_(@_)">
                  <c:v>1E+17</c:v>
                </c:pt>
                <c:pt idx="743" formatCode="_(&quot;$&quot;* #,##0_);_(&quot;$&quot;* \(#,##0\);_(&quot;$&quot;* &quot;-&quot;??_);_(@_)">
                  <c:v>1E+17</c:v>
                </c:pt>
                <c:pt idx="744" formatCode="_(&quot;$&quot;* #,##0_);_(&quot;$&quot;* \(#,##0\);_(&quot;$&quot;* &quot;-&quot;??_);_(@_)">
                  <c:v>1E+17</c:v>
                </c:pt>
                <c:pt idx="745" formatCode="_(&quot;$&quot;* #,##0_);_(&quot;$&quot;* \(#,##0\);_(&quot;$&quot;* &quot;-&quot;??_);_(@_)">
                  <c:v>1E+17</c:v>
                </c:pt>
                <c:pt idx="746" formatCode="_(&quot;$&quot;* #,##0_);_(&quot;$&quot;* \(#,##0\);_(&quot;$&quot;* &quot;-&quot;??_);_(@_)">
                  <c:v>1E+17</c:v>
                </c:pt>
                <c:pt idx="747" formatCode="_(&quot;$&quot;* #,##0_);_(&quot;$&quot;* \(#,##0\);_(&quot;$&quot;* &quot;-&quot;??_);_(@_)">
                  <c:v>1E+17</c:v>
                </c:pt>
                <c:pt idx="748" formatCode="_(&quot;$&quot;* #,##0_);_(&quot;$&quot;* \(#,##0\);_(&quot;$&quot;* &quot;-&quot;??_);_(@_)">
                  <c:v>1E+17</c:v>
                </c:pt>
                <c:pt idx="749" formatCode="_(&quot;$&quot;* #,##0_);_(&quot;$&quot;* \(#,##0\);_(&quot;$&quot;* &quot;-&quot;??_);_(@_)">
                  <c:v>1E+17</c:v>
                </c:pt>
                <c:pt idx="750" formatCode="_(&quot;$&quot;* #,##0_);_(&quot;$&quot;* \(#,##0\);_(&quot;$&quot;* &quot;-&quot;??_);_(@_)">
                  <c:v>1E+17</c:v>
                </c:pt>
                <c:pt idx="751" formatCode="_(&quot;$&quot;* #,##0_);_(&quot;$&quot;* \(#,##0\);_(&quot;$&quot;* &quot;-&quot;??_);_(@_)">
                  <c:v>1E+17</c:v>
                </c:pt>
                <c:pt idx="752" formatCode="_(&quot;$&quot;* #,##0_);_(&quot;$&quot;* \(#,##0\);_(&quot;$&quot;* &quot;-&quot;??_);_(@_)">
                  <c:v>1E+17</c:v>
                </c:pt>
                <c:pt idx="753" formatCode="_(&quot;$&quot;* #,##0_);_(&quot;$&quot;* \(#,##0\);_(&quot;$&quot;* &quot;-&quot;??_);_(@_)">
                  <c:v>1E+17</c:v>
                </c:pt>
                <c:pt idx="754" formatCode="_(&quot;$&quot;* #,##0_);_(&quot;$&quot;* \(#,##0\);_(&quot;$&quot;* &quot;-&quot;??_);_(@_)">
                  <c:v>1E+17</c:v>
                </c:pt>
                <c:pt idx="755" formatCode="_(&quot;$&quot;* #,##0_);_(&quot;$&quot;* \(#,##0\);_(&quot;$&quot;* &quot;-&quot;??_);_(@_)">
                  <c:v>1E+17</c:v>
                </c:pt>
                <c:pt idx="756" formatCode="_(&quot;$&quot;* #,##0_);_(&quot;$&quot;* \(#,##0\);_(&quot;$&quot;* &quot;-&quot;??_);_(@_)">
                  <c:v>1E+17</c:v>
                </c:pt>
                <c:pt idx="757" formatCode="_(&quot;$&quot;* #,##0_);_(&quot;$&quot;* \(#,##0\);_(&quot;$&quot;* &quot;-&quot;??_);_(@_)">
                  <c:v>1E+17</c:v>
                </c:pt>
                <c:pt idx="758" formatCode="_(&quot;$&quot;* #,##0_);_(&quot;$&quot;* \(#,##0\);_(&quot;$&quot;* &quot;-&quot;??_);_(@_)">
                  <c:v>1E+17</c:v>
                </c:pt>
                <c:pt idx="759" formatCode="_(&quot;$&quot;* #,##0_);_(&quot;$&quot;* \(#,##0\);_(&quot;$&quot;* &quot;-&quot;??_);_(@_)">
                  <c:v>1E+17</c:v>
                </c:pt>
                <c:pt idx="760" formatCode="_(&quot;$&quot;* #,##0_);_(&quot;$&quot;* \(#,##0\);_(&quot;$&quot;* &quot;-&quot;??_);_(@_)">
                  <c:v>1E+17</c:v>
                </c:pt>
                <c:pt idx="761" formatCode="_(&quot;$&quot;* #,##0_);_(&quot;$&quot;* \(#,##0\);_(&quot;$&quot;* &quot;-&quot;??_);_(@_)">
                  <c:v>1E+17</c:v>
                </c:pt>
                <c:pt idx="762" formatCode="_(&quot;$&quot;* #,##0_);_(&quot;$&quot;* \(#,##0\);_(&quot;$&quot;* &quot;-&quot;??_);_(@_)">
                  <c:v>1E+17</c:v>
                </c:pt>
                <c:pt idx="763" formatCode="_(&quot;$&quot;* #,##0_);_(&quot;$&quot;* \(#,##0\);_(&quot;$&quot;* &quot;-&quot;??_);_(@_)">
                  <c:v>1E+17</c:v>
                </c:pt>
                <c:pt idx="764" formatCode="_(&quot;$&quot;* #,##0_);_(&quot;$&quot;* \(#,##0\);_(&quot;$&quot;* &quot;-&quot;??_);_(@_)">
                  <c:v>1E+17</c:v>
                </c:pt>
                <c:pt idx="765" formatCode="_(&quot;$&quot;* #,##0_);_(&quot;$&quot;* \(#,##0\);_(&quot;$&quot;* &quot;-&quot;??_);_(@_)">
                  <c:v>1E+17</c:v>
                </c:pt>
                <c:pt idx="766" formatCode="_(&quot;$&quot;* #,##0_);_(&quot;$&quot;* \(#,##0\);_(&quot;$&quot;* &quot;-&quot;??_);_(@_)">
                  <c:v>1E+17</c:v>
                </c:pt>
                <c:pt idx="767" formatCode="_(&quot;$&quot;* #,##0_);_(&quot;$&quot;* \(#,##0\);_(&quot;$&quot;* &quot;-&quot;??_);_(@_)">
                  <c:v>1E+17</c:v>
                </c:pt>
                <c:pt idx="768" formatCode="_(&quot;$&quot;* #,##0_);_(&quot;$&quot;* \(#,##0\);_(&quot;$&quot;* &quot;-&quot;??_);_(@_)">
                  <c:v>1E+17</c:v>
                </c:pt>
                <c:pt idx="769" formatCode="_(&quot;$&quot;* #,##0_);_(&quot;$&quot;* \(#,##0\);_(&quot;$&quot;* &quot;-&quot;??_);_(@_)">
                  <c:v>1E+17</c:v>
                </c:pt>
                <c:pt idx="770" formatCode="_(&quot;$&quot;* #,##0_);_(&quot;$&quot;* \(#,##0\);_(&quot;$&quot;* &quot;-&quot;??_);_(@_)">
                  <c:v>1E+17</c:v>
                </c:pt>
                <c:pt idx="771" formatCode="_(&quot;$&quot;* #,##0_);_(&quot;$&quot;* \(#,##0\);_(&quot;$&quot;* &quot;-&quot;??_);_(@_)">
                  <c:v>1E+17</c:v>
                </c:pt>
                <c:pt idx="772" formatCode="_(&quot;$&quot;* #,##0_);_(&quot;$&quot;* \(#,##0\);_(&quot;$&quot;* &quot;-&quot;??_);_(@_)">
                  <c:v>1E+17</c:v>
                </c:pt>
                <c:pt idx="773" formatCode="_(&quot;$&quot;* #,##0_);_(&quot;$&quot;* \(#,##0\);_(&quot;$&quot;* &quot;-&quot;??_);_(@_)">
                  <c:v>1E+17</c:v>
                </c:pt>
                <c:pt idx="774" formatCode="_(&quot;$&quot;* #,##0_);_(&quot;$&quot;* \(#,##0\);_(&quot;$&quot;* &quot;-&quot;??_);_(@_)">
                  <c:v>1E+17</c:v>
                </c:pt>
                <c:pt idx="775" formatCode="_(&quot;$&quot;* #,##0_);_(&quot;$&quot;* \(#,##0\);_(&quot;$&quot;* &quot;-&quot;??_);_(@_)">
                  <c:v>1E+17</c:v>
                </c:pt>
                <c:pt idx="776" formatCode="_(&quot;$&quot;* #,##0_);_(&quot;$&quot;* \(#,##0\);_(&quot;$&quot;* &quot;-&quot;??_);_(@_)">
                  <c:v>1E+17</c:v>
                </c:pt>
                <c:pt idx="777" formatCode="_(&quot;$&quot;* #,##0_);_(&quot;$&quot;* \(#,##0\);_(&quot;$&quot;* &quot;-&quot;??_);_(@_)">
                  <c:v>1E+17</c:v>
                </c:pt>
                <c:pt idx="778" formatCode="_(&quot;$&quot;* #,##0_);_(&quot;$&quot;* \(#,##0\);_(&quot;$&quot;* &quot;-&quot;??_);_(@_)">
                  <c:v>1E+17</c:v>
                </c:pt>
                <c:pt idx="779" formatCode="_(&quot;$&quot;* #,##0_);_(&quot;$&quot;* \(#,##0\);_(&quot;$&quot;* &quot;-&quot;??_);_(@_)">
                  <c:v>1E+17</c:v>
                </c:pt>
                <c:pt idx="780" formatCode="_(&quot;$&quot;* #,##0_);_(&quot;$&quot;* \(#,##0\);_(&quot;$&quot;* &quot;-&quot;??_);_(@_)">
                  <c:v>1E+17</c:v>
                </c:pt>
                <c:pt idx="781" formatCode="_(&quot;$&quot;* #,##0_);_(&quot;$&quot;* \(#,##0\);_(&quot;$&quot;* &quot;-&quot;??_);_(@_)">
                  <c:v>1E+17</c:v>
                </c:pt>
                <c:pt idx="782" formatCode="_(&quot;$&quot;* #,##0_);_(&quot;$&quot;* \(#,##0\);_(&quot;$&quot;* &quot;-&quot;??_);_(@_)">
                  <c:v>1E+17</c:v>
                </c:pt>
                <c:pt idx="783" formatCode="_(&quot;$&quot;* #,##0_);_(&quot;$&quot;* \(#,##0\);_(&quot;$&quot;* &quot;-&quot;??_);_(@_)">
                  <c:v>1E+17</c:v>
                </c:pt>
                <c:pt idx="784" formatCode="_(&quot;$&quot;* #,##0_);_(&quot;$&quot;* \(#,##0\);_(&quot;$&quot;* &quot;-&quot;??_);_(@_)">
                  <c:v>1E+17</c:v>
                </c:pt>
                <c:pt idx="785" formatCode="_(&quot;$&quot;* #,##0_);_(&quot;$&quot;* \(#,##0\);_(&quot;$&quot;* &quot;-&quot;??_);_(@_)">
                  <c:v>1E+17</c:v>
                </c:pt>
                <c:pt idx="786" formatCode="_(&quot;$&quot;* #,##0_);_(&quot;$&quot;* \(#,##0\);_(&quot;$&quot;* &quot;-&quot;??_);_(@_)">
                  <c:v>1E+17</c:v>
                </c:pt>
                <c:pt idx="787" formatCode="_(&quot;$&quot;* #,##0_);_(&quot;$&quot;* \(#,##0\);_(&quot;$&quot;* &quot;-&quot;??_);_(@_)">
                  <c:v>1E+17</c:v>
                </c:pt>
                <c:pt idx="788" formatCode="_(&quot;$&quot;* #,##0_);_(&quot;$&quot;* \(#,##0\);_(&quot;$&quot;* &quot;-&quot;??_);_(@_)">
                  <c:v>1E+17</c:v>
                </c:pt>
                <c:pt idx="789" formatCode="_(&quot;$&quot;* #,##0_);_(&quot;$&quot;* \(#,##0\);_(&quot;$&quot;* &quot;-&quot;??_);_(@_)">
                  <c:v>1E+17</c:v>
                </c:pt>
                <c:pt idx="790" formatCode="_(&quot;$&quot;* #,##0_);_(&quot;$&quot;* \(#,##0\);_(&quot;$&quot;* &quot;-&quot;??_);_(@_)">
                  <c:v>1E+17</c:v>
                </c:pt>
                <c:pt idx="791" formatCode="_(&quot;$&quot;* #,##0_);_(&quot;$&quot;* \(#,##0\);_(&quot;$&quot;* &quot;-&quot;??_);_(@_)">
                  <c:v>1E+17</c:v>
                </c:pt>
                <c:pt idx="792" formatCode="_(&quot;$&quot;* #,##0_);_(&quot;$&quot;* \(#,##0\);_(&quot;$&quot;* &quot;-&quot;??_);_(@_)">
                  <c:v>1E+17</c:v>
                </c:pt>
                <c:pt idx="793" formatCode="_(&quot;$&quot;* #,##0_);_(&quot;$&quot;* \(#,##0\);_(&quot;$&quot;* &quot;-&quot;??_);_(@_)">
                  <c:v>1E+17</c:v>
                </c:pt>
                <c:pt idx="794" formatCode="_(&quot;$&quot;* #,##0_);_(&quot;$&quot;* \(#,##0\);_(&quot;$&quot;* &quot;-&quot;??_);_(@_)">
                  <c:v>1E+17</c:v>
                </c:pt>
                <c:pt idx="795" formatCode="_(&quot;$&quot;* #,##0_);_(&quot;$&quot;* \(#,##0\);_(&quot;$&quot;* &quot;-&quot;??_);_(@_)">
                  <c:v>1E+17</c:v>
                </c:pt>
                <c:pt idx="796" formatCode="_(&quot;$&quot;* #,##0_);_(&quot;$&quot;* \(#,##0\);_(&quot;$&quot;* &quot;-&quot;??_);_(@_)">
                  <c:v>1E+17</c:v>
                </c:pt>
                <c:pt idx="797" formatCode="_(&quot;$&quot;* #,##0_);_(&quot;$&quot;* \(#,##0\);_(&quot;$&quot;* &quot;-&quot;??_);_(@_)">
                  <c:v>1E+17</c:v>
                </c:pt>
                <c:pt idx="798" formatCode="_(&quot;$&quot;* #,##0_);_(&quot;$&quot;* \(#,##0\);_(&quot;$&quot;* &quot;-&quot;??_);_(@_)">
                  <c:v>1E+17</c:v>
                </c:pt>
                <c:pt idx="799" formatCode="_(&quot;$&quot;* #,##0_);_(&quot;$&quot;* \(#,##0\);_(&quot;$&quot;* &quot;-&quot;??_);_(@_)">
                  <c:v>1E+17</c:v>
                </c:pt>
                <c:pt idx="800" formatCode="_(&quot;$&quot;* #,##0_);_(&quot;$&quot;* \(#,##0\);_(&quot;$&quot;* &quot;-&quot;??_);_(@_)">
                  <c:v>1E+17</c:v>
                </c:pt>
                <c:pt idx="801" formatCode="_(&quot;$&quot;* #,##0_);_(&quot;$&quot;* \(#,##0\);_(&quot;$&quot;* &quot;-&quot;??_);_(@_)">
                  <c:v>1E+17</c:v>
                </c:pt>
                <c:pt idx="802" formatCode="_(&quot;$&quot;* #,##0_);_(&quot;$&quot;* \(#,##0\);_(&quot;$&quot;* &quot;-&quot;??_);_(@_)">
                  <c:v>1E+17</c:v>
                </c:pt>
                <c:pt idx="930" formatCode="_(&quot;$&quot;* #,##0_);_(&quot;$&quot;* \(#,##0\);_(&quot;$&quot;* &quot;-&quot;??_);_(@_)">
                  <c:v>1E+17</c:v>
                </c:pt>
                <c:pt idx="931" formatCode="_(&quot;$&quot;* #,##0_);_(&quot;$&quot;* \(#,##0\);_(&quot;$&quot;* &quot;-&quot;??_);_(@_)">
                  <c:v>1E+17</c:v>
                </c:pt>
                <c:pt idx="932" formatCode="_(&quot;$&quot;* #,##0_);_(&quot;$&quot;* \(#,##0\);_(&quot;$&quot;* &quot;-&quot;??_);_(@_)">
                  <c:v>1E+17</c:v>
                </c:pt>
                <c:pt idx="933" formatCode="_(&quot;$&quot;* #,##0_);_(&quot;$&quot;* \(#,##0\);_(&quot;$&quot;* &quot;-&quot;??_);_(@_)">
                  <c:v>1E+17</c:v>
                </c:pt>
                <c:pt idx="934" formatCode="_(&quot;$&quot;* #,##0_);_(&quot;$&quot;* \(#,##0\);_(&quot;$&quot;* &quot;-&quot;??_);_(@_)">
                  <c:v>1E+17</c:v>
                </c:pt>
                <c:pt idx="935" formatCode="_(&quot;$&quot;* #,##0_);_(&quot;$&quot;* \(#,##0\);_(&quot;$&quot;* &quot;-&quot;??_);_(@_)">
                  <c:v>1E+17</c:v>
                </c:pt>
                <c:pt idx="936" formatCode="_(&quot;$&quot;* #,##0_);_(&quot;$&quot;* \(#,##0\);_(&quot;$&quot;* &quot;-&quot;??_);_(@_)">
                  <c:v>1E+17</c:v>
                </c:pt>
                <c:pt idx="937" formatCode="_(&quot;$&quot;* #,##0_);_(&quot;$&quot;* \(#,##0\);_(&quot;$&quot;* &quot;-&quot;??_);_(@_)">
                  <c:v>1E+17</c:v>
                </c:pt>
                <c:pt idx="938" formatCode="_(&quot;$&quot;* #,##0_);_(&quot;$&quot;* \(#,##0\);_(&quot;$&quot;* &quot;-&quot;??_);_(@_)">
                  <c:v>1E+17</c:v>
                </c:pt>
                <c:pt idx="939" formatCode="_(&quot;$&quot;* #,##0_);_(&quot;$&quot;* \(#,##0\);_(&quot;$&quot;* &quot;-&quot;??_);_(@_)">
                  <c:v>1E+17</c:v>
                </c:pt>
                <c:pt idx="940" formatCode="_(&quot;$&quot;* #,##0_);_(&quot;$&quot;* \(#,##0\);_(&quot;$&quot;* &quot;-&quot;??_);_(@_)">
                  <c:v>1E+17</c:v>
                </c:pt>
                <c:pt idx="941" formatCode="_(&quot;$&quot;* #,##0_);_(&quot;$&quot;* \(#,##0\);_(&quot;$&quot;* &quot;-&quot;??_);_(@_)">
                  <c:v>1E+17</c:v>
                </c:pt>
                <c:pt idx="942" formatCode="_(&quot;$&quot;* #,##0_);_(&quot;$&quot;* \(#,##0\);_(&quot;$&quot;* &quot;-&quot;??_);_(@_)">
                  <c:v>1E+17</c:v>
                </c:pt>
                <c:pt idx="943" formatCode="_(&quot;$&quot;* #,##0_);_(&quot;$&quot;* \(#,##0\);_(&quot;$&quot;* &quot;-&quot;??_);_(@_)">
                  <c:v>1E+17</c:v>
                </c:pt>
                <c:pt idx="944" formatCode="_(&quot;$&quot;* #,##0_);_(&quot;$&quot;* \(#,##0\);_(&quot;$&quot;* &quot;-&quot;??_);_(@_)">
                  <c:v>1E+17</c:v>
                </c:pt>
                <c:pt idx="945" formatCode="_(&quot;$&quot;* #,##0_);_(&quot;$&quot;* \(#,##0\);_(&quot;$&quot;* &quot;-&quot;??_);_(@_)">
                  <c:v>1E+17</c:v>
                </c:pt>
                <c:pt idx="946" formatCode="_(&quot;$&quot;* #,##0_);_(&quot;$&quot;* \(#,##0\);_(&quot;$&quot;* &quot;-&quot;??_);_(@_)">
                  <c:v>1E+17</c:v>
                </c:pt>
                <c:pt idx="947" formatCode="_(&quot;$&quot;* #,##0_);_(&quot;$&quot;* \(#,##0\);_(&quot;$&quot;* &quot;-&quot;??_);_(@_)">
                  <c:v>1E+17</c:v>
                </c:pt>
                <c:pt idx="948" formatCode="_(&quot;$&quot;* #,##0_);_(&quot;$&quot;* \(#,##0\);_(&quot;$&quot;* &quot;-&quot;??_);_(@_)">
                  <c:v>1E+17</c:v>
                </c:pt>
                <c:pt idx="949" formatCode="_(&quot;$&quot;* #,##0_);_(&quot;$&quot;* \(#,##0\);_(&quot;$&quot;* &quot;-&quot;??_);_(@_)">
                  <c:v>1E+17</c:v>
                </c:pt>
                <c:pt idx="950" formatCode="_(&quot;$&quot;* #,##0_);_(&quot;$&quot;* \(#,##0\);_(&quot;$&quot;* &quot;-&quot;??_);_(@_)">
                  <c:v>1E+17</c:v>
                </c:pt>
                <c:pt idx="951" formatCode="_(&quot;$&quot;* #,##0_);_(&quot;$&quot;* \(#,##0\);_(&quot;$&quot;* &quot;-&quot;??_);_(@_)">
                  <c:v>1E+17</c:v>
                </c:pt>
                <c:pt idx="952" formatCode="_(&quot;$&quot;* #,##0_);_(&quot;$&quot;* \(#,##0\);_(&quot;$&quot;* &quot;-&quot;??_);_(@_)">
                  <c:v>1E+17</c:v>
                </c:pt>
                <c:pt idx="953" formatCode="_(&quot;$&quot;* #,##0_);_(&quot;$&quot;* \(#,##0\);_(&quot;$&quot;* &quot;-&quot;??_);_(@_)">
                  <c:v>1E+17</c:v>
                </c:pt>
                <c:pt idx="954" formatCode="_(&quot;$&quot;* #,##0_);_(&quot;$&quot;* \(#,##0\);_(&quot;$&quot;* &quot;-&quot;??_);_(@_)">
                  <c:v>1E+17</c:v>
                </c:pt>
                <c:pt idx="955" formatCode="_(&quot;$&quot;* #,##0_);_(&quot;$&quot;* \(#,##0\);_(&quot;$&quot;* &quot;-&quot;??_);_(@_)">
                  <c:v>1E+17</c:v>
                </c:pt>
                <c:pt idx="956" formatCode="_(&quot;$&quot;* #,##0_);_(&quot;$&quot;* \(#,##0\);_(&quot;$&quot;* &quot;-&quot;??_);_(@_)">
                  <c:v>1E+17</c:v>
                </c:pt>
                <c:pt idx="957" formatCode="_(&quot;$&quot;* #,##0_);_(&quot;$&quot;* \(#,##0\);_(&quot;$&quot;* &quot;-&quot;??_);_(@_)">
                  <c:v>1E+17</c:v>
                </c:pt>
                <c:pt idx="958" formatCode="_(&quot;$&quot;* #,##0_);_(&quot;$&quot;* \(#,##0\);_(&quot;$&quot;* &quot;-&quot;??_);_(@_)">
                  <c:v>1E+17</c:v>
                </c:pt>
                <c:pt idx="959" formatCode="_(&quot;$&quot;* #,##0_);_(&quot;$&quot;* \(#,##0\);_(&quot;$&quot;* &quot;-&quot;??_);_(@_)">
                  <c:v>1E+17</c:v>
                </c:pt>
                <c:pt idx="960" formatCode="_(&quot;$&quot;* #,##0_);_(&quot;$&quot;* \(#,##0\);_(&quot;$&quot;* &quot;-&quot;??_);_(@_)">
                  <c:v>1E+17</c:v>
                </c:pt>
                <c:pt idx="961" formatCode="_(&quot;$&quot;* #,##0_);_(&quot;$&quot;* \(#,##0\);_(&quot;$&quot;* &quot;-&quot;??_);_(@_)">
                  <c:v>1E+17</c:v>
                </c:pt>
                <c:pt idx="962" formatCode="_(&quot;$&quot;* #,##0_);_(&quot;$&quot;* \(#,##0\);_(&quot;$&quot;* &quot;-&quot;??_);_(@_)">
                  <c:v>1E+17</c:v>
                </c:pt>
                <c:pt idx="963" formatCode="_(&quot;$&quot;* #,##0_);_(&quot;$&quot;* \(#,##0\);_(&quot;$&quot;* &quot;-&quot;??_);_(@_)">
                  <c:v>1E+17</c:v>
                </c:pt>
                <c:pt idx="964" formatCode="_(&quot;$&quot;* #,##0_);_(&quot;$&quot;* \(#,##0\);_(&quot;$&quot;* &quot;-&quot;??_);_(@_)">
                  <c:v>1E+17</c:v>
                </c:pt>
                <c:pt idx="965" formatCode="_(&quot;$&quot;* #,##0_);_(&quot;$&quot;* \(#,##0\);_(&quot;$&quot;* &quot;-&quot;??_);_(@_)">
                  <c:v>1E+17</c:v>
                </c:pt>
                <c:pt idx="966" formatCode="_(&quot;$&quot;* #,##0_);_(&quot;$&quot;* \(#,##0\);_(&quot;$&quot;* &quot;-&quot;??_);_(@_)">
                  <c:v>1E+17</c:v>
                </c:pt>
                <c:pt idx="967" formatCode="_(&quot;$&quot;* #,##0_);_(&quot;$&quot;* \(#,##0\);_(&quot;$&quot;* &quot;-&quot;??_);_(@_)">
                  <c:v>1E+17</c:v>
                </c:pt>
                <c:pt idx="968" formatCode="_(&quot;$&quot;* #,##0_);_(&quot;$&quot;* \(#,##0\);_(&quot;$&quot;* &quot;-&quot;??_);_(@_)">
                  <c:v>1E+17</c:v>
                </c:pt>
                <c:pt idx="969" formatCode="_(&quot;$&quot;* #,##0_);_(&quot;$&quot;* \(#,##0\);_(&quot;$&quot;* &quot;-&quot;??_);_(@_)">
                  <c:v>1E+17</c:v>
                </c:pt>
                <c:pt idx="970" formatCode="_(&quot;$&quot;* #,##0_);_(&quot;$&quot;* \(#,##0\);_(&quot;$&quot;* &quot;-&quot;??_);_(@_)">
                  <c:v>1E+17</c:v>
                </c:pt>
                <c:pt idx="971" formatCode="_(&quot;$&quot;* #,##0_);_(&quot;$&quot;* \(#,##0\);_(&quot;$&quot;* &quot;-&quot;??_);_(@_)">
                  <c:v>1E+17</c:v>
                </c:pt>
                <c:pt idx="972" formatCode="_(&quot;$&quot;* #,##0_);_(&quot;$&quot;* \(#,##0\);_(&quot;$&quot;* &quot;-&quot;??_);_(@_)">
                  <c:v>1E+17</c:v>
                </c:pt>
                <c:pt idx="973" formatCode="_(&quot;$&quot;* #,##0_);_(&quot;$&quot;* \(#,##0\);_(&quot;$&quot;* &quot;-&quot;??_);_(@_)">
                  <c:v>1E+17</c:v>
                </c:pt>
                <c:pt idx="974" formatCode="_(&quot;$&quot;* #,##0_);_(&quot;$&quot;* \(#,##0\);_(&quot;$&quot;* &quot;-&quot;??_);_(@_)">
                  <c:v>1E+17</c:v>
                </c:pt>
                <c:pt idx="975" formatCode="_(&quot;$&quot;* #,##0_);_(&quot;$&quot;* \(#,##0\);_(&quot;$&quot;* &quot;-&quot;??_);_(@_)">
                  <c:v>1E+17</c:v>
                </c:pt>
                <c:pt idx="976" formatCode="_(&quot;$&quot;* #,##0_);_(&quot;$&quot;* \(#,##0\);_(&quot;$&quot;* &quot;-&quot;??_);_(@_)">
                  <c:v>1E+17</c:v>
                </c:pt>
                <c:pt idx="977" formatCode="_(&quot;$&quot;* #,##0_);_(&quot;$&quot;* \(#,##0\);_(&quot;$&quot;* &quot;-&quot;??_);_(@_)">
                  <c:v>1E+17</c:v>
                </c:pt>
                <c:pt idx="978" formatCode="_(&quot;$&quot;* #,##0_);_(&quot;$&quot;* \(#,##0\);_(&quot;$&quot;* &quot;-&quot;??_);_(@_)">
                  <c:v>1E+17</c:v>
                </c:pt>
                <c:pt idx="979" formatCode="_(&quot;$&quot;* #,##0_);_(&quot;$&quot;* \(#,##0\);_(&quot;$&quot;* &quot;-&quot;??_);_(@_)">
                  <c:v>1E+17</c:v>
                </c:pt>
                <c:pt idx="980" formatCode="_(&quot;$&quot;* #,##0_);_(&quot;$&quot;* \(#,##0\);_(&quot;$&quot;* &quot;-&quot;??_);_(@_)">
                  <c:v>1E+17</c:v>
                </c:pt>
                <c:pt idx="981" formatCode="_(&quot;$&quot;* #,##0_);_(&quot;$&quot;* \(#,##0\);_(&quot;$&quot;* &quot;-&quot;??_);_(@_)">
                  <c:v>1E+17</c:v>
                </c:pt>
                <c:pt idx="982" formatCode="_(&quot;$&quot;* #,##0_);_(&quot;$&quot;* \(#,##0\);_(&quot;$&quot;* &quot;-&quot;??_);_(@_)">
                  <c:v>1E+17</c:v>
                </c:pt>
                <c:pt idx="983" formatCode="_(&quot;$&quot;* #,##0_);_(&quot;$&quot;* \(#,##0\);_(&quot;$&quot;* &quot;-&quot;??_);_(@_)">
                  <c:v>1E+17</c:v>
                </c:pt>
                <c:pt idx="984" formatCode="_(&quot;$&quot;* #,##0_);_(&quot;$&quot;* \(#,##0\);_(&quot;$&quot;* &quot;-&quot;??_);_(@_)">
                  <c:v>1E+17</c:v>
                </c:pt>
                <c:pt idx="985" formatCode="_(&quot;$&quot;* #,##0_);_(&quot;$&quot;* \(#,##0\);_(&quot;$&quot;* &quot;-&quot;??_);_(@_)">
                  <c:v>1E+17</c:v>
                </c:pt>
                <c:pt idx="986" formatCode="_(&quot;$&quot;* #,##0_);_(&quot;$&quot;* \(#,##0\);_(&quot;$&quot;* &quot;-&quot;??_);_(@_)">
                  <c:v>1E+17</c:v>
                </c:pt>
                <c:pt idx="987" formatCode="_(&quot;$&quot;* #,##0_);_(&quot;$&quot;* \(#,##0\);_(&quot;$&quot;* &quot;-&quot;??_);_(@_)">
                  <c:v>1E+17</c:v>
                </c:pt>
                <c:pt idx="988" formatCode="_(&quot;$&quot;* #,##0_);_(&quot;$&quot;* \(#,##0\);_(&quot;$&quot;* &quot;-&quot;??_);_(@_)">
                  <c:v>1E+17</c:v>
                </c:pt>
                <c:pt idx="989" formatCode="_(&quot;$&quot;* #,##0_);_(&quot;$&quot;* \(#,##0\);_(&quot;$&quot;* &quot;-&quot;??_);_(@_)">
                  <c:v>1E+17</c:v>
                </c:pt>
                <c:pt idx="990" formatCode="_(&quot;$&quot;* #,##0_);_(&quot;$&quot;* \(#,##0\);_(&quot;$&quot;* &quot;-&quot;??_);_(@_)">
                  <c:v>1E+17</c:v>
                </c:pt>
                <c:pt idx="991" formatCode="_(&quot;$&quot;* #,##0_);_(&quot;$&quot;* \(#,##0\);_(&quot;$&quot;* &quot;-&quot;??_);_(@_)">
                  <c:v>1E+17</c:v>
                </c:pt>
                <c:pt idx="1031" formatCode="_(&quot;$&quot;* #,##0_);_(&quot;$&quot;* \(#,##0\);_(&quot;$&quot;* &quot;-&quot;??_);_(@_)">
                  <c:v>1E+17</c:v>
                </c:pt>
                <c:pt idx="1032" formatCode="_(&quot;$&quot;* #,##0_);_(&quot;$&quot;* \(#,##0\);_(&quot;$&quot;* &quot;-&quot;??_);_(@_)">
                  <c:v>1E+17</c:v>
                </c:pt>
                <c:pt idx="1033" formatCode="_(&quot;$&quot;* #,##0_);_(&quot;$&quot;* \(#,##0\);_(&quot;$&quot;* &quot;-&quot;??_);_(@_)">
                  <c:v>1E+17</c:v>
                </c:pt>
                <c:pt idx="1034" formatCode="_(&quot;$&quot;* #,##0_);_(&quot;$&quot;* \(#,##0\);_(&quot;$&quot;* &quot;-&quot;??_);_(@_)">
                  <c:v>1E+17</c:v>
                </c:pt>
                <c:pt idx="1035" formatCode="_(&quot;$&quot;* #,##0_);_(&quot;$&quot;* \(#,##0\);_(&quot;$&quot;* &quot;-&quot;??_);_(@_)">
                  <c:v>1E+17</c:v>
                </c:pt>
                <c:pt idx="1036" formatCode="_(&quot;$&quot;* #,##0_);_(&quot;$&quot;* \(#,##0\);_(&quot;$&quot;* &quot;-&quot;??_);_(@_)">
                  <c:v>1E+17</c:v>
                </c:pt>
                <c:pt idx="1037" formatCode="_(&quot;$&quot;* #,##0_);_(&quot;$&quot;* \(#,##0\);_(&quot;$&quot;* &quot;-&quot;??_);_(@_)">
                  <c:v>1E+17</c:v>
                </c:pt>
                <c:pt idx="1038" formatCode="_(&quot;$&quot;* #,##0_);_(&quot;$&quot;* \(#,##0\);_(&quot;$&quot;* &quot;-&quot;??_);_(@_)">
                  <c:v>1E+17</c:v>
                </c:pt>
                <c:pt idx="1039" formatCode="_(&quot;$&quot;* #,##0_);_(&quot;$&quot;* \(#,##0\);_(&quot;$&quot;* &quot;-&quot;??_);_(@_)">
                  <c:v>1E+17</c:v>
                </c:pt>
                <c:pt idx="1040" formatCode="_(&quot;$&quot;* #,##0_);_(&quot;$&quot;* \(#,##0\);_(&quot;$&quot;* &quot;-&quot;??_);_(@_)">
                  <c:v>1E+17</c:v>
                </c:pt>
                <c:pt idx="1041" formatCode="_(&quot;$&quot;* #,##0_);_(&quot;$&quot;* \(#,##0\);_(&quot;$&quot;* &quot;-&quot;??_);_(@_)">
                  <c:v>1E+17</c:v>
                </c:pt>
                <c:pt idx="1042" formatCode="_(&quot;$&quot;* #,##0_);_(&quot;$&quot;* \(#,##0\);_(&quot;$&quot;* &quot;-&quot;??_);_(@_)">
                  <c:v>1E+17</c:v>
                </c:pt>
                <c:pt idx="1043" formatCode="_(&quot;$&quot;* #,##0_);_(&quot;$&quot;* \(#,##0\);_(&quot;$&quot;* &quot;-&quot;??_);_(@_)">
                  <c:v>1E+17</c:v>
                </c:pt>
                <c:pt idx="1044" formatCode="_(&quot;$&quot;* #,##0_);_(&quot;$&quot;* \(#,##0\);_(&quot;$&quot;* &quot;-&quot;??_);_(@_)">
                  <c:v>1E+17</c:v>
                </c:pt>
                <c:pt idx="1045" formatCode="_(&quot;$&quot;* #,##0_);_(&quot;$&quot;* \(#,##0\);_(&quot;$&quot;* &quot;-&quot;??_);_(@_)">
                  <c:v>1E+17</c:v>
                </c:pt>
                <c:pt idx="1046" formatCode="_(&quot;$&quot;* #,##0_);_(&quot;$&quot;* \(#,##0\);_(&quot;$&quot;* &quot;-&quot;??_);_(@_)">
                  <c:v>1E+17</c:v>
                </c:pt>
                <c:pt idx="1047" formatCode="_(&quot;$&quot;* #,##0_);_(&quot;$&quot;* \(#,##0\);_(&quot;$&quot;* &quot;-&quot;??_);_(@_)">
                  <c:v>1E+17</c:v>
                </c:pt>
                <c:pt idx="1048" formatCode="_(&quot;$&quot;* #,##0_);_(&quot;$&quot;* \(#,##0\);_(&quot;$&quot;* &quot;-&quot;??_);_(@_)">
                  <c:v>1E+17</c:v>
                </c:pt>
                <c:pt idx="1049" formatCode="_(&quot;$&quot;* #,##0_);_(&quot;$&quot;* \(#,##0\);_(&quot;$&quot;* &quot;-&quot;??_);_(@_)">
                  <c:v>1E+17</c:v>
                </c:pt>
                <c:pt idx="1050" formatCode="_(&quot;$&quot;* #,##0_);_(&quot;$&quot;* \(#,##0\);_(&quot;$&quot;* &quot;-&quot;??_);_(@_)">
                  <c:v>1E+17</c:v>
                </c:pt>
                <c:pt idx="1051" formatCode="_(&quot;$&quot;* #,##0_);_(&quot;$&quot;* \(#,##0\);_(&quot;$&quot;* &quot;-&quot;??_);_(@_)">
                  <c:v>1E+17</c:v>
                </c:pt>
                <c:pt idx="1052" formatCode="_(&quot;$&quot;* #,##0_);_(&quot;$&quot;* \(#,##0\);_(&quot;$&quot;* &quot;-&quot;??_);_(@_)">
                  <c:v>1E+17</c:v>
                </c:pt>
                <c:pt idx="1053" formatCode="_(&quot;$&quot;* #,##0_);_(&quot;$&quot;* \(#,##0\);_(&quot;$&quot;* &quot;-&quot;??_);_(@_)">
                  <c:v>1E+17</c:v>
                </c:pt>
                <c:pt idx="1054" formatCode="_(&quot;$&quot;* #,##0_);_(&quot;$&quot;* \(#,##0\);_(&quot;$&quot;* &quot;-&quot;??_);_(@_)">
                  <c:v>1E+17</c:v>
                </c:pt>
                <c:pt idx="1055" formatCode="_(&quot;$&quot;* #,##0_);_(&quot;$&quot;* \(#,##0\);_(&quot;$&quot;* &quot;-&quot;??_);_(@_)">
                  <c:v>1E+17</c:v>
                </c:pt>
                <c:pt idx="1056" formatCode="_(&quot;$&quot;* #,##0_);_(&quot;$&quot;* \(#,##0\);_(&quot;$&quot;* &quot;-&quot;??_);_(@_)">
                  <c:v>1E+17</c:v>
                </c:pt>
                <c:pt idx="1057" formatCode="_(&quot;$&quot;* #,##0_);_(&quot;$&quot;* \(#,##0\);_(&quot;$&quot;* &quot;-&quot;??_);_(@_)">
                  <c:v>1E+17</c:v>
                </c:pt>
                <c:pt idx="1058" formatCode="_(&quot;$&quot;* #,##0_);_(&quot;$&quot;* \(#,##0\);_(&quot;$&quot;* &quot;-&quot;??_);_(@_)">
                  <c:v>1E+17</c:v>
                </c:pt>
                <c:pt idx="1059" formatCode="_(&quot;$&quot;* #,##0_);_(&quot;$&quot;* \(#,##0\);_(&quot;$&quot;* &quot;-&quot;??_);_(@_)">
                  <c:v>1E+17</c:v>
                </c:pt>
                <c:pt idx="1060" formatCode="_(&quot;$&quot;* #,##0_);_(&quot;$&quot;* \(#,##0\);_(&quot;$&quot;* &quot;-&quot;??_);_(@_)">
                  <c:v>1E+17</c:v>
                </c:pt>
                <c:pt idx="1061" formatCode="_(&quot;$&quot;* #,##0_);_(&quot;$&quot;* \(#,##0\);_(&quot;$&quot;* &quot;-&quot;??_);_(@_)">
                  <c:v>1E+17</c:v>
                </c:pt>
                <c:pt idx="1062" formatCode="_(&quot;$&quot;* #,##0_);_(&quot;$&quot;* \(#,##0\);_(&quot;$&quot;* &quot;-&quot;??_);_(@_)">
                  <c:v>1E+17</c:v>
                </c:pt>
                <c:pt idx="1063" formatCode="_(&quot;$&quot;* #,##0_);_(&quot;$&quot;* \(#,##0\);_(&quot;$&quot;* &quot;-&quot;??_);_(@_)">
                  <c:v>1E+17</c:v>
                </c:pt>
                <c:pt idx="1064" formatCode="_(&quot;$&quot;* #,##0_);_(&quot;$&quot;* \(#,##0\);_(&quot;$&quot;* &quot;-&quot;??_);_(@_)">
                  <c:v>1E+17</c:v>
                </c:pt>
                <c:pt idx="1065" formatCode="_(&quot;$&quot;* #,##0_);_(&quot;$&quot;* \(#,##0\);_(&quot;$&quot;* &quot;-&quot;??_);_(@_)">
                  <c:v>1E+17</c:v>
                </c:pt>
                <c:pt idx="1066" formatCode="_(&quot;$&quot;* #,##0_);_(&quot;$&quot;* \(#,##0\);_(&quot;$&quot;* &quot;-&quot;??_);_(@_)">
                  <c:v>1E+17</c:v>
                </c:pt>
                <c:pt idx="1067" formatCode="_(&quot;$&quot;* #,##0_);_(&quot;$&quot;* \(#,##0\);_(&quot;$&quot;* &quot;-&quot;??_);_(@_)">
                  <c:v>1E+17</c:v>
                </c:pt>
                <c:pt idx="1068" formatCode="_(&quot;$&quot;* #,##0_);_(&quot;$&quot;* \(#,##0\);_(&quot;$&quot;* &quot;-&quot;??_);_(@_)">
                  <c:v>1E+17</c:v>
                </c:pt>
                <c:pt idx="1069" formatCode="_(&quot;$&quot;* #,##0_);_(&quot;$&quot;* \(#,##0\);_(&quot;$&quot;* &quot;-&quot;??_);_(@_)">
                  <c:v>1E+17</c:v>
                </c:pt>
                <c:pt idx="1070" formatCode="_(&quot;$&quot;* #,##0_);_(&quot;$&quot;* \(#,##0\);_(&quot;$&quot;* &quot;-&quot;??_);_(@_)">
                  <c:v>1E+17</c:v>
                </c:pt>
                <c:pt idx="1071" formatCode="_(&quot;$&quot;* #,##0_);_(&quot;$&quot;* \(#,##0\);_(&quot;$&quot;* &quot;-&quot;??_);_(@_)">
                  <c:v>1E+17</c:v>
                </c:pt>
                <c:pt idx="1072" formatCode="_(&quot;$&quot;* #,##0_);_(&quot;$&quot;* \(#,##0\);_(&quot;$&quot;* &quot;-&quot;??_);_(@_)">
                  <c:v>1E+17</c:v>
                </c:pt>
                <c:pt idx="1073" formatCode="_(&quot;$&quot;* #,##0_);_(&quot;$&quot;* \(#,##0\);_(&quot;$&quot;* &quot;-&quot;??_);_(@_)">
                  <c:v>1E+17</c:v>
                </c:pt>
                <c:pt idx="1074" formatCode="_(&quot;$&quot;* #,##0_);_(&quot;$&quot;* \(#,##0\);_(&quot;$&quot;* &quot;-&quot;??_);_(@_)">
                  <c:v>1E+17</c:v>
                </c:pt>
                <c:pt idx="1075" formatCode="_(&quot;$&quot;* #,##0_);_(&quot;$&quot;* \(#,##0\);_(&quot;$&quot;* &quot;-&quot;??_);_(@_)">
                  <c:v>1E+17</c:v>
                </c:pt>
                <c:pt idx="1076" formatCode="_(&quot;$&quot;* #,##0_);_(&quot;$&quot;* \(#,##0\);_(&quot;$&quot;* &quot;-&quot;??_);_(@_)">
                  <c:v>1E+17</c:v>
                </c:pt>
                <c:pt idx="1077" formatCode="_(&quot;$&quot;* #,##0_);_(&quot;$&quot;* \(#,##0\);_(&quot;$&quot;* &quot;-&quot;??_);_(@_)">
                  <c:v>1E+17</c:v>
                </c:pt>
                <c:pt idx="1078" formatCode="_(&quot;$&quot;* #,##0_);_(&quot;$&quot;* \(#,##0\);_(&quot;$&quot;* &quot;-&quot;??_);_(@_)">
                  <c:v>1E+17</c:v>
                </c:pt>
                <c:pt idx="1079" formatCode="_(&quot;$&quot;* #,##0_);_(&quot;$&quot;* \(#,##0\);_(&quot;$&quot;* &quot;-&quot;??_);_(@_)">
                  <c:v>1E+17</c:v>
                </c:pt>
                <c:pt idx="1080" formatCode="_(&quot;$&quot;* #,##0_);_(&quot;$&quot;* \(#,##0\);_(&quot;$&quot;* &quot;-&quot;??_);_(@_)">
                  <c:v>1E+17</c:v>
                </c:pt>
                <c:pt idx="1081" formatCode="_(&quot;$&quot;* #,##0_);_(&quot;$&quot;* \(#,##0\);_(&quot;$&quot;* &quot;-&quot;??_);_(@_)">
                  <c:v>1E+17</c:v>
                </c:pt>
                <c:pt idx="1082" formatCode="_(&quot;$&quot;* #,##0_);_(&quot;$&quot;* \(#,##0\);_(&quot;$&quot;* &quot;-&quot;??_);_(@_)">
                  <c:v>1E+17</c:v>
                </c:pt>
                <c:pt idx="1083" formatCode="_(&quot;$&quot;* #,##0_);_(&quot;$&quot;* \(#,##0\);_(&quot;$&quot;* &quot;-&quot;??_);_(@_)">
                  <c:v>1E+17</c:v>
                </c:pt>
                <c:pt idx="1084" formatCode="_(&quot;$&quot;* #,##0_);_(&quot;$&quot;* \(#,##0\);_(&quot;$&quot;* &quot;-&quot;??_);_(@_)">
                  <c:v>1E+17</c:v>
                </c:pt>
                <c:pt idx="1085" formatCode="_(&quot;$&quot;* #,##0_);_(&quot;$&quot;* \(#,##0\);_(&quot;$&quot;* &quot;-&quot;??_);_(@_)">
                  <c:v>1E+17</c:v>
                </c:pt>
                <c:pt idx="1086" formatCode="_(&quot;$&quot;* #,##0_);_(&quot;$&quot;* \(#,##0\);_(&quot;$&quot;* &quot;-&quot;??_);_(@_)">
                  <c:v>1E+17</c:v>
                </c:pt>
                <c:pt idx="1087" formatCode="_(&quot;$&quot;* #,##0_);_(&quot;$&quot;* \(#,##0\);_(&quot;$&quot;* &quot;-&quot;??_);_(@_)">
                  <c:v>1E+17</c:v>
                </c:pt>
                <c:pt idx="1088" formatCode="_(&quot;$&quot;* #,##0_);_(&quot;$&quot;* \(#,##0\);_(&quot;$&quot;* &quot;-&quot;??_);_(@_)">
                  <c:v>1E+17</c:v>
                </c:pt>
                <c:pt idx="1089" formatCode="_(&quot;$&quot;* #,##0_);_(&quot;$&quot;* \(#,##0\);_(&quot;$&quot;* &quot;-&quot;??_);_(@_)">
                  <c:v>1E+17</c:v>
                </c:pt>
                <c:pt idx="1090" formatCode="_(&quot;$&quot;* #,##0_);_(&quot;$&quot;* \(#,##0\);_(&quot;$&quot;* &quot;-&quot;??_);_(@_)">
                  <c:v>1E+17</c:v>
                </c:pt>
                <c:pt idx="1091" formatCode="_(&quot;$&quot;* #,##0_);_(&quot;$&quot;* \(#,##0\);_(&quot;$&quot;* &quot;-&quot;??_);_(@_)">
                  <c:v>1E+17</c:v>
                </c:pt>
                <c:pt idx="1092" formatCode="_(&quot;$&quot;* #,##0_);_(&quot;$&quot;* \(#,##0\);_(&quot;$&quot;* &quot;-&quot;??_);_(@_)">
                  <c:v>1E+17</c:v>
                </c:pt>
                <c:pt idx="1093" formatCode="_(&quot;$&quot;* #,##0_);_(&quot;$&quot;* \(#,##0\);_(&quot;$&quot;* &quot;-&quot;??_);_(@_)">
                  <c:v>1E+17</c:v>
                </c:pt>
                <c:pt idx="1094" formatCode="_(&quot;$&quot;* #,##0_);_(&quot;$&quot;* \(#,##0\);_(&quot;$&quot;* &quot;-&quot;??_);_(@_)">
                  <c:v>1E+17</c:v>
                </c:pt>
                <c:pt idx="1095" formatCode="_(&quot;$&quot;* #,##0_);_(&quot;$&quot;* \(#,##0\);_(&quot;$&quot;* &quot;-&quot;??_);_(@_)">
                  <c:v>1E+17</c:v>
                </c:pt>
                <c:pt idx="1096" formatCode="_(&quot;$&quot;* #,##0_);_(&quot;$&quot;* \(#,##0\);_(&quot;$&quot;* &quot;-&quot;??_);_(@_)">
                  <c:v>1E+17</c:v>
                </c:pt>
                <c:pt idx="1097" formatCode="_(&quot;$&quot;* #,##0_);_(&quot;$&quot;* \(#,##0\);_(&quot;$&quot;* &quot;-&quot;??_);_(@_)">
                  <c:v>1E+17</c:v>
                </c:pt>
                <c:pt idx="1098" formatCode="_(&quot;$&quot;* #,##0_);_(&quot;$&quot;* \(#,##0\);_(&quot;$&quot;* &quot;-&quot;??_);_(@_)">
                  <c:v>1E+17</c:v>
                </c:pt>
                <c:pt idx="1099" formatCode="_(&quot;$&quot;* #,##0_);_(&quot;$&quot;* \(#,##0\);_(&quot;$&quot;* &quot;-&quot;??_);_(@_)">
                  <c:v>1E+17</c:v>
                </c:pt>
                <c:pt idx="1100" formatCode="_(&quot;$&quot;* #,##0_);_(&quot;$&quot;* \(#,##0\);_(&quot;$&quot;* &quot;-&quot;??_);_(@_)">
                  <c:v>1E+17</c:v>
                </c:pt>
                <c:pt idx="1101" formatCode="_(&quot;$&quot;* #,##0_);_(&quot;$&quot;* \(#,##0\);_(&quot;$&quot;* &quot;-&quot;??_);_(@_)">
                  <c:v>1E+17</c:v>
                </c:pt>
                <c:pt idx="1102" formatCode="_(&quot;$&quot;* #,##0_);_(&quot;$&quot;* \(#,##0\);_(&quot;$&quot;* &quot;-&quot;??_);_(@_)">
                  <c:v>1E+17</c:v>
                </c:pt>
                <c:pt idx="1103" formatCode="_(&quot;$&quot;* #,##0_);_(&quot;$&quot;* \(#,##0\);_(&quot;$&quot;* &quot;-&quot;??_);_(@_)">
                  <c:v>1E+17</c:v>
                </c:pt>
                <c:pt idx="1104" formatCode="_(&quot;$&quot;* #,##0_);_(&quot;$&quot;* \(#,##0\);_(&quot;$&quot;* &quot;-&quot;??_);_(@_)">
                  <c:v>1E+17</c:v>
                </c:pt>
                <c:pt idx="1105" formatCode="_(&quot;$&quot;* #,##0_);_(&quot;$&quot;* \(#,##0\);_(&quot;$&quot;* &quot;-&quot;??_);_(@_)">
                  <c:v>1E+17</c:v>
                </c:pt>
                <c:pt idx="1106" formatCode="_(&quot;$&quot;* #,##0_);_(&quot;$&quot;* \(#,##0\);_(&quot;$&quot;* &quot;-&quot;??_);_(@_)">
                  <c:v>1E+17</c:v>
                </c:pt>
                <c:pt idx="1107" formatCode="_(&quot;$&quot;* #,##0_);_(&quot;$&quot;* \(#,##0\);_(&quot;$&quot;* &quot;-&quot;??_);_(@_)">
                  <c:v>1E+17</c:v>
                </c:pt>
                <c:pt idx="1108" formatCode="_(&quot;$&quot;* #,##0_);_(&quot;$&quot;* \(#,##0\);_(&quot;$&quot;* &quot;-&quot;??_);_(@_)">
                  <c:v>1E+17</c:v>
                </c:pt>
                <c:pt idx="1109" formatCode="_(&quot;$&quot;* #,##0_);_(&quot;$&quot;* \(#,##0\);_(&quot;$&quot;* &quot;-&quot;??_);_(@_)">
                  <c:v>1E+17</c:v>
                </c:pt>
                <c:pt idx="1110" formatCode="_(&quot;$&quot;* #,##0_);_(&quot;$&quot;* \(#,##0\);_(&quot;$&quot;* &quot;-&quot;??_);_(@_)">
                  <c:v>1E+17</c:v>
                </c:pt>
                <c:pt idx="1111" formatCode="_(&quot;$&quot;* #,##0_);_(&quot;$&quot;* \(#,##0\);_(&quot;$&quot;* &quot;-&quot;??_);_(@_)">
                  <c:v>1E+17</c:v>
                </c:pt>
                <c:pt idx="1112" formatCode="_(&quot;$&quot;* #,##0_);_(&quot;$&quot;* \(#,##0\);_(&quot;$&quot;* &quot;-&quot;??_);_(@_)">
                  <c:v>1E+17</c:v>
                </c:pt>
                <c:pt idx="1113" formatCode="_(&quot;$&quot;* #,##0_);_(&quot;$&quot;* \(#,##0\);_(&quot;$&quot;* &quot;-&quot;??_);_(@_)">
                  <c:v>1E+17</c:v>
                </c:pt>
                <c:pt idx="1114" formatCode="_(&quot;$&quot;* #,##0_);_(&quot;$&quot;* \(#,##0\);_(&quot;$&quot;* &quot;-&quot;??_);_(@_)">
                  <c:v>1E+17</c:v>
                </c:pt>
                <c:pt idx="1115" formatCode="_(&quot;$&quot;* #,##0_);_(&quot;$&quot;* \(#,##0\);_(&quot;$&quot;* &quot;-&quot;??_);_(@_)">
                  <c:v>1E+17</c:v>
                </c:pt>
                <c:pt idx="1116" formatCode="_(&quot;$&quot;* #,##0_);_(&quot;$&quot;* \(#,##0\);_(&quot;$&quot;* &quot;-&quot;??_);_(@_)">
                  <c:v>1E+17</c:v>
                </c:pt>
                <c:pt idx="1117" formatCode="_(&quot;$&quot;* #,##0_);_(&quot;$&quot;* \(#,##0\);_(&quot;$&quot;* &quot;-&quot;??_);_(@_)">
                  <c:v>1E+17</c:v>
                </c:pt>
                <c:pt idx="1118" formatCode="_(&quot;$&quot;* #,##0_);_(&quot;$&quot;* \(#,##0\);_(&quot;$&quot;* &quot;-&quot;??_);_(@_)">
                  <c:v>1E+17</c:v>
                </c:pt>
                <c:pt idx="1119" formatCode="_(&quot;$&quot;* #,##0_);_(&quot;$&quot;* \(#,##0\);_(&quot;$&quot;* &quot;-&quot;??_);_(@_)">
                  <c:v>1E+17</c:v>
                </c:pt>
                <c:pt idx="1120" formatCode="_(&quot;$&quot;* #,##0_);_(&quot;$&quot;* \(#,##0\);_(&quot;$&quot;* &quot;-&quot;??_);_(@_)">
                  <c:v>1E+17</c:v>
                </c:pt>
                <c:pt idx="1121" formatCode="_(&quot;$&quot;* #,##0_);_(&quot;$&quot;* \(#,##0\);_(&quot;$&quot;* &quot;-&quot;??_);_(@_)">
                  <c:v>1E+17</c:v>
                </c:pt>
                <c:pt idx="1122" formatCode="_(&quot;$&quot;* #,##0_);_(&quot;$&quot;* \(#,##0\);_(&quot;$&quot;* &quot;-&quot;??_);_(@_)">
                  <c:v>1E+17</c:v>
                </c:pt>
                <c:pt idx="1123" formatCode="_(&quot;$&quot;* #,##0_);_(&quot;$&quot;* \(#,##0\);_(&quot;$&quot;* &quot;-&quot;??_);_(@_)">
                  <c:v>1E+17</c:v>
                </c:pt>
                <c:pt idx="1124" formatCode="_(&quot;$&quot;* #,##0_);_(&quot;$&quot;* \(#,##0\);_(&quot;$&quot;* &quot;-&quot;??_);_(@_)">
                  <c:v>1E+17</c:v>
                </c:pt>
                <c:pt idx="1125" formatCode="_(&quot;$&quot;* #,##0_);_(&quot;$&quot;* \(#,##0\);_(&quot;$&quot;* &quot;-&quot;??_);_(@_)">
                  <c:v>1E+17</c:v>
                </c:pt>
                <c:pt idx="1126" formatCode="_(&quot;$&quot;* #,##0_);_(&quot;$&quot;* \(#,##0\);_(&quot;$&quot;* &quot;-&quot;??_);_(@_)">
                  <c:v>1E+17</c:v>
                </c:pt>
                <c:pt idx="1127" formatCode="_(&quot;$&quot;* #,##0_);_(&quot;$&quot;* \(#,##0\);_(&quot;$&quot;* &quot;-&quot;??_);_(@_)">
                  <c:v>1E+17</c:v>
                </c:pt>
                <c:pt idx="1128" formatCode="_(&quot;$&quot;* #,##0_);_(&quot;$&quot;* \(#,##0\);_(&quot;$&quot;* &quot;-&quot;??_);_(@_)">
                  <c:v>1E+17</c:v>
                </c:pt>
                <c:pt idx="1129" formatCode="_(&quot;$&quot;* #,##0_);_(&quot;$&quot;* \(#,##0\);_(&quot;$&quot;* &quot;-&quot;??_);_(@_)">
                  <c:v>1E+17</c:v>
                </c:pt>
                <c:pt idx="1130" formatCode="_(&quot;$&quot;* #,##0_);_(&quot;$&quot;* \(#,##0\);_(&quot;$&quot;* &quot;-&quot;??_);_(@_)">
                  <c:v>1E+17</c:v>
                </c:pt>
                <c:pt idx="1131" formatCode="_(&quot;$&quot;* #,##0_);_(&quot;$&quot;* \(#,##0\);_(&quot;$&quot;* &quot;-&quot;??_);_(@_)">
                  <c:v>1E+17</c:v>
                </c:pt>
                <c:pt idx="1132" formatCode="_(&quot;$&quot;* #,##0_);_(&quot;$&quot;* \(#,##0\);_(&quot;$&quot;* &quot;-&quot;??_);_(@_)">
                  <c:v>1E+17</c:v>
                </c:pt>
                <c:pt idx="1133" formatCode="_(&quot;$&quot;* #,##0_);_(&quot;$&quot;* \(#,##0\);_(&quot;$&quot;* &quot;-&quot;??_);_(@_)">
                  <c:v>1E+17</c:v>
                </c:pt>
                <c:pt idx="1134" formatCode="_(&quot;$&quot;* #,##0_);_(&quot;$&quot;* \(#,##0\);_(&quot;$&quot;* &quot;-&quot;??_);_(@_)">
                  <c:v>1E+17</c:v>
                </c:pt>
                <c:pt idx="1135" formatCode="_(&quot;$&quot;* #,##0_);_(&quot;$&quot;* \(#,##0\);_(&quot;$&quot;* &quot;-&quot;??_);_(@_)">
                  <c:v>1E+17</c:v>
                </c:pt>
                <c:pt idx="1136" formatCode="_(&quot;$&quot;* #,##0_);_(&quot;$&quot;* \(#,##0\);_(&quot;$&quot;* &quot;-&quot;??_);_(@_)">
                  <c:v>1E+17</c:v>
                </c:pt>
                <c:pt idx="1137" formatCode="_(&quot;$&quot;* #,##0_);_(&quot;$&quot;* \(#,##0\);_(&quot;$&quot;* &quot;-&quot;??_);_(@_)">
                  <c:v>1E+17</c:v>
                </c:pt>
                <c:pt idx="1138" formatCode="_(&quot;$&quot;* #,##0_);_(&quot;$&quot;* \(#,##0\);_(&quot;$&quot;* &quot;-&quot;??_);_(@_)">
                  <c:v>1E+17</c:v>
                </c:pt>
                <c:pt idx="1139" formatCode="_(&quot;$&quot;* #,##0_);_(&quot;$&quot;* \(#,##0\);_(&quot;$&quot;* &quot;-&quot;??_);_(@_)">
                  <c:v>1E+17</c:v>
                </c:pt>
                <c:pt idx="1140" formatCode="_(&quot;$&quot;* #,##0_);_(&quot;$&quot;* \(#,##0\);_(&quot;$&quot;* &quot;-&quot;??_);_(@_)">
                  <c:v>1E+17</c:v>
                </c:pt>
                <c:pt idx="1141" formatCode="_(&quot;$&quot;* #,##0_);_(&quot;$&quot;* \(#,##0\);_(&quot;$&quot;* &quot;-&quot;??_);_(@_)">
                  <c:v>1E+17</c:v>
                </c:pt>
                <c:pt idx="1142" formatCode="_(&quot;$&quot;* #,##0_);_(&quot;$&quot;* \(#,##0\);_(&quot;$&quot;* &quot;-&quot;??_);_(@_)">
                  <c:v>1E+17</c:v>
                </c:pt>
                <c:pt idx="1143" formatCode="_(&quot;$&quot;* #,##0_);_(&quot;$&quot;* \(#,##0\);_(&quot;$&quot;* &quot;-&quot;??_);_(@_)">
                  <c:v>1E+17</c:v>
                </c:pt>
                <c:pt idx="1144" formatCode="_(&quot;$&quot;* #,##0_);_(&quot;$&quot;* \(#,##0\);_(&quot;$&quot;* &quot;-&quot;??_);_(@_)">
                  <c:v>1E+17</c:v>
                </c:pt>
                <c:pt idx="1145" formatCode="_(&quot;$&quot;* #,##0_);_(&quot;$&quot;* \(#,##0\);_(&quot;$&quot;* &quot;-&quot;??_);_(@_)">
                  <c:v>1E+17</c:v>
                </c:pt>
                <c:pt idx="1146" formatCode="_(&quot;$&quot;* #,##0_);_(&quot;$&quot;* \(#,##0\);_(&quot;$&quot;* &quot;-&quot;??_);_(@_)">
                  <c:v>1E+17</c:v>
                </c:pt>
                <c:pt idx="1147" formatCode="_(&quot;$&quot;* #,##0_);_(&quot;$&quot;* \(#,##0\);_(&quot;$&quot;* &quot;-&quot;??_);_(@_)">
                  <c:v>1E+17</c:v>
                </c:pt>
                <c:pt idx="1148" formatCode="_(&quot;$&quot;* #,##0_);_(&quot;$&quot;* \(#,##0\);_(&quot;$&quot;* &quot;-&quot;??_);_(@_)">
                  <c:v>1E+17</c:v>
                </c:pt>
                <c:pt idx="1149" formatCode="_(&quot;$&quot;* #,##0_);_(&quot;$&quot;* \(#,##0\);_(&quot;$&quot;* &quot;-&quot;??_);_(@_)">
                  <c:v>1E+17</c:v>
                </c:pt>
                <c:pt idx="1150" formatCode="_(&quot;$&quot;* #,##0_);_(&quot;$&quot;* \(#,##0\);_(&quot;$&quot;* &quot;-&quot;??_);_(@_)">
                  <c:v>1E+17</c:v>
                </c:pt>
                <c:pt idx="1151" formatCode="_(&quot;$&quot;* #,##0_);_(&quot;$&quot;* \(#,##0\);_(&quot;$&quot;* &quot;-&quot;??_);_(@_)">
                  <c:v>1E+17</c:v>
                </c:pt>
                <c:pt idx="1152" formatCode="_(&quot;$&quot;* #,##0_);_(&quot;$&quot;* \(#,##0\);_(&quot;$&quot;* &quot;-&quot;??_);_(@_)">
                  <c:v>1E+17</c:v>
                </c:pt>
                <c:pt idx="1153" formatCode="_(&quot;$&quot;* #,##0_);_(&quot;$&quot;* \(#,##0\);_(&quot;$&quot;* &quot;-&quot;??_);_(@_)">
                  <c:v>1E+17</c:v>
                </c:pt>
                <c:pt idx="1154" formatCode="_(&quot;$&quot;* #,##0_);_(&quot;$&quot;* \(#,##0\);_(&quot;$&quot;* &quot;-&quot;??_);_(@_)">
                  <c:v>1E+17</c:v>
                </c:pt>
                <c:pt idx="1155" formatCode="_(&quot;$&quot;* #,##0_);_(&quot;$&quot;* \(#,##0\);_(&quot;$&quot;* &quot;-&quot;??_);_(@_)">
                  <c:v>1E+17</c:v>
                </c:pt>
                <c:pt idx="1156" formatCode="_(&quot;$&quot;* #,##0_);_(&quot;$&quot;* \(#,##0\);_(&quot;$&quot;* &quot;-&quot;??_);_(@_)">
                  <c:v>1E+17</c:v>
                </c:pt>
                <c:pt idx="1157" formatCode="_(&quot;$&quot;* #,##0_);_(&quot;$&quot;* \(#,##0\);_(&quot;$&quot;* &quot;-&quot;??_);_(@_)">
                  <c:v>1E+17</c:v>
                </c:pt>
                <c:pt idx="1158" formatCode="_(&quot;$&quot;* #,##0_);_(&quot;$&quot;* \(#,##0\);_(&quot;$&quot;* &quot;-&quot;??_);_(@_)">
                  <c:v>1E+17</c:v>
                </c:pt>
                <c:pt idx="1159" formatCode="_(&quot;$&quot;* #,##0_);_(&quot;$&quot;* \(#,##0\);_(&quot;$&quot;* &quot;-&quot;??_);_(@_)">
                  <c:v>1E+17</c:v>
                </c:pt>
                <c:pt idx="1160" formatCode="_(&quot;$&quot;* #,##0_);_(&quot;$&quot;* \(#,##0\);_(&quot;$&quot;* &quot;-&quot;??_);_(@_)">
                  <c:v>1E+17</c:v>
                </c:pt>
                <c:pt idx="1161" formatCode="_(&quot;$&quot;* #,##0_);_(&quot;$&quot;* \(#,##0\);_(&quot;$&quot;* &quot;-&quot;??_);_(@_)">
                  <c:v>1E+17</c:v>
                </c:pt>
                <c:pt idx="1162" formatCode="_(&quot;$&quot;* #,##0_);_(&quot;$&quot;* \(#,##0\);_(&quot;$&quot;* &quot;-&quot;??_);_(@_)">
                  <c:v>1E+17</c:v>
                </c:pt>
                <c:pt idx="1163" formatCode="_(&quot;$&quot;* #,##0_);_(&quot;$&quot;* \(#,##0\);_(&quot;$&quot;* &quot;-&quot;??_);_(@_)">
                  <c:v>1E+17</c:v>
                </c:pt>
                <c:pt idx="1164" formatCode="_(&quot;$&quot;* #,##0_);_(&quot;$&quot;* \(#,##0\);_(&quot;$&quot;* &quot;-&quot;??_);_(@_)">
                  <c:v>1E+17</c:v>
                </c:pt>
                <c:pt idx="1165" formatCode="_(&quot;$&quot;* #,##0_);_(&quot;$&quot;* \(#,##0\);_(&quot;$&quot;* &quot;-&quot;??_);_(@_)">
                  <c:v>1E+17</c:v>
                </c:pt>
                <c:pt idx="1166" formatCode="_(&quot;$&quot;* #,##0_);_(&quot;$&quot;* \(#,##0\);_(&quot;$&quot;* &quot;-&quot;??_);_(@_)">
                  <c:v>1E+17</c:v>
                </c:pt>
                <c:pt idx="1167" formatCode="_(&quot;$&quot;* #,##0_);_(&quot;$&quot;* \(#,##0\);_(&quot;$&quot;* &quot;-&quot;??_);_(@_)">
                  <c:v>1E+17</c:v>
                </c:pt>
                <c:pt idx="1168" formatCode="_(&quot;$&quot;* #,##0_);_(&quot;$&quot;* \(#,##0\);_(&quot;$&quot;* &quot;-&quot;??_);_(@_)">
                  <c:v>1E+17</c:v>
                </c:pt>
                <c:pt idx="1169" formatCode="_(&quot;$&quot;* #,##0_);_(&quot;$&quot;* \(#,##0\);_(&quot;$&quot;* &quot;-&quot;??_);_(@_)">
                  <c:v>1E+17</c:v>
                </c:pt>
                <c:pt idx="1170" formatCode="_(&quot;$&quot;* #,##0_);_(&quot;$&quot;* \(#,##0\);_(&quot;$&quot;* &quot;-&quot;??_);_(@_)">
                  <c:v>1E+17</c:v>
                </c:pt>
                <c:pt idx="1171" formatCode="_(&quot;$&quot;* #,##0_);_(&quot;$&quot;* \(#,##0\);_(&quot;$&quot;* &quot;-&quot;??_);_(@_)">
                  <c:v>1E+17</c:v>
                </c:pt>
                <c:pt idx="1172" formatCode="_(&quot;$&quot;* #,##0_);_(&quot;$&quot;* \(#,##0\);_(&quot;$&quot;* &quot;-&quot;??_);_(@_)">
                  <c:v>1E+17</c:v>
                </c:pt>
                <c:pt idx="1173" formatCode="_(&quot;$&quot;* #,##0_);_(&quot;$&quot;* \(#,##0\);_(&quot;$&quot;* &quot;-&quot;??_);_(@_)">
                  <c:v>1E+17</c:v>
                </c:pt>
                <c:pt idx="1174" formatCode="_(&quot;$&quot;* #,##0_);_(&quot;$&quot;* \(#,##0\);_(&quot;$&quot;* &quot;-&quot;??_);_(@_)">
                  <c:v>1E+17</c:v>
                </c:pt>
                <c:pt idx="1175" formatCode="_(&quot;$&quot;* #,##0_);_(&quot;$&quot;* \(#,##0\);_(&quot;$&quot;* &quot;-&quot;??_);_(@_)">
                  <c:v>1E+17</c:v>
                </c:pt>
                <c:pt idx="1176" formatCode="_(&quot;$&quot;* #,##0_);_(&quot;$&quot;* \(#,##0\);_(&quot;$&quot;* &quot;-&quot;??_);_(@_)">
                  <c:v>1E+17</c:v>
                </c:pt>
                <c:pt idx="1177" formatCode="_(&quot;$&quot;* #,##0_);_(&quot;$&quot;* \(#,##0\);_(&quot;$&quot;* &quot;-&quot;??_);_(@_)">
                  <c:v>1E+17</c:v>
                </c:pt>
                <c:pt idx="1178" formatCode="_(&quot;$&quot;* #,##0_);_(&quot;$&quot;* \(#,##0\);_(&quot;$&quot;* &quot;-&quot;??_);_(@_)">
                  <c:v>1E+17</c:v>
                </c:pt>
                <c:pt idx="1179" formatCode="_(&quot;$&quot;* #,##0_);_(&quot;$&quot;* \(#,##0\);_(&quot;$&quot;* &quot;-&quot;??_);_(@_)">
                  <c:v>1E+17</c:v>
                </c:pt>
                <c:pt idx="1180" formatCode="_(&quot;$&quot;* #,##0_);_(&quot;$&quot;* \(#,##0\);_(&quot;$&quot;* &quot;-&quot;??_);_(@_)">
                  <c:v>1E+17</c:v>
                </c:pt>
                <c:pt idx="1181" formatCode="_(&quot;$&quot;* #,##0_);_(&quot;$&quot;* \(#,##0\);_(&quot;$&quot;* &quot;-&quot;??_);_(@_)">
                  <c:v>1E+17</c:v>
                </c:pt>
                <c:pt idx="1182" formatCode="_(&quot;$&quot;* #,##0_);_(&quot;$&quot;* \(#,##0\);_(&quot;$&quot;* &quot;-&quot;??_);_(@_)">
                  <c:v>1E+17</c:v>
                </c:pt>
                <c:pt idx="1183" formatCode="_(&quot;$&quot;* #,##0_);_(&quot;$&quot;* \(#,##0\);_(&quot;$&quot;* &quot;-&quot;??_);_(@_)">
                  <c:v>1E+17</c:v>
                </c:pt>
                <c:pt idx="1184" formatCode="_(&quot;$&quot;* #,##0_);_(&quot;$&quot;* \(#,##0\);_(&quot;$&quot;* &quot;-&quot;??_);_(@_)">
                  <c:v>1E+17</c:v>
                </c:pt>
                <c:pt idx="1185" formatCode="_(&quot;$&quot;* #,##0_);_(&quot;$&quot;* \(#,##0\);_(&quot;$&quot;* &quot;-&quot;??_);_(@_)">
                  <c:v>1E+17</c:v>
                </c:pt>
                <c:pt idx="1186" formatCode="_(&quot;$&quot;* #,##0_);_(&quot;$&quot;* \(#,##0\);_(&quot;$&quot;* &quot;-&quot;??_);_(@_)">
                  <c:v>1E+17</c:v>
                </c:pt>
                <c:pt idx="1187" formatCode="_(&quot;$&quot;* #,##0_);_(&quot;$&quot;* \(#,##0\);_(&quot;$&quot;* &quot;-&quot;??_);_(@_)">
                  <c:v>1E+17</c:v>
                </c:pt>
                <c:pt idx="1188" formatCode="_(&quot;$&quot;* #,##0_);_(&quot;$&quot;* \(#,##0\);_(&quot;$&quot;* &quot;-&quot;??_);_(@_)">
                  <c:v>1E+17</c:v>
                </c:pt>
                <c:pt idx="1189" formatCode="_(&quot;$&quot;* #,##0_);_(&quot;$&quot;* \(#,##0\);_(&quot;$&quot;* &quot;-&quot;??_);_(@_)">
                  <c:v>1E+17</c:v>
                </c:pt>
                <c:pt idx="1190" formatCode="_(&quot;$&quot;* #,##0_);_(&quot;$&quot;* \(#,##0\);_(&quot;$&quot;* &quot;-&quot;??_);_(@_)">
                  <c:v>1E+17</c:v>
                </c:pt>
                <c:pt idx="1191" formatCode="_(&quot;$&quot;* #,##0_);_(&quot;$&quot;* \(#,##0\);_(&quot;$&quot;* &quot;-&quot;??_);_(@_)">
                  <c:v>1E+17</c:v>
                </c:pt>
                <c:pt idx="1192" formatCode="_(&quot;$&quot;* #,##0_);_(&quot;$&quot;* \(#,##0\);_(&quot;$&quot;* &quot;-&quot;??_);_(@_)">
                  <c:v>1E+17</c:v>
                </c:pt>
                <c:pt idx="1193" formatCode="_(&quot;$&quot;* #,##0_);_(&quot;$&quot;* \(#,##0\);_(&quot;$&quot;* &quot;-&quot;??_);_(@_)">
                  <c:v>1E+17</c:v>
                </c:pt>
                <c:pt idx="1194" formatCode="_(&quot;$&quot;* #,##0_);_(&quot;$&quot;* \(#,##0\);_(&quot;$&quot;* &quot;-&quot;??_);_(@_)">
                  <c:v>1E+17</c:v>
                </c:pt>
                <c:pt idx="1195" formatCode="_(&quot;$&quot;* #,##0_);_(&quot;$&quot;* \(#,##0\);_(&quot;$&quot;* &quot;-&quot;??_);_(@_)">
                  <c:v>1E+17</c:v>
                </c:pt>
                <c:pt idx="1196" formatCode="_(&quot;$&quot;* #,##0_);_(&quot;$&quot;* \(#,##0\);_(&quot;$&quot;* &quot;-&quot;??_);_(@_)">
                  <c:v>1E+17</c:v>
                </c:pt>
                <c:pt idx="1197" formatCode="_(&quot;$&quot;* #,##0_);_(&quot;$&quot;* \(#,##0\);_(&quot;$&quot;* &quot;-&quot;??_);_(@_)">
                  <c:v>1E+17</c:v>
                </c:pt>
                <c:pt idx="1198" formatCode="_(&quot;$&quot;* #,##0_);_(&quot;$&quot;* \(#,##0\);_(&quot;$&quot;* &quot;-&quot;??_);_(@_)">
                  <c:v>1E+17</c:v>
                </c:pt>
                <c:pt idx="1199" formatCode="_(&quot;$&quot;* #,##0_);_(&quot;$&quot;* \(#,##0\);_(&quot;$&quot;* &quot;-&quot;??_);_(@_)">
                  <c:v>1E+17</c:v>
                </c:pt>
                <c:pt idx="1200" formatCode="_(&quot;$&quot;* #,##0_);_(&quot;$&quot;* \(#,##0\);_(&quot;$&quot;* &quot;-&quot;??_);_(@_)">
                  <c:v>1E+17</c:v>
                </c:pt>
                <c:pt idx="1201" formatCode="_(&quot;$&quot;* #,##0_);_(&quot;$&quot;* \(#,##0\);_(&quot;$&quot;* &quot;-&quot;??_);_(@_)">
                  <c:v>1E+17</c:v>
                </c:pt>
                <c:pt idx="1202" formatCode="_(&quot;$&quot;* #,##0_);_(&quot;$&quot;* \(#,##0\);_(&quot;$&quot;* &quot;-&quot;??_);_(@_)">
                  <c:v>1E+17</c:v>
                </c:pt>
                <c:pt idx="1203" formatCode="_(&quot;$&quot;* #,##0_);_(&quot;$&quot;* \(#,##0\);_(&quot;$&quot;* &quot;-&quot;??_);_(@_)">
                  <c:v>1E+17</c:v>
                </c:pt>
                <c:pt idx="1204" formatCode="_(&quot;$&quot;* #,##0_);_(&quot;$&quot;* \(#,##0\);_(&quot;$&quot;* &quot;-&quot;??_);_(@_)">
                  <c:v>1E+17</c:v>
                </c:pt>
                <c:pt idx="1205" formatCode="_(&quot;$&quot;* #,##0_);_(&quot;$&quot;* \(#,##0\);_(&quot;$&quot;* &quot;-&quot;??_);_(@_)">
                  <c:v>1E+17</c:v>
                </c:pt>
                <c:pt idx="1206" formatCode="_(&quot;$&quot;* #,##0_);_(&quot;$&quot;* \(#,##0\);_(&quot;$&quot;* &quot;-&quot;??_);_(@_)">
                  <c:v>1E+17</c:v>
                </c:pt>
                <c:pt idx="1207" formatCode="_(&quot;$&quot;* #,##0_);_(&quot;$&quot;* \(#,##0\);_(&quot;$&quot;* &quot;-&quot;??_);_(@_)">
                  <c:v>1E+17</c:v>
                </c:pt>
                <c:pt idx="1208" formatCode="_(&quot;$&quot;* #,##0_);_(&quot;$&quot;* \(#,##0\);_(&quot;$&quot;* &quot;-&quot;??_);_(@_)">
                  <c:v>1E+17</c:v>
                </c:pt>
                <c:pt idx="1209" formatCode="_(&quot;$&quot;* #,##0_);_(&quot;$&quot;* \(#,##0\);_(&quot;$&quot;* &quot;-&quot;??_);_(@_)">
                  <c:v>1E+17</c:v>
                </c:pt>
                <c:pt idx="1210" formatCode="_(&quot;$&quot;* #,##0_);_(&quot;$&quot;* \(#,##0\);_(&quot;$&quot;* &quot;-&quot;??_);_(@_)">
                  <c:v>1E+17</c:v>
                </c:pt>
                <c:pt idx="1211" formatCode="_(&quot;$&quot;* #,##0_);_(&quot;$&quot;* \(#,##0\);_(&quot;$&quot;* &quot;-&quot;??_);_(@_)">
                  <c:v>1E+17</c:v>
                </c:pt>
                <c:pt idx="1212" formatCode="_(&quot;$&quot;* #,##0_);_(&quot;$&quot;* \(#,##0\);_(&quot;$&quot;* &quot;-&quot;??_);_(@_)">
                  <c:v>1E+17</c:v>
                </c:pt>
                <c:pt idx="1213" formatCode="_(&quot;$&quot;* #,##0_);_(&quot;$&quot;* \(#,##0\);_(&quot;$&quot;* &quot;-&quot;??_);_(@_)">
                  <c:v>1E+17</c:v>
                </c:pt>
                <c:pt idx="1214" formatCode="_(&quot;$&quot;* #,##0_);_(&quot;$&quot;* \(#,##0\);_(&quot;$&quot;* &quot;-&quot;??_);_(@_)">
                  <c:v>1E+17</c:v>
                </c:pt>
                <c:pt idx="1215" formatCode="_(&quot;$&quot;* #,##0_);_(&quot;$&quot;* \(#,##0\);_(&quot;$&quot;* &quot;-&quot;??_);_(@_)">
                  <c:v>1E+17</c:v>
                </c:pt>
                <c:pt idx="1216" formatCode="_(&quot;$&quot;* #,##0_);_(&quot;$&quot;* \(#,##0\);_(&quot;$&quot;* &quot;-&quot;??_);_(@_)">
                  <c:v>1E+17</c:v>
                </c:pt>
                <c:pt idx="1217" formatCode="_(&quot;$&quot;* #,##0_);_(&quot;$&quot;* \(#,##0\);_(&quot;$&quot;* &quot;-&quot;??_);_(@_)">
                  <c:v>1E+17</c:v>
                </c:pt>
                <c:pt idx="1218" formatCode="_(&quot;$&quot;* #,##0_);_(&quot;$&quot;* \(#,##0\);_(&quot;$&quot;* &quot;-&quot;??_);_(@_)">
                  <c:v>1E+17</c:v>
                </c:pt>
                <c:pt idx="1219" formatCode="_(&quot;$&quot;* #,##0_);_(&quot;$&quot;* \(#,##0\);_(&quot;$&quot;* &quot;-&quot;??_);_(@_)">
                  <c:v>1E+17</c:v>
                </c:pt>
                <c:pt idx="1220" formatCode="_(&quot;$&quot;* #,##0_);_(&quot;$&quot;* \(#,##0\);_(&quot;$&quot;* &quot;-&quot;??_);_(@_)">
                  <c:v>1E+17</c:v>
                </c:pt>
                <c:pt idx="1221" formatCode="_(&quot;$&quot;* #,##0_);_(&quot;$&quot;* \(#,##0\);_(&quot;$&quot;* &quot;-&quot;??_);_(@_)">
                  <c:v>1E+17</c:v>
                </c:pt>
                <c:pt idx="1222" formatCode="_(&quot;$&quot;* #,##0_);_(&quot;$&quot;* \(#,##0\);_(&quot;$&quot;* &quot;-&quot;??_);_(@_)">
                  <c:v>1E+17</c:v>
                </c:pt>
                <c:pt idx="1223" formatCode="_(&quot;$&quot;* #,##0_);_(&quot;$&quot;* \(#,##0\);_(&quot;$&quot;* &quot;-&quot;??_);_(@_)">
                  <c:v>1E+17</c:v>
                </c:pt>
                <c:pt idx="1224" formatCode="_(&quot;$&quot;* #,##0_);_(&quot;$&quot;* \(#,##0\);_(&quot;$&quot;* &quot;-&quot;??_);_(@_)">
                  <c:v>1E+17</c:v>
                </c:pt>
                <c:pt idx="1225" formatCode="_(&quot;$&quot;* #,##0_);_(&quot;$&quot;* \(#,##0\);_(&quot;$&quot;* &quot;-&quot;??_);_(@_)">
                  <c:v>1E+17</c:v>
                </c:pt>
                <c:pt idx="1226" formatCode="_(&quot;$&quot;* #,##0_);_(&quot;$&quot;* \(#,##0\);_(&quot;$&quot;* &quot;-&quot;??_);_(@_)">
                  <c:v>1E+17</c:v>
                </c:pt>
                <c:pt idx="1227" formatCode="_(&quot;$&quot;* #,##0_);_(&quot;$&quot;* \(#,##0\);_(&quot;$&quot;* &quot;-&quot;??_);_(@_)">
                  <c:v>1E+17</c:v>
                </c:pt>
                <c:pt idx="1228" formatCode="_(&quot;$&quot;* #,##0_);_(&quot;$&quot;* \(#,##0\);_(&quot;$&quot;* &quot;-&quot;??_);_(@_)">
                  <c:v>1E+17</c:v>
                </c:pt>
                <c:pt idx="1229" formatCode="_(&quot;$&quot;* #,##0_);_(&quot;$&quot;* \(#,##0\);_(&quot;$&quot;* &quot;-&quot;??_);_(@_)">
                  <c:v>1E+17</c:v>
                </c:pt>
                <c:pt idx="1230" formatCode="_(&quot;$&quot;* #,##0_);_(&quot;$&quot;* \(#,##0\);_(&quot;$&quot;* &quot;-&quot;??_);_(@_)">
                  <c:v>1E+17</c:v>
                </c:pt>
                <c:pt idx="1231" formatCode="_(&quot;$&quot;* #,##0_);_(&quot;$&quot;* \(#,##0\);_(&quot;$&quot;* &quot;-&quot;??_);_(@_)">
                  <c:v>1E+17</c:v>
                </c:pt>
                <c:pt idx="1232" formatCode="_(&quot;$&quot;* #,##0_);_(&quot;$&quot;* \(#,##0\);_(&quot;$&quot;* &quot;-&quot;??_);_(@_)">
                  <c:v>1E+17</c:v>
                </c:pt>
                <c:pt idx="1233" formatCode="_(&quot;$&quot;* #,##0_);_(&quot;$&quot;* \(#,##0\);_(&quot;$&quot;* &quot;-&quot;??_);_(@_)">
                  <c:v>1E+17</c:v>
                </c:pt>
                <c:pt idx="1234" formatCode="_(&quot;$&quot;* #,##0_);_(&quot;$&quot;* \(#,##0\);_(&quot;$&quot;* &quot;-&quot;??_);_(@_)">
                  <c:v>1E+17</c:v>
                </c:pt>
                <c:pt idx="1235" formatCode="_(&quot;$&quot;* #,##0_);_(&quot;$&quot;* \(#,##0\);_(&quot;$&quot;* &quot;-&quot;??_);_(@_)">
                  <c:v>1E+17</c:v>
                </c:pt>
                <c:pt idx="1236" formatCode="_(&quot;$&quot;* #,##0_);_(&quot;$&quot;* \(#,##0\);_(&quot;$&quot;* &quot;-&quot;??_);_(@_)">
                  <c:v>1E+17</c:v>
                </c:pt>
                <c:pt idx="1237" formatCode="_(&quot;$&quot;* #,##0_);_(&quot;$&quot;* \(#,##0\);_(&quot;$&quot;* &quot;-&quot;??_);_(@_)">
                  <c:v>1E+17</c:v>
                </c:pt>
                <c:pt idx="1238" formatCode="_(&quot;$&quot;* #,##0_);_(&quot;$&quot;* \(#,##0\);_(&quot;$&quot;* &quot;-&quot;??_);_(@_)">
                  <c:v>1E+17</c:v>
                </c:pt>
                <c:pt idx="1239" formatCode="_(&quot;$&quot;* #,##0_);_(&quot;$&quot;* \(#,##0\);_(&quot;$&quot;* &quot;-&quot;??_);_(@_)">
                  <c:v>1E+17</c:v>
                </c:pt>
                <c:pt idx="1240" formatCode="_(&quot;$&quot;* #,##0_);_(&quot;$&quot;* \(#,##0\);_(&quot;$&quot;* &quot;-&quot;??_);_(@_)">
                  <c:v>1E+17</c:v>
                </c:pt>
                <c:pt idx="1241" formatCode="_(&quot;$&quot;* #,##0_);_(&quot;$&quot;* \(#,##0\);_(&quot;$&quot;* &quot;-&quot;??_);_(@_)">
                  <c:v>1E+17</c:v>
                </c:pt>
                <c:pt idx="1242" formatCode="_(&quot;$&quot;* #,##0_);_(&quot;$&quot;* \(#,##0\);_(&quot;$&quot;* &quot;-&quot;??_);_(@_)">
                  <c:v>1E+17</c:v>
                </c:pt>
                <c:pt idx="1243" formatCode="_(&quot;$&quot;* #,##0_);_(&quot;$&quot;* \(#,##0\);_(&quot;$&quot;* &quot;-&quot;??_);_(@_)">
                  <c:v>1E+17</c:v>
                </c:pt>
                <c:pt idx="1244" formatCode="_(&quot;$&quot;* #,##0_);_(&quot;$&quot;* \(#,##0\);_(&quot;$&quot;* &quot;-&quot;??_);_(@_)">
                  <c:v>1E+17</c:v>
                </c:pt>
                <c:pt idx="1245" formatCode="_(&quot;$&quot;* #,##0_);_(&quot;$&quot;* \(#,##0\);_(&quot;$&quot;* &quot;-&quot;??_);_(@_)">
                  <c:v>1E+17</c:v>
                </c:pt>
                <c:pt idx="1246" formatCode="_(&quot;$&quot;* #,##0_);_(&quot;$&quot;* \(#,##0\);_(&quot;$&quot;* &quot;-&quot;??_);_(@_)">
                  <c:v>1E+17</c:v>
                </c:pt>
                <c:pt idx="1247" formatCode="_(&quot;$&quot;* #,##0_);_(&quot;$&quot;* \(#,##0\);_(&quot;$&quot;* &quot;-&quot;??_);_(@_)">
                  <c:v>1E+17</c:v>
                </c:pt>
                <c:pt idx="1248" formatCode="_(&quot;$&quot;* #,##0_);_(&quot;$&quot;* \(#,##0\);_(&quot;$&quot;* &quot;-&quot;??_);_(@_)">
                  <c:v>1E+17</c:v>
                </c:pt>
                <c:pt idx="1249" formatCode="_(&quot;$&quot;* #,##0_);_(&quot;$&quot;* \(#,##0\);_(&quot;$&quot;* &quot;-&quot;??_);_(@_)">
                  <c:v>1E+17</c:v>
                </c:pt>
                <c:pt idx="1250" formatCode="_(&quot;$&quot;* #,##0_);_(&quot;$&quot;* \(#,##0\);_(&quot;$&quot;* &quot;-&quot;??_);_(@_)">
                  <c:v>1E+17</c:v>
                </c:pt>
                <c:pt idx="1251" formatCode="_(&quot;$&quot;* #,##0_);_(&quot;$&quot;* \(#,##0\);_(&quot;$&quot;* &quot;-&quot;??_);_(@_)">
                  <c:v>1E+17</c:v>
                </c:pt>
                <c:pt idx="1252" formatCode="_(&quot;$&quot;* #,##0_);_(&quot;$&quot;* \(#,##0\);_(&quot;$&quot;* &quot;-&quot;??_);_(@_)">
                  <c:v>1E+17</c:v>
                </c:pt>
                <c:pt idx="1253" formatCode="_(&quot;$&quot;* #,##0_);_(&quot;$&quot;* \(#,##0\);_(&quot;$&quot;* &quot;-&quot;??_);_(@_)">
                  <c:v>1E+17</c:v>
                </c:pt>
                <c:pt idx="1254" formatCode="_(&quot;$&quot;* #,##0_);_(&quot;$&quot;* \(#,##0\);_(&quot;$&quot;* &quot;-&quot;??_);_(@_)">
                  <c:v>1E+17</c:v>
                </c:pt>
                <c:pt idx="1255" formatCode="_(&quot;$&quot;* #,##0_);_(&quot;$&quot;* \(#,##0\);_(&quot;$&quot;* &quot;-&quot;??_);_(@_)">
                  <c:v>1E+17</c:v>
                </c:pt>
                <c:pt idx="1256" formatCode="_(&quot;$&quot;* #,##0_);_(&quot;$&quot;* \(#,##0\);_(&quot;$&quot;* &quot;-&quot;??_);_(@_)">
                  <c:v>1E+17</c:v>
                </c:pt>
                <c:pt idx="1257" formatCode="_(&quot;$&quot;* #,##0_);_(&quot;$&quot;* \(#,##0\);_(&quot;$&quot;* &quot;-&quot;??_);_(@_)">
                  <c:v>1E+17</c:v>
                </c:pt>
                <c:pt idx="1258" formatCode="_(&quot;$&quot;* #,##0_);_(&quot;$&quot;* \(#,##0\);_(&quot;$&quot;* &quot;-&quot;??_);_(@_)">
                  <c:v>1E+17</c:v>
                </c:pt>
                <c:pt idx="1259" formatCode="_(&quot;$&quot;* #,##0_);_(&quot;$&quot;* \(#,##0\);_(&quot;$&quot;* &quot;-&quot;??_);_(@_)">
                  <c:v>1E+17</c:v>
                </c:pt>
                <c:pt idx="1260" formatCode="_(&quot;$&quot;* #,##0_);_(&quot;$&quot;* \(#,##0\);_(&quot;$&quot;* &quot;-&quot;??_);_(@_)">
                  <c:v>1E+17</c:v>
                </c:pt>
                <c:pt idx="1261" formatCode="_(&quot;$&quot;* #,##0_);_(&quot;$&quot;* \(#,##0\);_(&quot;$&quot;* &quot;-&quot;??_);_(@_)">
                  <c:v>1E+17</c:v>
                </c:pt>
                <c:pt idx="1262" formatCode="_(&quot;$&quot;* #,##0_);_(&quot;$&quot;* \(#,##0\);_(&quot;$&quot;* &quot;-&quot;??_);_(@_)">
                  <c:v>1E+17</c:v>
                </c:pt>
                <c:pt idx="1263" formatCode="_(&quot;$&quot;* #,##0_);_(&quot;$&quot;* \(#,##0\);_(&quot;$&quot;* &quot;-&quot;??_);_(@_)">
                  <c:v>1E+17</c:v>
                </c:pt>
                <c:pt idx="1264" formatCode="_(&quot;$&quot;* #,##0_);_(&quot;$&quot;* \(#,##0\);_(&quot;$&quot;* &quot;-&quot;??_);_(@_)">
                  <c:v>1E+17</c:v>
                </c:pt>
                <c:pt idx="1265" formatCode="_(&quot;$&quot;* #,##0_);_(&quot;$&quot;* \(#,##0\);_(&quot;$&quot;* &quot;-&quot;??_);_(@_)">
                  <c:v>1E+17</c:v>
                </c:pt>
                <c:pt idx="1266" formatCode="_(&quot;$&quot;* #,##0_);_(&quot;$&quot;* \(#,##0\);_(&quot;$&quot;* &quot;-&quot;??_);_(@_)">
                  <c:v>1E+17</c:v>
                </c:pt>
                <c:pt idx="1267" formatCode="_(&quot;$&quot;* #,##0_);_(&quot;$&quot;* \(#,##0\);_(&quot;$&quot;* &quot;-&quot;??_);_(@_)">
                  <c:v>1E+17</c:v>
                </c:pt>
                <c:pt idx="1268" formatCode="_(&quot;$&quot;* #,##0_);_(&quot;$&quot;* \(#,##0\);_(&quot;$&quot;* &quot;-&quot;??_);_(@_)">
                  <c:v>1E+17</c:v>
                </c:pt>
                <c:pt idx="1269" formatCode="_(&quot;$&quot;* #,##0_);_(&quot;$&quot;* \(#,##0\);_(&quot;$&quot;* &quot;-&quot;??_);_(@_)">
                  <c:v>1E+17</c:v>
                </c:pt>
                <c:pt idx="1270" formatCode="_(&quot;$&quot;* #,##0_);_(&quot;$&quot;* \(#,##0\);_(&quot;$&quot;* &quot;-&quot;??_);_(@_)">
                  <c:v>1E+17</c:v>
                </c:pt>
                <c:pt idx="1271" formatCode="_(&quot;$&quot;* #,##0_);_(&quot;$&quot;* \(#,##0\);_(&quot;$&quot;* &quot;-&quot;??_);_(@_)">
                  <c:v>1E+17</c:v>
                </c:pt>
                <c:pt idx="1272" formatCode="_(&quot;$&quot;* #,##0_);_(&quot;$&quot;* \(#,##0\);_(&quot;$&quot;* &quot;-&quot;??_);_(@_)">
                  <c:v>1E+17</c:v>
                </c:pt>
                <c:pt idx="1273" formatCode="_(&quot;$&quot;* #,##0_);_(&quot;$&quot;* \(#,##0\);_(&quot;$&quot;* &quot;-&quot;??_);_(@_)">
                  <c:v>1E+17</c:v>
                </c:pt>
                <c:pt idx="1274" formatCode="_(&quot;$&quot;* #,##0_);_(&quot;$&quot;* \(#,##0\);_(&quot;$&quot;* &quot;-&quot;??_);_(@_)">
                  <c:v>1E+17</c:v>
                </c:pt>
                <c:pt idx="1275" formatCode="_(&quot;$&quot;* #,##0_);_(&quot;$&quot;* \(#,##0\);_(&quot;$&quot;* &quot;-&quot;??_);_(@_)">
                  <c:v>1E+17</c:v>
                </c:pt>
                <c:pt idx="1276" formatCode="_(&quot;$&quot;* #,##0_);_(&quot;$&quot;* \(#,##0\);_(&quot;$&quot;* &quot;-&quot;??_);_(@_)">
                  <c:v>1E+17</c:v>
                </c:pt>
                <c:pt idx="1277" formatCode="_(&quot;$&quot;* #,##0_);_(&quot;$&quot;* \(#,##0\);_(&quot;$&quot;* &quot;-&quot;??_);_(@_)">
                  <c:v>1E+17</c:v>
                </c:pt>
                <c:pt idx="1278" formatCode="_(&quot;$&quot;* #,##0_);_(&quot;$&quot;* \(#,##0\);_(&quot;$&quot;* &quot;-&quot;??_);_(@_)">
                  <c:v>1E+17</c:v>
                </c:pt>
                <c:pt idx="1279" formatCode="_(&quot;$&quot;* #,##0_);_(&quot;$&quot;* \(#,##0\);_(&quot;$&quot;* &quot;-&quot;??_);_(@_)">
                  <c:v>1E+17</c:v>
                </c:pt>
                <c:pt idx="1280" formatCode="_(&quot;$&quot;* #,##0_);_(&quot;$&quot;* \(#,##0\);_(&quot;$&quot;* &quot;-&quot;??_);_(@_)">
                  <c:v>1E+17</c:v>
                </c:pt>
                <c:pt idx="1281" formatCode="_(&quot;$&quot;* #,##0_);_(&quot;$&quot;* \(#,##0\);_(&quot;$&quot;* &quot;-&quot;??_);_(@_)">
                  <c:v>1E+17</c:v>
                </c:pt>
                <c:pt idx="1282" formatCode="_(&quot;$&quot;* #,##0_);_(&quot;$&quot;* \(#,##0\);_(&quot;$&quot;* &quot;-&quot;??_);_(@_)">
                  <c:v>1E+17</c:v>
                </c:pt>
                <c:pt idx="1283" formatCode="_(&quot;$&quot;* #,##0_);_(&quot;$&quot;* \(#,##0\);_(&quot;$&quot;* &quot;-&quot;??_);_(@_)">
                  <c:v>1E+17</c:v>
                </c:pt>
                <c:pt idx="1284" formatCode="_(&quot;$&quot;* #,##0_);_(&quot;$&quot;* \(#,##0\);_(&quot;$&quot;* &quot;-&quot;??_);_(@_)">
                  <c:v>1E+17</c:v>
                </c:pt>
                <c:pt idx="1285" formatCode="_(&quot;$&quot;* #,##0_);_(&quot;$&quot;* \(#,##0\);_(&quot;$&quot;* &quot;-&quot;??_);_(@_)">
                  <c:v>1E+17</c:v>
                </c:pt>
                <c:pt idx="1286" formatCode="_(&quot;$&quot;* #,##0_);_(&quot;$&quot;* \(#,##0\);_(&quot;$&quot;* &quot;-&quot;??_);_(@_)">
                  <c:v>1E+17</c:v>
                </c:pt>
                <c:pt idx="1287" formatCode="_(&quot;$&quot;* #,##0_);_(&quot;$&quot;* \(#,##0\);_(&quot;$&quot;* &quot;-&quot;??_);_(@_)">
                  <c:v>1E+17</c:v>
                </c:pt>
                <c:pt idx="1288" formatCode="_(&quot;$&quot;* #,##0_);_(&quot;$&quot;* \(#,##0\);_(&quot;$&quot;* &quot;-&quot;??_);_(@_)">
                  <c:v>1E+17</c:v>
                </c:pt>
                <c:pt idx="1289" formatCode="_(&quot;$&quot;* #,##0_);_(&quot;$&quot;* \(#,##0\);_(&quot;$&quot;* &quot;-&quot;??_);_(@_)">
                  <c:v>1E+17</c:v>
                </c:pt>
                <c:pt idx="1290" formatCode="_(&quot;$&quot;* #,##0_);_(&quot;$&quot;* \(#,##0\);_(&quot;$&quot;* &quot;-&quot;??_);_(@_)">
                  <c:v>1E+17</c:v>
                </c:pt>
                <c:pt idx="1291" formatCode="_(&quot;$&quot;* #,##0_);_(&quot;$&quot;* \(#,##0\);_(&quot;$&quot;* &quot;-&quot;??_);_(@_)">
                  <c:v>1E+17</c:v>
                </c:pt>
                <c:pt idx="1292" formatCode="_(&quot;$&quot;* #,##0_);_(&quot;$&quot;* \(#,##0\);_(&quot;$&quot;* &quot;-&quot;??_);_(@_)">
                  <c:v>1E+17</c:v>
                </c:pt>
                <c:pt idx="1293" formatCode="_(&quot;$&quot;* #,##0_);_(&quot;$&quot;* \(#,##0\);_(&quot;$&quot;* &quot;-&quot;??_);_(@_)">
                  <c:v>1E+17</c:v>
                </c:pt>
                <c:pt idx="1294" formatCode="_(&quot;$&quot;* #,##0_);_(&quot;$&quot;* \(#,##0\);_(&quot;$&quot;* &quot;-&quot;??_);_(@_)">
                  <c:v>1E+17</c:v>
                </c:pt>
                <c:pt idx="1295" formatCode="_(&quot;$&quot;* #,##0_);_(&quot;$&quot;* \(#,##0\);_(&quot;$&quot;* &quot;-&quot;??_);_(@_)">
                  <c:v>1E+17</c:v>
                </c:pt>
              </c:numCache>
            </c:numRef>
          </c:val>
          <c:extLst>
            <c:ext xmlns:c16="http://schemas.microsoft.com/office/drawing/2014/chart" uri="{C3380CC4-5D6E-409C-BE32-E72D297353CC}">
              <c16:uniqueId val="{00000000-B94F-4428-9BB5-1F06E10E6FD9}"/>
            </c:ext>
          </c:extLst>
        </c:ser>
        <c:dLbls>
          <c:showLegendKey val="0"/>
          <c:showVal val="0"/>
          <c:showCatName val="0"/>
          <c:showSerName val="0"/>
          <c:showPercent val="0"/>
          <c:showBubbleSize val="0"/>
        </c:dLbls>
        <c:axId val="-63132624"/>
        <c:axId val="-66133040"/>
      </c:areaChart>
      <c:lineChart>
        <c:grouping val="standard"/>
        <c:varyColors val="0"/>
        <c:ser>
          <c:idx val="0"/>
          <c:order val="0"/>
          <c:tx>
            <c:strRef>
              <c:f>'[Chart in Microsoft PowerPoint]DL Cliff'!$B$1</c:f>
              <c:strCache>
                <c:ptCount val="1"/>
                <c:pt idx="0">
                  <c:v>Debt Subject to Limit </c:v>
                </c:pt>
              </c:strCache>
            </c:strRef>
          </c:tx>
          <c:spPr>
            <a:ln w="50800" cap="rnd">
              <a:solidFill>
                <a:schemeClr val="accent2"/>
              </a:solidFill>
              <a:round/>
            </a:ln>
            <a:effectLst/>
          </c:spPr>
          <c:marker>
            <c:symbol val="none"/>
          </c:marker>
          <c:cat>
            <c:numRef>
              <c:f>'[Chart in Microsoft PowerPoint]DL Cliff'!$A$2:$A$1343</c:f>
              <c:numCache>
                <c:formatCode>m/d/yyyy</c:formatCode>
                <c:ptCount val="1342"/>
                <c:pt idx="0">
                  <c:v>41641</c:v>
                </c:pt>
                <c:pt idx="1">
                  <c:v>41642</c:v>
                </c:pt>
                <c:pt idx="2">
                  <c:v>41645</c:v>
                </c:pt>
                <c:pt idx="3">
                  <c:v>41646</c:v>
                </c:pt>
                <c:pt idx="4">
                  <c:v>41647</c:v>
                </c:pt>
                <c:pt idx="5">
                  <c:v>41648</c:v>
                </c:pt>
                <c:pt idx="6">
                  <c:v>41649</c:v>
                </c:pt>
                <c:pt idx="7">
                  <c:v>41652</c:v>
                </c:pt>
                <c:pt idx="8">
                  <c:v>41653</c:v>
                </c:pt>
                <c:pt idx="9">
                  <c:v>41654</c:v>
                </c:pt>
                <c:pt idx="10">
                  <c:v>41655</c:v>
                </c:pt>
                <c:pt idx="11">
                  <c:v>41656</c:v>
                </c:pt>
                <c:pt idx="12">
                  <c:v>41660</c:v>
                </c:pt>
                <c:pt idx="13">
                  <c:v>41661</c:v>
                </c:pt>
                <c:pt idx="14">
                  <c:v>41662</c:v>
                </c:pt>
                <c:pt idx="15">
                  <c:v>41663</c:v>
                </c:pt>
                <c:pt idx="16">
                  <c:v>41666</c:v>
                </c:pt>
                <c:pt idx="17">
                  <c:v>41667</c:v>
                </c:pt>
                <c:pt idx="18">
                  <c:v>41668</c:v>
                </c:pt>
                <c:pt idx="19">
                  <c:v>41669</c:v>
                </c:pt>
                <c:pt idx="20">
                  <c:v>41670</c:v>
                </c:pt>
                <c:pt idx="21">
                  <c:v>41673</c:v>
                </c:pt>
                <c:pt idx="22">
                  <c:v>41674</c:v>
                </c:pt>
                <c:pt idx="23">
                  <c:v>41675</c:v>
                </c:pt>
                <c:pt idx="24">
                  <c:v>41676</c:v>
                </c:pt>
                <c:pt idx="25">
                  <c:v>41677</c:v>
                </c:pt>
                <c:pt idx="26">
                  <c:v>41680</c:v>
                </c:pt>
                <c:pt idx="27">
                  <c:v>41681</c:v>
                </c:pt>
                <c:pt idx="28">
                  <c:v>41682</c:v>
                </c:pt>
                <c:pt idx="29">
                  <c:v>41683</c:v>
                </c:pt>
                <c:pt idx="30">
                  <c:v>41684</c:v>
                </c:pt>
                <c:pt idx="31">
                  <c:v>41688</c:v>
                </c:pt>
                <c:pt idx="32">
                  <c:v>41689</c:v>
                </c:pt>
                <c:pt idx="33">
                  <c:v>41690</c:v>
                </c:pt>
                <c:pt idx="34">
                  <c:v>41691</c:v>
                </c:pt>
                <c:pt idx="35">
                  <c:v>41694</c:v>
                </c:pt>
                <c:pt idx="36">
                  <c:v>41695</c:v>
                </c:pt>
                <c:pt idx="37">
                  <c:v>41696</c:v>
                </c:pt>
                <c:pt idx="38">
                  <c:v>41697</c:v>
                </c:pt>
                <c:pt idx="39">
                  <c:v>41698</c:v>
                </c:pt>
                <c:pt idx="40">
                  <c:v>41701</c:v>
                </c:pt>
                <c:pt idx="41">
                  <c:v>41702</c:v>
                </c:pt>
                <c:pt idx="42">
                  <c:v>41703</c:v>
                </c:pt>
                <c:pt idx="43">
                  <c:v>41704</c:v>
                </c:pt>
                <c:pt idx="44">
                  <c:v>41705</c:v>
                </c:pt>
                <c:pt idx="45">
                  <c:v>41708</c:v>
                </c:pt>
                <c:pt idx="46">
                  <c:v>41709</c:v>
                </c:pt>
                <c:pt idx="47">
                  <c:v>41710</c:v>
                </c:pt>
                <c:pt idx="48">
                  <c:v>41711</c:v>
                </c:pt>
                <c:pt idx="49">
                  <c:v>41712</c:v>
                </c:pt>
                <c:pt idx="50">
                  <c:v>41715</c:v>
                </c:pt>
                <c:pt idx="51">
                  <c:v>41716</c:v>
                </c:pt>
                <c:pt idx="52">
                  <c:v>41717</c:v>
                </c:pt>
                <c:pt idx="53">
                  <c:v>41718</c:v>
                </c:pt>
                <c:pt idx="54">
                  <c:v>41719</c:v>
                </c:pt>
                <c:pt idx="55">
                  <c:v>41722</c:v>
                </c:pt>
                <c:pt idx="56">
                  <c:v>41723</c:v>
                </c:pt>
                <c:pt idx="57">
                  <c:v>41724</c:v>
                </c:pt>
                <c:pt idx="58">
                  <c:v>41725</c:v>
                </c:pt>
                <c:pt idx="59">
                  <c:v>41726</c:v>
                </c:pt>
                <c:pt idx="60">
                  <c:v>41729</c:v>
                </c:pt>
                <c:pt idx="61">
                  <c:v>41730</c:v>
                </c:pt>
                <c:pt idx="62">
                  <c:v>41731</c:v>
                </c:pt>
                <c:pt idx="63">
                  <c:v>41732</c:v>
                </c:pt>
                <c:pt idx="64">
                  <c:v>41733</c:v>
                </c:pt>
                <c:pt idx="65">
                  <c:v>41736</c:v>
                </c:pt>
                <c:pt idx="66">
                  <c:v>41737</c:v>
                </c:pt>
                <c:pt idx="67">
                  <c:v>41738</c:v>
                </c:pt>
                <c:pt idx="68">
                  <c:v>41739</c:v>
                </c:pt>
                <c:pt idx="69">
                  <c:v>41740</c:v>
                </c:pt>
                <c:pt idx="70">
                  <c:v>41743</c:v>
                </c:pt>
                <c:pt idx="71">
                  <c:v>41744</c:v>
                </c:pt>
                <c:pt idx="72">
                  <c:v>41745</c:v>
                </c:pt>
                <c:pt idx="73">
                  <c:v>41746</c:v>
                </c:pt>
                <c:pt idx="74">
                  <c:v>41747</c:v>
                </c:pt>
                <c:pt idx="75">
                  <c:v>41750</c:v>
                </c:pt>
                <c:pt idx="76">
                  <c:v>41751</c:v>
                </c:pt>
                <c:pt idx="77">
                  <c:v>41752</c:v>
                </c:pt>
                <c:pt idx="78">
                  <c:v>41753</c:v>
                </c:pt>
                <c:pt idx="79">
                  <c:v>41754</c:v>
                </c:pt>
                <c:pt idx="80">
                  <c:v>41757</c:v>
                </c:pt>
                <c:pt idx="81">
                  <c:v>41758</c:v>
                </c:pt>
                <c:pt idx="82">
                  <c:v>41759</c:v>
                </c:pt>
                <c:pt idx="83">
                  <c:v>41760</c:v>
                </c:pt>
                <c:pt idx="84">
                  <c:v>41761</c:v>
                </c:pt>
                <c:pt idx="85">
                  <c:v>41764</c:v>
                </c:pt>
                <c:pt idx="86">
                  <c:v>41765</c:v>
                </c:pt>
                <c:pt idx="87">
                  <c:v>41766</c:v>
                </c:pt>
                <c:pt idx="88">
                  <c:v>41767</c:v>
                </c:pt>
                <c:pt idx="89">
                  <c:v>41768</c:v>
                </c:pt>
                <c:pt idx="90">
                  <c:v>41771</c:v>
                </c:pt>
                <c:pt idx="91">
                  <c:v>41772</c:v>
                </c:pt>
                <c:pt idx="92">
                  <c:v>41773</c:v>
                </c:pt>
                <c:pt idx="93">
                  <c:v>41774</c:v>
                </c:pt>
                <c:pt idx="94">
                  <c:v>41775</c:v>
                </c:pt>
                <c:pt idx="95">
                  <c:v>41778</c:v>
                </c:pt>
                <c:pt idx="96">
                  <c:v>41779</c:v>
                </c:pt>
                <c:pt idx="97">
                  <c:v>41780</c:v>
                </c:pt>
                <c:pt idx="98">
                  <c:v>41781</c:v>
                </c:pt>
                <c:pt idx="99">
                  <c:v>41782</c:v>
                </c:pt>
                <c:pt idx="100">
                  <c:v>41786</c:v>
                </c:pt>
                <c:pt idx="101">
                  <c:v>41787</c:v>
                </c:pt>
                <c:pt idx="102">
                  <c:v>41788</c:v>
                </c:pt>
                <c:pt idx="103">
                  <c:v>41789</c:v>
                </c:pt>
                <c:pt idx="104">
                  <c:v>41792</c:v>
                </c:pt>
                <c:pt idx="105">
                  <c:v>41793</c:v>
                </c:pt>
                <c:pt idx="106">
                  <c:v>41794</c:v>
                </c:pt>
                <c:pt idx="107">
                  <c:v>41795</c:v>
                </c:pt>
                <c:pt idx="108">
                  <c:v>41796</c:v>
                </c:pt>
                <c:pt idx="109">
                  <c:v>41799</c:v>
                </c:pt>
                <c:pt idx="110">
                  <c:v>41800</c:v>
                </c:pt>
                <c:pt idx="111">
                  <c:v>41801</c:v>
                </c:pt>
                <c:pt idx="112">
                  <c:v>41802</c:v>
                </c:pt>
                <c:pt idx="113">
                  <c:v>41803</c:v>
                </c:pt>
                <c:pt idx="114">
                  <c:v>41806</c:v>
                </c:pt>
                <c:pt idx="115">
                  <c:v>41807</c:v>
                </c:pt>
                <c:pt idx="116">
                  <c:v>41808</c:v>
                </c:pt>
                <c:pt idx="117">
                  <c:v>41809</c:v>
                </c:pt>
                <c:pt idx="118">
                  <c:v>41810</c:v>
                </c:pt>
                <c:pt idx="119">
                  <c:v>41813</c:v>
                </c:pt>
                <c:pt idx="120">
                  <c:v>41814</c:v>
                </c:pt>
                <c:pt idx="121">
                  <c:v>41815</c:v>
                </c:pt>
                <c:pt idx="122">
                  <c:v>41816</c:v>
                </c:pt>
                <c:pt idx="123">
                  <c:v>41817</c:v>
                </c:pt>
                <c:pt idx="124">
                  <c:v>41820</c:v>
                </c:pt>
                <c:pt idx="125">
                  <c:v>41821</c:v>
                </c:pt>
                <c:pt idx="126">
                  <c:v>41822</c:v>
                </c:pt>
                <c:pt idx="127">
                  <c:v>41823</c:v>
                </c:pt>
                <c:pt idx="128">
                  <c:v>41827</c:v>
                </c:pt>
                <c:pt idx="129">
                  <c:v>41828</c:v>
                </c:pt>
                <c:pt idx="130">
                  <c:v>41829</c:v>
                </c:pt>
                <c:pt idx="131">
                  <c:v>41830</c:v>
                </c:pt>
                <c:pt idx="132">
                  <c:v>41831</c:v>
                </c:pt>
                <c:pt idx="133">
                  <c:v>41834</c:v>
                </c:pt>
                <c:pt idx="134">
                  <c:v>41835</c:v>
                </c:pt>
                <c:pt idx="135">
                  <c:v>41836</c:v>
                </c:pt>
                <c:pt idx="136">
                  <c:v>41837</c:v>
                </c:pt>
                <c:pt idx="137">
                  <c:v>41838</c:v>
                </c:pt>
                <c:pt idx="138">
                  <c:v>41841</c:v>
                </c:pt>
                <c:pt idx="139">
                  <c:v>41842</c:v>
                </c:pt>
                <c:pt idx="140">
                  <c:v>41843</c:v>
                </c:pt>
                <c:pt idx="141">
                  <c:v>41844</c:v>
                </c:pt>
                <c:pt idx="142">
                  <c:v>41845</c:v>
                </c:pt>
                <c:pt idx="143">
                  <c:v>41848</c:v>
                </c:pt>
                <c:pt idx="144">
                  <c:v>41849</c:v>
                </c:pt>
                <c:pt idx="145">
                  <c:v>41850</c:v>
                </c:pt>
                <c:pt idx="146">
                  <c:v>41851</c:v>
                </c:pt>
                <c:pt idx="147">
                  <c:v>41852</c:v>
                </c:pt>
                <c:pt idx="148">
                  <c:v>41855</c:v>
                </c:pt>
                <c:pt idx="149">
                  <c:v>41856</c:v>
                </c:pt>
                <c:pt idx="150">
                  <c:v>41857</c:v>
                </c:pt>
                <c:pt idx="151">
                  <c:v>41858</c:v>
                </c:pt>
                <c:pt idx="152">
                  <c:v>41859</c:v>
                </c:pt>
                <c:pt idx="153">
                  <c:v>41862</c:v>
                </c:pt>
                <c:pt idx="154">
                  <c:v>41863</c:v>
                </c:pt>
                <c:pt idx="155">
                  <c:v>41864</c:v>
                </c:pt>
                <c:pt idx="156">
                  <c:v>41865</c:v>
                </c:pt>
                <c:pt idx="157">
                  <c:v>41866</c:v>
                </c:pt>
                <c:pt idx="158">
                  <c:v>41869</c:v>
                </c:pt>
                <c:pt idx="159">
                  <c:v>41870</c:v>
                </c:pt>
                <c:pt idx="160">
                  <c:v>41871</c:v>
                </c:pt>
                <c:pt idx="161">
                  <c:v>41872</c:v>
                </c:pt>
                <c:pt idx="162">
                  <c:v>41873</c:v>
                </c:pt>
                <c:pt idx="163">
                  <c:v>41876</c:v>
                </c:pt>
                <c:pt idx="164">
                  <c:v>41877</c:v>
                </c:pt>
                <c:pt idx="165">
                  <c:v>41878</c:v>
                </c:pt>
                <c:pt idx="166">
                  <c:v>41879</c:v>
                </c:pt>
                <c:pt idx="167">
                  <c:v>41880</c:v>
                </c:pt>
                <c:pt idx="168">
                  <c:v>41884</c:v>
                </c:pt>
                <c:pt idx="169">
                  <c:v>41885</c:v>
                </c:pt>
                <c:pt idx="170">
                  <c:v>41886</c:v>
                </c:pt>
                <c:pt idx="171">
                  <c:v>41887</c:v>
                </c:pt>
                <c:pt idx="172">
                  <c:v>41890</c:v>
                </c:pt>
                <c:pt idx="173">
                  <c:v>41891</c:v>
                </c:pt>
                <c:pt idx="174">
                  <c:v>41892</c:v>
                </c:pt>
                <c:pt idx="175">
                  <c:v>41893</c:v>
                </c:pt>
                <c:pt idx="176">
                  <c:v>41894</c:v>
                </c:pt>
                <c:pt idx="177">
                  <c:v>41897</c:v>
                </c:pt>
                <c:pt idx="178">
                  <c:v>41898</c:v>
                </c:pt>
                <c:pt idx="179">
                  <c:v>41899</c:v>
                </c:pt>
                <c:pt idx="180">
                  <c:v>41900</c:v>
                </c:pt>
                <c:pt idx="181">
                  <c:v>41901</c:v>
                </c:pt>
                <c:pt idx="182">
                  <c:v>41904</c:v>
                </c:pt>
                <c:pt idx="183">
                  <c:v>41905</c:v>
                </c:pt>
                <c:pt idx="184">
                  <c:v>41906</c:v>
                </c:pt>
                <c:pt idx="185">
                  <c:v>41907</c:v>
                </c:pt>
                <c:pt idx="186">
                  <c:v>41908</c:v>
                </c:pt>
                <c:pt idx="187">
                  <c:v>41911</c:v>
                </c:pt>
                <c:pt idx="188">
                  <c:v>41912</c:v>
                </c:pt>
                <c:pt idx="189">
                  <c:v>41913</c:v>
                </c:pt>
                <c:pt idx="190">
                  <c:v>41914</c:v>
                </c:pt>
                <c:pt idx="191">
                  <c:v>41915</c:v>
                </c:pt>
                <c:pt idx="192">
                  <c:v>41918</c:v>
                </c:pt>
                <c:pt idx="193">
                  <c:v>41919</c:v>
                </c:pt>
                <c:pt idx="194">
                  <c:v>41920</c:v>
                </c:pt>
                <c:pt idx="195">
                  <c:v>41921</c:v>
                </c:pt>
                <c:pt idx="196">
                  <c:v>41922</c:v>
                </c:pt>
                <c:pt idx="197">
                  <c:v>41926</c:v>
                </c:pt>
                <c:pt idx="198">
                  <c:v>41927</c:v>
                </c:pt>
                <c:pt idx="199">
                  <c:v>41928</c:v>
                </c:pt>
                <c:pt idx="200">
                  <c:v>41929</c:v>
                </c:pt>
                <c:pt idx="201">
                  <c:v>41932</c:v>
                </c:pt>
                <c:pt idx="202">
                  <c:v>41933</c:v>
                </c:pt>
                <c:pt idx="203">
                  <c:v>41934</c:v>
                </c:pt>
                <c:pt idx="204">
                  <c:v>41935</c:v>
                </c:pt>
                <c:pt idx="205">
                  <c:v>41936</c:v>
                </c:pt>
                <c:pt idx="206">
                  <c:v>41939</c:v>
                </c:pt>
                <c:pt idx="207">
                  <c:v>41940</c:v>
                </c:pt>
                <c:pt idx="208">
                  <c:v>41941</c:v>
                </c:pt>
                <c:pt idx="209">
                  <c:v>41942</c:v>
                </c:pt>
                <c:pt idx="210">
                  <c:v>41943</c:v>
                </c:pt>
                <c:pt idx="211">
                  <c:v>41946</c:v>
                </c:pt>
                <c:pt idx="212">
                  <c:v>41947</c:v>
                </c:pt>
                <c:pt idx="213">
                  <c:v>41948</c:v>
                </c:pt>
                <c:pt idx="214">
                  <c:v>41949</c:v>
                </c:pt>
                <c:pt idx="215">
                  <c:v>41950</c:v>
                </c:pt>
                <c:pt idx="216">
                  <c:v>41953</c:v>
                </c:pt>
                <c:pt idx="217">
                  <c:v>41955</c:v>
                </c:pt>
                <c:pt idx="218">
                  <c:v>41956</c:v>
                </c:pt>
                <c:pt idx="219">
                  <c:v>41957</c:v>
                </c:pt>
                <c:pt idx="220">
                  <c:v>41960</c:v>
                </c:pt>
                <c:pt idx="221">
                  <c:v>41961</c:v>
                </c:pt>
                <c:pt idx="222">
                  <c:v>41962</c:v>
                </c:pt>
                <c:pt idx="223">
                  <c:v>41963</c:v>
                </c:pt>
                <c:pt idx="224">
                  <c:v>41964</c:v>
                </c:pt>
                <c:pt idx="225">
                  <c:v>41967</c:v>
                </c:pt>
                <c:pt idx="226">
                  <c:v>41968</c:v>
                </c:pt>
                <c:pt idx="227">
                  <c:v>41969</c:v>
                </c:pt>
                <c:pt idx="228">
                  <c:v>41971</c:v>
                </c:pt>
                <c:pt idx="229">
                  <c:v>41974</c:v>
                </c:pt>
                <c:pt idx="230">
                  <c:v>41975</c:v>
                </c:pt>
                <c:pt idx="231">
                  <c:v>41976</c:v>
                </c:pt>
                <c:pt idx="232">
                  <c:v>41977</c:v>
                </c:pt>
                <c:pt idx="233">
                  <c:v>41978</c:v>
                </c:pt>
                <c:pt idx="234">
                  <c:v>41981</c:v>
                </c:pt>
                <c:pt idx="235">
                  <c:v>41982</c:v>
                </c:pt>
                <c:pt idx="236">
                  <c:v>41983</c:v>
                </c:pt>
                <c:pt idx="237">
                  <c:v>41984</c:v>
                </c:pt>
                <c:pt idx="238">
                  <c:v>41985</c:v>
                </c:pt>
                <c:pt idx="239">
                  <c:v>41988</c:v>
                </c:pt>
                <c:pt idx="240">
                  <c:v>41989</c:v>
                </c:pt>
                <c:pt idx="241">
                  <c:v>41990</c:v>
                </c:pt>
                <c:pt idx="242">
                  <c:v>41991</c:v>
                </c:pt>
                <c:pt idx="243">
                  <c:v>41992</c:v>
                </c:pt>
                <c:pt idx="244">
                  <c:v>41995</c:v>
                </c:pt>
                <c:pt idx="245">
                  <c:v>41996</c:v>
                </c:pt>
                <c:pt idx="246">
                  <c:v>41997</c:v>
                </c:pt>
                <c:pt idx="247">
                  <c:v>41999</c:v>
                </c:pt>
                <c:pt idx="248">
                  <c:v>42002</c:v>
                </c:pt>
                <c:pt idx="249">
                  <c:v>42003</c:v>
                </c:pt>
                <c:pt idx="250">
                  <c:v>42004</c:v>
                </c:pt>
                <c:pt idx="251">
                  <c:v>42006</c:v>
                </c:pt>
                <c:pt idx="252">
                  <c:v>42009</c:v>
                </c:pt>
                <c:pt idx="253">
                  <c:v>42010</c:v>
                </c:pt>
                <c:pt idx="254">
                  <c:v>42011</c:v>
                </c:pt>
                <c:pt idx="255">
                  <c:v>42012</c:v>
                </c:pt>
                <c:pt idx="256">
                  <c:v>42013</c:v>
                </c:pt>
                <c:pt idx="257">
                  <c:v>42016</c:v>
                </c:pt>
                <c:pt idx="258">
                  <c:v>42017</c:v>
                </c:pt>
                <c:pt idx="259">
                  <c:v>42018</c:v>
                </c:pt>
                <c:pt idx="260">
                  <c:v>42019</c:v>
                </c:pt>
                <c:pt idx="261">
                  <c:v>42020</c:v>
                </c:pt>
                <c:pt idx="262">
                  <c:v>42024</c:v>
                </c:pt>
                <c:pt idx="263">
                  <c:v>42025</c:v>
                </c:pt>
                <c:pt idx="264">
                  <c:v>42026</c:v>
                </c:pt>
                <c:pt idx="265">
                  <c:v>42027</c:v>
                </c:pt>
                <c:pt idx="266">
                  <c:v>42030</c:v>
                </c:pt>
                <c:pt idx="267">
                  <c:v>42031</c:v>
                </c:pt>
                <c:pt idx="268">
                  <c:v>42032</c:v>
                </c:pt>
                <c:pt idx="269">
                  <c:v>42033</c:v>
                </c:pt>
                <c:pt idx="270">
                  <c:v>42034</c:v>
                </c:pt>
                <c:pt idx="271">
                  <c:v>42037</c:v>
                </c:pt>
                <c:pt idx="272">
                  <c:v>42038</c:v>
                </c:pt>
                <c:pt idx="273">
                  <c:v>42039</c:v>
                </c:pt>
                <c:pt idx="274">
                  <c:v>42040</c:v>
                </c:pt>
                <c:pt idx="275">
                  <c:v>42041</c:v>
                </c:pt>
                <c:pt idx="276">
                  <c:v>42044</c:v>
                </c:pt>
                <c:pt idx="277">
                  <c:v>42045</c:v>
                </c:pt>
                <c:pt idx="278">
                  <c:v>42046</c:v>
                </c:pt>
                <c:pt idx="279">
                  <c:v>42047</c:v>
                </c:pt>
                <c:pt idx="280">
                  <c:v>42048</c:v>
                </c:pt>
                <c:pt idx="281">
                  <c:v>42052</c:v>
                </c:pt>
                <c:pt idx="282">
                  <c:v>42053</c:v>
                </c:pt>
                <c:pt idx="283">
                  <c:v>42054</c:v>
                </c:pt>
                <c:pt idx="284">
                  <c:v>42055</c:v>
                </c:pt>
                <c:pt idx="285">
                  <c:v>42058</c:v>
                </c:pt>
                <c:pt idx="286">
                  <c:v>42059</c:v>
                </c:pt>
                <c:pt idx="287">
                  <c:v>42060</c:v>
                </c:pt>
                <c:pt idx="288">
                  <c:v>42061</c:v>
                </c:pt>
                <c:pt idx="289">
                  <c:v>42062</c:v>
                </c:pt>
                <c:pt idx="290">
                  <c:v>42065</c:v>
                </c:pt>
                <c:pt idx="291">
                  <c:v>42066</c:v>
                </c:pt>
                <c:pt idx="292">
                  <c:v>42067</c:v>
                </c:pt>
                <c:pt idx="293">
                  <c:v>42068</c:v>
                </c:pt>
                <c:pt idx="294">
                  <c:v>42069</c:v>
                </c:pt>
                <c:pt idx="295">
                  <c:v>42072</c:v>
                </c:pt>
                <c:pt idx="296">
                  <c:v>42073</c:v>
                </c:pt>
                <c:pt idx="297">
                  <c:v>42074</c:v>
                </c:pt>
                <c:pt idx="298">
                  <c:v>42075</c:v>
                </c:pt>
                <c:pt idx="299">
                  <c:v>42076</c:v>
                </c:pt>
                <c:pt idx="300">
                  <c:v>42079</c:v>
                </c:pt>
                <c:pt idx="301">
                  <c:v>42080</c:v>
                </c:pt>
                <c:pt idx="302">
                  <c:v>42081</c:v>
                </c:pt>
                <c:pt idx="303">
                  <c:v>42082</c:v>
                </c:pt>
                <c:pt idx="304">
                  <c:v>42083</c:v>
                </c:pt>
                <c:pt idx="305">
                  <c:v>42086</c:v>
                </c:pt>
                <c:pt idx="306">
                  <c:v>42087</c:v>
                </c:pt>
                <c:pt idx="307">
                  <c:v>42088</c:v>
                </c:pt>
                <c:pt idx="308">
                  <c:v>42089</c:v>
                </c:pt>
                <c:pt idx="309">
                  <c:v>42090</c:v>
                </c:pt>
                <c:pt idx="310">
                  <c:v>42093</c:v>
                </c:pt>
                <c:pt idx="311">
                  <c:v>42094</c:v>
                </c:pt>
                <c:pt idx="312">
                  <c:v>42095</c:v>
                </c:pt>
                <c:pt idx="313">
                  <c:v>42096</c:v>
                </c:pt>
                <c:pt idx="314">
                  <c:v>42097</c:v>
                </c:pt>
                <c:pt idx="315">
                  <c:v>42100</c:v>
                </c:pt>
                <c:pt idx="316">
                  <c:v>42101</c:v>
                </c:pt>
                <c:pt idx="317">
                  <c:v>42102</c:v>
                </c:pt>
                <c:pt idx="318">
                  <c:v>42103</c:v>
                </c:pt>
                <c:pt idx="319">
                  <c:v>42104</c:v>
                </c:pt>
                <c:pt idx="320">
                  <c:v>42107</c:v>
                </c:pt>
                <c:pt idx="321">
                  <c:v>42108</c:v>
                </c:pt>
                <c:pt idx="322">
                  <c:v>42109</c:v>
                </c:pt>
                <c:pt idx="323">
                  <c:v>42110</c:v>
                </c:pt>
                <c:pt idx="324">
                  <c:v>42111</c:v>
                </c:pt>
                <c:pt idx="325">
                  <c:v>42114</c:v>
                </c:pt>
                <c:pt idx="326">
                  <c:v>42115</c:v>
                </c:pt>
                <c:pt idx="327">
                  <c:v>42116</c:v>
                </c:pt>
                <c:pt idx="328">
                  <c:v>42117</c:v>
                </c:pt>
                <c:pt idx="329">
                  <c:v>42118</c:v>
                </c:pt>
                <c:pt idx="330">
                  <c:v>42121</c:v>
                </c:pt>
                <c:pt idx="331">
                  <c:v>42122</c:v>
                </c:pt>
                <c:pt idx="332">
                  <c:v>42123</c:v>
                </c:pt>
                <c:pt idx="333">
                  <c:v>42124</c:v>
                </c:pt>
                <c:pt idx="334">
                  <c:v>42125</c:v>
                </c:pt>
                <c:pt idx="335">
                  <c:v>42128</c:v>
                </c:pt>
                <c:pt idx="336">
                  <c:v>42129</c:v>
                </c:pt>
                <c:pt idx="337">
                  <c:v>42130</c:v>
                </c:pt>
                <c:pt idx="338">
                  <c:v>42131</c:v>
                </c:pt>
                <c:pt idx="339">
                  <c:v>42132</c:v>
                </c:pt>
                <c:pt idx="340">
                  <c:v>42135</c:v>
                </c:pt>
                <c:pt idx="341">
                  <c:v>42136</c:v>
                </c:pt>
                <c:pt idx="342">
                  <c:v>42137</c:v>
                </c:pt>
                <c:pt idx="343">
                  <c:v>42138</c:v>
                </c:pt>
                <c:pt idx="344">
                  <c:v>42139</c:v>
                </c:pt>
                <c:pt idx="345">
                  <c:v>42142</c:v>
                </c:pt>
                <c:pt idx="346">
                  <c:v>42143</c:v>
                </c:pt>
                <c:pt idx="347">
                  <c:v>42144</c:v>
                </c:pt>
                <c:pt idx="348">
                  <c:v>42145</c:v>
                </c:pt>
                <c:pt idx="349">
                  <c:v>42146</c:v>
                </c:pt>
                <c:pt idx="350">
                  <c:v>42150</c:v>
                </c:pt>
                <c:pt idx="351">
                  <c:v>42151</c:v>
                </c:pt>
                <c:pt idx="352">
                  <c:v>42152</c:v>
                </c:pt>
                <c:pt idx="353">
                  <c:v>42153</c:v>
                </c:pt>
                <c:pt idx="354">
                  <c:v>42156</c:v>
                </c:pt>
                <c:pt idx="355">
                  <c:v>42157</c:v>
                </c:pt>
                <c:pt idx="356">
                  <c:v>42158</c:v>
                </c:pt>
                <c:pt idx="357">
                  <c:v>42159</c:v>
                </c:pt>
                <c:pt idx="358">
                  <c:v>42160</c:v>
                </c:pt>
                <c:pt idx="359">
                  <c:v>42163</c:v>
                </c:pt>
                <c:pt idx="360">
                  <c:v>42164</c:v>
                </c:pt>
                <c:pt idx="361">
                  <c:v>42165</c:v>
                </c:pt>
                <c:pt idx="362">
                  <c:v>42166</c:v>
                </c:pt>
                <c:pt idx="363">
                  <c:v>42167</c:v>
                </c:pt>
                <c:pt idx="364">
                  <c:v>42170</c:v>
                </c:pt>
                <c:pt idx="365">
                  <c:v>42171</c:v>
                </c:pt>
                <c:pt idx="366">
                  <c:v>42172</c:v>
                </c:pt>
                <c:pt idx="367">
                  <c:v>42173</c:v>
                </c:pt>
                <c:pt idx="368">
                  <c:v>42174</c:v>
                </c:pt>
                <c:pt idx="369">
                  <c:v>42177</c:v>
                </c:pt>
                <c:pt idx="370">
                  <c:v>42178</c:v>
                </c:pt>
                <c:pt idx="371">
                  <c:v>42179</c:v>
                </c:pt>
                <c:pt idx="372">
                  <c:v>42180</c:v>
                </c:pt>
                <c:pt idx="373">
                  <c:v>42181</c:v>
                </c:pt>
                <c:pt idx="374">
                  <c:v>42184</c:v>
                </c:pt>
                <c:pt idx="375">
                  <c:v>42185</c:v>
                </c:pt>
                <c:pt idx="376">
                  <c:v>42186</c:v>
                </c:pt>
                <c:pt idx="377">
                  <c:v>42187</c:v>
                </c:pt>
                <c:pt idx="378">
                  <c:v>42188</c:v>
                </c:pt>
                <c:pt idx="379">
                  <c:v>42191</c:v>
                </c:pt>
                <c:pt idx="380">
                  <c:v>42192</c:v>
                </c:pt>
                <c:pt idx="381">
                  <c:v>42193</c:v>
                </c:pt>
                <c:pt idx="382">
                  <c:v>42194</c:v>
                </c:pt>
                <c:pt idx="383">
                  <c:v>42195</c:v>
                </c:pt>
                <c:pt idx="384">
                  <c:v>42198</c:v>
                </c:pt>
                <c:pt idx="385">
                  <c:v>42199</c:v>
                </c:pt>
                <c:pt idx="386">
                  <c:v>42200</c:v>
                </c:pt>
                <c:pt idx="387">
                  <c:v>42201</c:v>
                </c:pt>
                <c:pt idx="388">
                  <c:v>42202</c:v>
                </c:pt>
                <c:pt idx="389">
                  <c:v>42205</c:v>
                </c:pt>
                <c:pt idx="390">
                  <c:v>42206</c:v>
                </c:pt>
                <c:pt idx="391">
                  <c:v>42207</c:v>
                </c:pt>
                <c:pt idx="392">
                  <c:v>42208</c:v>
                </c:pt>
                <c:pt idx="393">
                  <c:v>42209</c:v>
                </c:pt>
                <c:pt idx="394">
                  <c:v>42212</c:v>
                </c:pt>
                <c:pt idx="395">
                  <c:v>42213</c:v>
                </c:pt>
                <c:pt idx="396">
                  <c:v>42214</c:v>
                </c:pt>
                <c:pt idx="397">
                  <c:v>42215</c:v>
                </c:pt>
                <c:pt idx="398">
                  <c:v>42216</c:v>
                </c:pt>
                <c:pt idx="399">
                  <c:v>42219</c:v>
                </c:pt>
                <c:pt idx="400">
                  <c:v>42220</c:v>
                </c:pt>
                <c:pt idx="401">
                  <c:v>42221</c:v>
                </c:pt>
                <c:pt idx="402">
                  <c:v>42222</c:v>
                </c:pt>
                <c:pt idx="403">
                  <c:v>42223</c:v>
                </c:pt>
                <c:pt idx="404">
                  <c:v>42226</c:v>
                </c:pt>
                <c:pt idx="405">
                  <c:v>42227</c:v>
                </c:pt>
                <c:pt idx="406">
                  <c:v>42228</c:v>
                </c:pt>
                <c:pt idx="407">
                  <c:v>42229</c:v>
                </c:pt>
                <c:pt idx="408">
                  <c:v>42230</c:v>
                </c:pt>
                <c:pt idx="409">
                  <c:v>42233</c:v>
                </c:pt>
                <c:pt idx="410">
                  <c:v>42234</c:v>
                </c:pt>
                <c:pt idx="411">
                  <c:v>42235</c:v>
                </c:pt>
                <c:pt idx="412">
                  <c:v>42236</c:v>
                </c:pt>
                <c:pt idx="413">
                  <c:v>42237</c:v>
                </c:pt>
                <c:pt idx="414">
                  <c:v>42240</c:v>
                </c:pt>
                <c:pt idx="415">
                  <c:v>42241</c:v>
                </c:pt>
                <c:pt idx="416">
                  <c:v>42242</c:v>
                </c:pt>
                <c:pt idx="417">
                  <c:v>42243</c:v>
                </c:pt>
                <c:pt idx="418">
                  <c:v>42244</c:v>
                </c:pt>
                <c:pt idx="419">
                  <c:v>42247</c:v>
                </c:pt>
                <c:pt idx="420">
                  <c:v>42248</c:v>
                </c:pt>
                <c:pt idx="421">
                  <c:v>42249</c:v>
                </c:pt>
                <c:pt idx="422">
                  <c:v>42250</c:v>
                </c:pt>
                <c:pt idx="423">
                  <c:v>42251</c:v>
                </c:pt>
                <c:pt idx="424">
                  <c:v>42255</c:v>
                </c:pt>
                <c:pt idx="425">
                  <c:v>42256</c:v>
                </c:pt>
                <c:pt idx="426">
                  <c:v>42257</c:v>
                </c:pt>
                <c:pt idx="427">
                  <c:v>42258</c:v>
                </c:pt>
                <c:pt idx="428">
                  <c:v>42261</c:v>
                </c:pt>
                <c:pt idx="429">
                  <c:v>42262</c:v>
                </c:pt>
                <c:pt idx="430">
                  <c:v>42263</c:v>
                </c:pt>
                <c:pt idx="431">
                  <c:v>42264</c:v>
                </c:pt>
                <c:pt idx="432">
                  <c:v>42265</c:v>
                </c:pt>
                <c:pt idx="433">
                  <c:v>42268</c:v>
                </c:pt>
                <c:pt idx="434">
                  <c:v>42269</c:v>
                </c:pt>
                <c:pt idx="435">
                  <c:v>42270</c:v>
                </c:pt>
                <c:pt idx="436">
                  <c:v>42271</c:v>
                </c:pt>
                <c:pt idx="437">
                  <c:v>42272</c:v>
                </c:pt>
                <c:pt idx="438">
                  <c:v>42275</c:v>
                </c:pt>
                <c:pt idx="439">
                  <c:v>42276</c:v>
                </c:pt>
                <c:pt idx="440">
                  <c:v>42277</c:v>
                </c:pt>
                <c:pt idx="441">
                  <c:v>42278</c:v>
                </c:pt>
                <c:pt idx="442">
                  <c:v>42279</c:v>
                </c:pt>
                <c:pt idx="443">
                  <c:v>42282</c:v>
                </c:pt>
                <c:pt idx="444">
                  <c:v>42283</c:v>
                </c:pt>
                <c:pt idx="445">
                  <c:v>42284</c:v>
                </c:pt>
                <c:pt idx="446">
                  <c:v>42285</c:v>
                </c:pt>
                <c:pt idx="447">
                  <c:v>42286</c:v>
                </c:pt>
                <c:pt idx="448">
                  <c:v>42290</c:v>
                </c:pt>
                <c:pt idx="449">
                  <c:v>42291</c:v>
                </c:pt>
                <c:pt idx="450">
                  <c:v>42292</c:v>
                </c:pt>
                <c:pt idx="451">
                  <c:v>42293</c:v>
                </c:pt>
                <c:pt idx="452">
                  <c:v>42296</c:v>
                </c:pt>
                <c:pt idx="453">
                  <c:v>42297</c:v>
                </c:pt>
                <c:pt idx="454">
                  <c:v>42298</c:v>
                </c:pt>
                <c:pt idx="455">
                  <c:v>42299</c:v>
                </c:pt>
                <c:pt idx="456">
                  <c:v>42300</c:v>
                </c:pt>
                <c:pt idx="457">
                  <c:v>42303</c:v>
                </c:pt>
                <c:pt idx="458">
                  <c:v>42304</c:v>
                </c:pt>
                <c:pt idx="459">
                  <c:v>42305</c:v>
                </c:pt>
                <c:pt idx="460">
                  <c:v>42306</c:v>
                </c:pt>
                <c:pt idx="461">
                  <c:v>42307</c:v>
                </c:pt>
                <c:pt idx="462">
                  <c:v>42310</c:v>
                </c:pt>
                <c:pt idx="463">
                  <c:v>42311</c:v>
                </c:pt>
                <c:pt idx="464">
                  <c:v>42312</c:v>
                </c:pt>
                <c:pt idx="465">
                  <c:v>42313</c:v>
                </c:pt>
                <c:pt idx="466">
                  <c:v>42314</c:v>
                </c:pt>
                <c:pt idx="467">
                  <c:v>42317</c:v>
                </c:pt>
                <c:pt idx="468">
                  <c:v>42318</c:v>
                </c:pt>
                <c:pt idx="469">
                  <c:v>42320</c:v>
                </c:pt>
                <c:pt idx="470">
                  <c:v>42321</c:v>
                </c:pt>
                <c:pt idx="471">
                  <c:v>42324</c:v>
                </c:pt>
                <c:pt idx="472">
                  <c:v>42325</c:v>
                </c:pt>
                <c:pt idx="473">
                  <c:v>42326</c:v>
                </c:pt>
                <c:pt idx="474">
                  <c:v>42327</c:v>
                </c:pt>
                <c:pt idx="475">
                  <c:v>42328</c:v>
                </c:pt>
                <c:pt idx="476">
                  <c:v>42331</c:v>
                </c:pt>
                <c:pt idx="477">
                  <c:v>42332</c:v>
                </c:pt>
                <c:pt idx="478">
                  <c:v>42333</c:v>
                </c:pt>
                <c:pt idx="479">
                  <c:v>42335</c:v>
                </c:pt>
                <c:pt idx="480">
                  <c:v>42338</c:v>
                </c:pt>
                <c:pt idx="481">
                  <c:v>42339</c:v>
                </c:pt>
                <c:pt idx="482">
                  <c:v>42340</c:v>
                </c:pt>
                <c:pt idx="483">
                  <c:v>42341</c:v>
                </c:pt>
                <c:pt idx="484">
                  <c:v>42342</c:v>
                </c:pt>
                <c:pt idx="485">
                  <c:v>42345</c:v>
                </c:pt>
                <c:pt idx="486">
                  <c:v>42346</c:v>
                </c:pt>
                <c:pt idx="487">
                  <c:v>42347</c:v>
                </c:pt>
                <c:pt idx="488">
                  <c:v>42348</c:v>
                </c:pt>
                <c:pt idx="489">
                  <c:v>42349</c:v>
                </c:pt>
                <c:pt idx="490">
                  <c:v>42352</c:v>
                </c:pt>
                <c:pt idx="491">
                  <c:v>42353</c:v>
                </c:pt>
                <c:pt idx="492">
                  <c:v>42354</c:v>
                </c:pt>
                <c:pt idx="493">
                  <c:v>42355</c:v>
                </c:pt>
                <c:pt idx="494">
                  <c:v>42356</c:v>
                </c:pt>
                <c:pt idx="495">
                  <c:v>42359</c:v>
                </c:pt>
                <c:pt idx="496">
                  <c:v>42360</c:v>
                </c:pt>
                <c:pt idx="497">
                  <c:v>42361</c:v>
                </c:pt>
                <c:pt idx="498">
                  <c:v>42362</c:v>
                </c:pt>
                <c:pt idx="499">
                  <c:v>42366</c:v>
                </c:pt>
                <c:pt idx="500">
                  <c:v>42367</c:v>
                </c:pt>
                <c:pt idx="501">
                  <c:v>42368</c:v>
                </c:pt>
                <c:pt idx="502">
                  <c:v>42369</c:v>
                </c:pt>
                <c:pt idx="503">
                  <c:v>42373</c:v>
                </c:pt>
                <c:pt idx="504">
                  <c:v>42374</c:v>
                </c:pt>
                <c:pt idx="505">
                  <c:v>42375</c:v>
                </c:pt>
                <c:pt idx="506">
                  <c:v>42376</c:v>
                </c:pt>
                <c:pt idx="507">
                  <c:v>42377</c:v>
                </c:pt>
                <c:pt idx="508">
                  <c:v>42380</c:v>
                </c:pt>
                <c:pt idx="509">
                  <c:v>42381</c:v>
                </c:pt>
                <c:pt idx="510">
                  <c:v>42382</c:v>
                </c:pt>
                <c:pt idx="511">
                  <c:v>42383</c:v>
                </c:pt>
                <c:pt idx="512">
                  <c:v>42384</c:v>
                </c:pt>
                <c:pt idx="513">
                  <c:v>42388</c:v>
                </c:pt>
                <c:pt idx="514">
                  <c:v>42389</c:v>
                </c:pt>
                <c:pt idx="515">
                  <c:v>42390</c:v>
                </c:pt>
                <c:pt idx="516">
                  <c:v>42391</c:v>
                </c:pt>
                <c:pt idx="517">
                  <c:v>42394</c:v>
                </c:pt>
                <c:pt idx="518">
                  <c:v>42395</c:v>
                </c:pt>
                <c:pt idx="519">
                  <c:v>42396</c:v>
                </c:pt>
                <c:pt idx="520">
                  <c:v>42397</c:v>
                </c:pt>
                <c:pt idx="521">
                  <c:v>42398</c:v>
                </c:pt>
                <c:pt idx="522">
                  <c:v>42401</c:v>
                </c:pt>
                <c:pt idx="523">
                  <c:v>42402</c:v>
                </c:pt>
                <c:pt idx="524">
                  <c:v>42403</c:v>
                </c:pt>
                <c:pt idx="525">
                  <c:v>42404</c:v>
                </c:pt>
                <c:pt idx="526">
                  <c:v>42405</c:v>
                </c:pt>
                <c:pt idx="527">
                  <c:v>42408</c:v>
                </c:pt>
                <c:pt idx="528">
                  <c:v>42409</c:v>
                </c:pt>
                <c:pt idx="529">
                  <c:v>42410</c:v>
                </c:pt>
                <c:pt idx="530">
                  <c:v>42411</c:v>
                </c:pt>
                <c:pt idx="531">
                  <c:v>42412</c:v>
                </c:pt>
                <c:pt idx="532">
                  <c:v>42416</c:v>
                </c:pt>
                <c:pt idx="533">
                  <c:v>42417</c:v>
                </c:pt>
                <c:pt idx="534">
                  <c:v>42418</c:v>
                </c:pt>
                <c:pt idx="535">
                  <c:v>42419</c:v>
                </c:pt>
                <c:pt idx="536">
                  <c:v>42422</c:v>
                </c:pt>
                <c:pt idx="537">
                  <c:v>42423</c:v>
                </c:pt>
                <c:pt idx="538">
                  <c:v>42424</c:v>
                </c:pt>
                <c:pt idx="539">
                  <c:v>42425</c:v>
                </c:pt>
                <c:pt idx="540">
                  <c:v>42426</c:v>
                </c:pt>
                <c:pt idx="541">
                  <c:v>42429</c:v>
                </c:pt>
                <c:pt idx="542">
                  <c:v>42430</c:v>
                </c:pt>
                <c:pt idx="543">
                  <c:v>42431</c:v>
                </c:pt>
                <c:pt idx="544">
                  <c:v>42432</c:v>
                </c:pt>
                <c:pt idx="545">
                  <c:v>42433</c:v>
                </c:pt>
                <c:pt idx="546">
                  <c:v>42436</c:v>
                </c:pt>
                <c:pt idx="547">
                  <c:v>42437</c:v>
                </c:pt>
                <c:pt idx="548">
                  <c:v>42438</c:v>
                </c:pt>
                <c:pt idx="549">
                  <c:v>42439</c:v>
                </c:pt>
                <c:pt idx="550">
                  <c:v>42440</c:v>
                </c:pt>
                <c:pt idx="551">
                  <c:v>42443</c:v>
                </c:pt>
                <c:pt idx="552">
                  <c:v>42444</c:v>
                </c:pt>
                <c:pt idx="553">
                  <c:v>42445</c:v>
                </c:pt>
                <c:pt idx="554">
                  <c:v>42446</c:v>
                </c:pt>
                <c:pt idx="555">
                  <c:v>42447</c:v>
                </c:pt>
                <c:pt idx="556">
                  <c:v>42450</c:v>
                </c:pt>
                <c:pt idx="557">
                  <c:v>42451</c:v>
                </c:pt>
                <c:pt idx="558">
                  <c:v>42452</c:v>
                </c:pt>
                <c:pt idx="559">
                  <c:v>42453</c:v>
                </c:pt>
                <c:pt idx="560">
                  <c:v>42454</c:v>
                </c:pt>
                <c:pt idx="561">
                  <c:v>42457</c:v>
                </c:pt>
                <c:pt idx="562">
                  <c:v>42458</c:v>
                </c:pt>
                <c:pt idx="563">
                  <c:v>42459</c:v>
                </c:pt>
                <c:pt idx="564">
                  <c:v>42460</c:v>
                </c:pt>
                <c:pt idx="565">
                  <c:v>42461</c:v>
                </c:pt>
                <c:pt idx="566">
                  <c:v>42464</c:v>
                </c:pt>
                <c:pt idx="567">
                  <c:v>42465</c:v>
                </c:pt>
                <c:pt idx="568">
                  <c:v>42466</c:v>
                </c:pt>
                <c:pt idx="569">
                  <c:v>42467</c:v>
                </c:pt>
                <c:pt idx="570">
                  <c:v>42468</c:v>
                </c:pt>
                <c:pt idx="571">
                  <c:v>42471</c:v>
                </c:pt>
                <c:pt idx="572">
                  <c:v>42472</c:v>
                </c:pt>
                <c:pt idx="573">
                  <c:v>42473</c:v>
                </c:pt>
                <c:pt idx="574">
                  <c:v>42474</c:v>
                </c:pt>
                <c:pt idx="575">
                  <c:v>42475</c:v>
                </c:pt>
                <c:pt idx="576">
                  <c:v>42478</c:v>
                </c:pt>
                <c:pt idx="577">
                  <c:v>42479</c:v>
                </c:pt>
                <c:pt idx="578">
                  <c:v>42480</c:v>
                </c:pt>
                <c:pt idx="579">
                  <c:v>42481</c:v>
                </c:pt>
                <c:pt idx="580">
                  <c:v>42482</c:v>
                </c:pt>
                <c:pt idx="581">
                  <c:v>42485</c:v>
                </c:pt>
                <c:pt idx="582">
                  <c:v>42486</c:v>
                </c:pt>
                <c:pt idx="583">
                  <c:v>42487</c:v>
                </c:pt>
                <c:pt idx="584">
                  <c:v>42488</c:v>
                </c:pt>
                <c:pt idx="585">
                  <c:v>42489</c:v>
                </c:pt>
                <c:pt idx="586">
                  <c:v>42492</c:v>
                </c:pt>
                <c:pt idx="587">
                  <c:v>42493</c:v>
                </c:pt>
                <c:pt idx="588">
                  <c:v>42494</c:v>
                </c:pt>
                <c:pt idx="589">
                  <c:v>42495</c:v>
                </c:pt>
                <c:pt idx="590">
                  <c:v>42496</c:v>
                </c:pt>
                <c:pt idx="591">
                  <c:v>42499</c:v>
                </c:pt>
                <c:pt idx="592">
                  <c:v>42500</c:v>
                </c:pt>
                <c:pt idx="593">
                  <c:v>42501</c:v>
                </c:pt>
                <c:pt idx="594">
                  <c:v>42502</c:v>
                </c:pt>
                <c:pt idx="595">
                  <c:v>42503</c:v>
                </c:pt>
                <c:pt idx="596">
                  <c:v>42506</c:v>
                </c:pt>
                <c:pt idx="597">
                  <c:v>42507</c:v>
                </c:pt>
                <c:pt idx="598">
                  <c:v>42508</c:v>
                </c:pt>
                <c:pt idx="599">
                  <c:v>42509</c:v>
                </c:pt>
                <c:pt idx="600">
                  <c:v>42510</c:v>
                </c:pt>
                <c:pt idx="601">
                  <c:v>42513</c:v>
                </c:pt>
                <c:pt idx="602">
                  <c:v>42514</c:v>
                </c:pt>
                <c:pt idx="603">
                  <c:v>42515</c:v>
                </c:pt>
                <c:pt idx="604">
                  <c:v>42516</c:v>
                </c:pt>
                <c:pt idx="605">
                  <c:v>42517</c:v>
                </c:pt>
                <c:pt idx="606">
                  <c:v>42521</c:v>
                </c:pt>
                <c:pt idx="607">
                  <c:v>42522</c:v>
                </c:pt>
                <c:pt idx="608">
                  <c:v>42523</c:v>
                </c:pt>
                <c:pt idx="609">
                  <c:v>42524</c:v>
                </c:pt>
                <c:pt idx="610">
                  <c:v>42527</c:v>
                </c:pt>
                <c:pt idx="611">
                  <c:v>42528</c:v>
                </c:pt>
                <c:pt idx="612">
                  <c:v>42529</c:v>
                </c:pt>
                <c:pt idx="613">
                  <c:v>42530</c:v>
                </c:pt>
                <c:pt idx="614">
                  <c:v>42531</c:v>
                </c:pt>
                <c:pt idx="615">
                  <c:v>42534</c:v>
                </c:pt>
                <c:pt idx="616">
                  <c:v>42535</c:v>
                </c:pt>
                <c:pt idx="617">
                  <c:v>42536</c:v>
                </c:pt>
                <c:pt idx="618">
                  <c:v>42537</c:v>
                </c:pt>
                <c:pt idx="619">
                  <c:v>42538</c:v>
                </c:pt>
                <c:pt idx="620">
                  <c:v>42541</c:v>
                </c:pt>
                <c:pt idx="621">
                  <c:v>42542</c:v>
                </c:pt>
                <c:pt idx="622">
                  <c:v>42543</c:v>
                </c:pt>
                <c:pt idx="623">
                  <c:v>42544</c:v>
                </c:pt>
                <c:pt idx="624">
                  <c:v>42545</c:v>
                </c:pt>
                <c:pt idx="625">
                  <c:v>42548</c:v>
                </c:pt>
                <c:pt idx="626">
                  <c:v>42549</c:v>
                </c:pt>
                <c:pt idx="627">
                  <c:v>42550</c:v>
                </c:pt>
                <c:pt idx="628">
                  <c:v>42551</c:v>
                </c:pt>
                <c:pt idx="629">
                  <c:v>42552</c:v>
                </c:pt>
                <c:pt idx="630">
                  <c:v>42556</c:v>
                </c:pt>
                <c:pt idx="631">
                  <c:v>42557</c:v>
                </c:pt>
                <c:pt idx="632">
                  <c:v>42558</c:v>
                </c:pt>
                <c:pt idx="633">
                  <c:v>42559</c:v>
                </c:pt>
                <c:pt idx="634">
                  <c:v>42562</c:v>
                </c:pt>
                <c:pt idx="635">
                  <c:v>42563</c:v>
                </c:pt>
                <c:pt idx="636">
                  <c:v>42564</c:v>
                </c:pt>
                <c:pt idx="637">
                  <c:v>42565</c:v>
                </c:pt>
                <c:pt idx="638">
                  <c:v>42566</c:v>
                </c:pt>
                <c:pt idx="639">
                  <c:v>42569</c:v>
                </c:pt>
                <c:pt idx="640">
                  <c:v>42570</c:v>
                </c:pt>
                <c:pt idx="641">
                  <c:v>42571</c:v>
                </c:pt>
                <c:pt idx="642">
                  <c:v>42572</c:v>
                </c:pt>
                <c:pt idx="643">
                  <c:v>42573</c:v>
                </c:pt>
                <c:pt idx="644">
                  <c:v>42576</c:v>
                </c:pt>
                <c:pt idx="645">
                  <c:v>42577</c:v>
                </c:pt>
                <c:pt idx="646">
                  <c:v>42578</c:v>
                </c:pt>
                <c:pt idx="647">
                  <c:v>42579</c:v>
                </c:pt>
                <c:pt idx="648">
                  <c:v>42580</c:v>
                </c:pt>
                <c:pt idx="649">
                  <c:v>42583</c:v>
                </c:pt>
                <c:pt idx="650">
                  <c:v>42584</c:v>
                </c:pt>
                <c:pt idx="651">
                  <c:v>42585</c:v>
                </c:pt>
                <c:pt idx="652">
                  <c:v>42586</c:v>
                </c:pt>
                <c:pt idx="653">
                  <c:v>42587</c:v>
                </c:pt>
                <c:pt idx="654">
                  <c:v>42590</c:v>
                </c:pt>
                <c:pt idx="655">
                  <c:v>42591</c:v>
                </c:pt>
                <c:pt idx="656">
                  <c:v>42592</c:v>
                </c:pt>
                <c:pt idx="657">
                  <c:v>42593</c:v>
                </c:pt>
                <c:pt idx="658">
                  <c:v>42594</c:v>
                </c:pt>
                <c:pt idx="659">
                  <c:v>42597</c:v>
                </c:pt>
                <c:pt idx="660">
                  <c:v>42598</c:v>
                </c:pt>
                <c:pt idx="661">
                  <c:v>42599</c:v>
                </c:pt>
                <c:pt idx="662">
                  <c:v>42600</c:v>
                </c:pt>
                <c:pt idx="663">
                  <c:v>42601</c:v>
                </c:pt>
                <c:pt idx="664">
                  <c:v>42604</c:v>
                </c:pt>
                <c:pt idx="665">
                  <c:v>42605</c:v>
                </c:pt>
                <c:pt idx="666">
                  <c:v>42606</c:v>
                </c:pt>
                <c:pt idx="667">
                  <c:v>42607</c:v>
                </c:pt>
                <c:pt idx="668">
                  <c:v>42608</c:v>
                </c:pt>
                <c:pt idx="669">
                  <c:v>42611</c:v>
                </c:pt>
                <c:pt idx="670">
                  <c:v>42612</c:v>
                </c:pt>
                <c:pt idx="671">
                  <c:v>42613</c:v>
                </c:pt>
                <c:pt idx="672">
                  <c:v>42614</c:v>
                </c:pt>
                <c:pt idx="673">
                  <c:v>42615</c:v>
                </c:pt>
                <c:pt idx="674">
                  <c:v>42619</c:v>
                </c:pt>
                <c:pt idx="675">
                  <c:v>42620</c:v>
                </c:pt>
                <c:pt idx="676">
                  <c:v>42621</c:v>
                </c:pt>
                <c:pt idx="677">
                  <c:v>42622</c:v>
                </c:pt>
                <c:pt idx="678">
                  <c:v>42625</c:v>
                </c:pt>
                <c:pt idx="679">
                  <c:v>42626</c:v>
                </c:pt>
                <c:pt idx="680">
                  <c:v>42627</c:v>
                </c:pt>
                <c:pt idx="681">
                  <c:v>42628</c:v>
                </c:pt>
                <c:pt idx="682">
                  <c:v>42629</c:v>
                </c:pt>
                <c:pt idx="683">
                  <c:v>42632</c:v>
                </c:pt>
                <c:pt idx="684">
                  <c:v>42633</c:v>
                </c:pt>
                <c:pt idx="685">
                  <c:v>42634</c:v>
                </c:pt>
                <c:pt idx="686">
                  <c:v>42635</c:v>
                </c:pt>
                <c:pt idx="687">
                  <c:v>42636</c:v>
                </c:pt>
                <c:pt idx="688">
                  <c:v>42639</c:v>
                </c:pt>
                <c:pt idx="689">
                  <c:v>42640</c:v>
                </c:pt>
                <c:pt idx="690">
                  <c:v>42641</c:v>
                </c:pt>
                <c:pt idx="691">
                  <c:v>42642</c:v>
                </c:pt>
                <c:pt idx="692">
                  <c:v>42643</c:v>
                </c:pt>
                <c:pt idx="693">
                  <c:v>42646</c:v>
                </c:pt>
                <c:pt idx="694">
                  <c:v>42647</c:v>
                </c:pt>
                <c:pt idx="695">
                  <c:v>42648</c:v>
                </c:pt>
                <c:pt idx="696">
                  <c:v>42649</c:v>
                </c:pt>
                <c:pt idx="697">
                  <c:v>42650</c:v>
                </c:pt>
                <c:pt idx="698">
                  <c:v>42654</c:v>
                </c:pt>
                <c:pt idx="699">
                  <c:v>42655</c:v>
                </c:pt>
                <c:pt idx="700">
                  <c:v>42656</c:v>
                </c:pt>
                <c:pt idx="701">
                  <c:v>42657</c:v>
                </c:pt>
                <c:pt idx="702">
                  <c:v>42660</c:v>
                </c:pt>
                <c:pt idx="703">
                  <c:v>42661</c:v>
                </c:pt>
                <c:pt idx="704">
                  <c:v>42662</c:v>
                </c:pt>
                <c:pt idx="705">
                  <c:v>42663</c:v>
                </c:pt>
                <c:pt idx="706">
                  <c:v>42664</c:v>
                </c:pt>
                <c:pt idx="707">
                  <c:v>42667</c:v>
                </c:pt>
                <c:pt idx="708">
                  <c:v>42668</c:v>
                </c:pt>
                <c:pt idx="709">
                  <c:v>42669</c:v>
                </c:pt>
                <c:pt idx="710">
                  <c:v>42670</c:v>
                </c:pt>
                <c:pt idx="711">
                  <c:v>42671</c:v>
                </c:pt>
                <c:pt idx="712">
                  <c:v>42674</c:v>
                </c:pt>
                <c:pt idx="713">
                  <c:v>42675</c:v>
                </c:pt>
                <c:pt idx="714">
                  <c:v>42676</c:v>
                </c:pt>
                <c:pt idx="715">
                  <c:v>42677</c:v>
                </c:pt>
                <c:pt idx="716">
                  <c:v>42678</c:v>
                </c:pt>
                <c:pt idx="717">
                  <c:v>42681</c:v>
                </c:pt>
                <c:pt idx="718">
                  <c:v>42682</c:v>
                </c:pt>
                <c:pt idx="719">
                  <c:v>42683</c:v>
                </c:pt>
                <c:pt idx="720">
                  <c:v>42684</c:v>
                </c:pt>
                <c:pt idx="721">
                  <c:v>42688</c:v>
                </c:pt>
                <c:pt idx="722">
                  <c:v>42689</c:v>
                </c:pt>
                <c:pt idx="723">
                  <c:v>42690</c:v>
                </c:pt>
                <c:pt idx="724">
                  <c:v>42691</c:v>
                </c:pt>
                <c:pt idx="725">
                  <c:v>42692</c:v>
                </c:pt>
                <c:pt idx="726">
                  <c:v>42695</c:v>
                </c:pt>
                <c:pt idx="727">
                  <c:v>42696</c:v>
                </c:pt>
                <c:pt idx="728">
                  <c:v>42697</c:v>
                </c:pt>
                <c:pt idx="729">
                  <c:v>42699</c:v>
                </c:pt>
                <c:pt idx="730">
                  <c:v>42702</c:v>
                </c:pt>
                <c:pt idx="731">
                  <c:v>42703</c:v>
                </c:pt>
                <c:pt idx="732">
                  <c:v>42704</c:v>
                </c:pt>
                <c:pt idx="733">
                  <c:v>42705</c:v>
                </c:pt>
                <c:pt idx="734">
                  <c:v>42706</c:v>
                </c:pt>
                <c:pt idx="735">
                  <c:v>42709</c:v>
                </c:pt>
                <c:pt idx="736">
                  <c:v>42710</c:v>
                </c:pt>
                <c:pt idx="737">
                  <c:v>42711</c:v>
                </c:pt>
                <c:pt idx="738">
                  <c:v>42712</c:v>
                </c:pt>
                <c:pt idx="739">
                  <c:v>42713</c:v>
                </c:pt>
                <c:pt idx="740">
                  <c:v>42716</c:v>
                </c:pt>
                <c:pt idx="741">
                  <c:v>42717</c:v>
                </c:pt>
                <c:pt idx="742">
                  <c:v>42718</c:v>
                </c:pt>
                <c:pt idx="743">
                  <c:v>42719</c:v>
                </c:pt>
                <c:pt idx="744">
                  <c:v>42720</c:v>
                </c:pt>
                <c:pt idx="745">
                  <c:v>42723</c:v>
                </c:pt>
                <c:pt idx="746">
                  <c:v>42724</c:v>
                </c:pt>
                <c:pt idx="747">
                  <c:v>42725</c:v>
                </c:pt>
                <c:pt idx="748">
                  <c:v>42726</c:v>
                </c:pt>
                <c:pt idx="749">
                  <c:v>42727</c:v>
                </c:pt>
                <c:pt idx="750">
                  <c:v>42731</c:v>
                </c:pt>
                <c:pt idx="751">
                  <c:v>42732</c:v>
                </c:pt>
                <c:pt idx="752">
                  <c:v>42733</c:v>
                </c:pt>
                <c:pt idx="753">
                  <c:v>42734</c:v>
                </c:pt>
                <c:pt idx="754">
                  <c:v>42738</c:v>
                </c:pt>
                <c:pt idx="755">
                  <c:v>42739</c:v>
                </c:pt>
                <c:pt idx="756">
                  <c:v>42740</c:v>
                </c:pt>
                <c:pt idx="757">
                  <c:v>42741</c:v>
                </c:pt>
                <c:pt idx="758">
                  <c:v>42744</c:v>
                </c:pt>
                <c:pt idx="759">
                  <c:v>42745</c:v>
                </c:pt>
                <c:pt idx="760">
                  <c:v>42746</c:v>
                </c:pt>
                <c:pt idx="761">
                  <c:v>42747</c:v>
                </c:pt>
                <c:pt idx="762">
                  <c:v>42748</c:v>
                </c:pt>
                <c:pt idx="763">
                  <c:v>42752</c:v>
                </c:pt>
                <c:pt idx="764">
                  <c:v>42753</c:v>
                </c:pt>
                <c:pt idx="765">
                  <c:v>42754</c:v>
                </c:pt>
                <c:pt idx="766">
                  <c:v>42755</c:v>
                </c:pt>
                <c:pt idx="767">
                  <c:v>42758</c:v>
                </c:pt>
                <c:pt idx="768">
                  <c:v>42759</c:v>
                </c:pt>
                <c:pt idx="769">
                  <c:v>42760</c:v>
                </c:pt>
                <c:pt idx="770">
                  <c:v>42761</c:v>
                </c:pt>
                <c:pt idx="771">
                  <c:v>42762</c:v>
                </c:pt>
                <c:pt idx="772">
                  <c:v>42765</c:v>
                </c:pt>
                <c:pt idx="773">
                  <c:v>42766</c:v>
                </c:pt>
                <c:pt idx="774">
                  <c:v>42767</c:v>
                </c:pt>
                <c:pt idx="775">
                  <c:v>42768</c:v>
                </c:pt>
                <c:pt idx="776">
                  <c:v>42769</c:v>
                </c:pt>
                <c:pt idx="777">
                  <c:v>42772</c:v>
                </c:pt>
                <c:pt idx="778">
                  <c:v>42773</c:v>
                </c:pt>
                <c:pt idx="779">
                  <c:v>42774</c:v>
                </c:pt>
                <c:pt idx="780">
                  <c:v>42775</c:v>
                </c:pt>
                <c:pt idx="781">
                  <c:v>42776</c:v>
                </c:pt>
                <c:pt idx="782">
                  <c:v>42779</c:v>
                </c:pt>
                <c:pt idx="783">
                  <c:v>42780</c:v>
                </c:pt>
                <c:pt idx="784">
                  <c:v>42781</c:v>
                </c:pt>
                <c:pt idx="785">
                  <c:v>42782</c:v>
                </c:pt>
                <c:pt idx="786">
                  <c:v>42783</c:v>
                </c:pt>
                <c:pt idx="787">
                  <c:v>42787</c:v>
                </c:pt>
                <c:pt idx="788">
                  <c:v>42788</c:v>
                </c:pt>
                <c:pt idx="789">
                  <c:v>42789</c:v>
                </c:pt>
                <c:pt idx="790">
                  <c:v>42790</c:v>
                </c:pt>
                <c:pt idx="791">
                  <c:v>42793</c:v>
                </c:pt>
                <c:pt idx="792">
                  <c:v>42794</c:v>
                </c:pt>
                <c:pt idx="793">
                  <c:v>42795</c:v>
                </c:pt>
                <c:pt idx="794">
                  <c:v>42796</c:v>
                </c:pt>
                <c:pt idx="795">
                  <c:v>42797</c:v>
                </c:pt>
                <c:pt idx="796">
                  <c:v>42800</c:v>
                </c:pt>
                <c:pt idx="797">
                  <c:v>42801</c:v>
                </c:pt>
                <c:pt idx="798">
                  <c:v>42802</c:v>
                </c:pt>
                <c:pt idx="799">
                  <c:v>42803</c:v>
                </c:pt>
                <c:pt idx="800">
                  <c:v>42804</c:v>
                </c:pt>
                <c:pt idx="801">
                  <c:v>42807</c:v>
                </c:pt>
                <c:pt idx="802">
                  <c:v>42808</c:v>
                </c:pt>
                <c:pt idx="803">
                  <c:v>42809</c:v>
                </c:pt>
                <c:pt idx="804">
                  <c:v>42810</c:v>
                </c:pt>
                <c:pt idx="805">
                  <c:v>42811</c:v>
                </c:pt>
                <c:pt idx="806">
                  <c:v>42814</c:v>
                </c:pt>
                <c:pt idx="807">
                  <c:v>42815</c:v>
                </c:pt>
                <c:pt idx="808">
                  <c:v>42816</c:v>
                </c:pt>
                <c:pt idx="809">
                  <c:v>42817</c:v>
                </c:pt>
                <c:pt idx="810">
                  <c:v>42818</c:v>
                </c:pt>
                <c:pt idx="811">
                  <c:v>42821</c:v>
                </c:pt>
                <c:pt idx="812">
                  <c:v>42822</c:v>
                </c:pt>
                <c:pt idx="813">
                  <c:v>42823</c:v>
                </c:pt>
                <c:pt idx="814">
                  <c:v>42824</c:v>
                </c:pt>
                <c:pt idx="815">
                  <c:v>42825</c:v>
                </c:pt>
                <c:pt idx="816">
                  <c:v>42828</c:v>
                </c:pt>
                <c:pt idx="817">
                  <c:v>42829</c:v>
                </c:pt>
                <c:pt idx="818">
                  <c:v>42830</c:v>
                </c:pt>
                <c:pt idx="819">
                  <c:v>42831</c:v>
                </c:pt>
                <c:pt idx="820">
                  <c:v>42832</c:v>
                </c:pt>
                <c:pt idx="821">
                  <c:v>42835</c:v>
                </c:pt>
                <c:pt idx="822">
                  <c:v>42836</c:v>
                </c:pt>
                <c:pt idx="823">
                  <c:v>42837</c:v>
                </c:pt>
                <c:pt idx="824">
                  <c:v>42838</c:v>
                </c:pt>
                <c:pt idx="825">
                  <c:v>42839</c:v>
                </c:pt>
                <c:pt idx="826">
                  <c:v>42842</c:v>
                </c:pt>
                <c:pt idx="827">
                  <c:v>42843</c:v>
                </c:pt>
                <c:pt idx="828">
                  <c:v>42844</c:v>
                </c:pt>
                <c:pt idx="829">
                  <c:v>42845</c:v>
                </c:pt>
                <c:pt idx="830">
                  <c:v>42846</c:v>
                </c:pt>
                <c:pt idx="831">
                  <c:v>42849</c:v>
                </c:pt>
                <c:pt idx="832">
                  <c:v>42850</c:v>
                </c:pt>
                <c:pt idx="833">
                  <c:v>42851</c:v>
                </c:pt>
                <c:pt idx="834">
                  <c:v>42852</c:v>
                </c:pt>
                <c:pt idx="835">
                  <c:v>42853</c:v>
                </c:pt>
                <c:pt idx="836">
                  <c:v>42856</c:v>
                </c:pt>
                <c:pt idx="837">
                  <c:v>42857</c:v>
                </c:pt>
                <c:pt idx="838">
                  <c:v>42858</c:v>
                </c:pt>
                <c:pt idx="839">
                  <c:v>42859</c:v>
                </c:pt>
                <c:pt idx="840">
                  <c:v>42860</c:v>
                </c:pt>
                <c:pt idx="841">
                  <c:v>42863</c:v>
                </c:pt>
                <c:pt idx="842">
                  <c:v>42864</c:v>
                </c:pt>
                <c:pt idx="843">
                  <c:v>42865</c:v>
                </c:pt>
                <c:pt idx="844">
                  <c:v>42866</c:v>
                </c:pt>
                <c:pt idx="845">
                  <c:v>42867</c:v>
                </c:pt>
                <c:pt idx="846">
                  <c:v>42870</c:v>
                </c:pt>
                <c:pt idx="847">
                  <c:v>42871</c:v>
                </c:pt>
                <c:pt idx="848">
                  <c:v>42872</c:v>
                </c:pt>
                <c:pt idx="849">
                  <c:v>42873</c:v>
                </c:pt>
                <c:pt idx="850">
                  <c:v>42874</c:v>
                </c:pt>
                <c:pt idx="851">
                  <c:v>42877</c:v>
                </c:pt>
                <c:pt idx="852">
                  <c:v>42878</c:v>
                </c:pt>
                <c:pt idx="853">
                  <c:v>42879</c:v>
                </c:pt>
                <c:pt idx="854">
                  <c:v>42880</c:v>
                </c:pt>
                <c:pt idx="855">
                  <c:v>42881</c:v>
                </c:pt>
                <c:pt idx="856">
                  <c:v>42885</c:v>
                </c:pt>
                <c:pt idx="857">
                  <c:v>42886</c:v>
                </c:pt>
                <c:pt idx="858">
                  <c:v>42887</c:v>
                </c:pt>
                <c:pt idx="859">
                  <c:v>42888</c:v>
                </c:pt>
                <c:pt idx="860">
                  <c:v>42891</c:v>
                </c:pt>
                <c:pt idx="861">
                  <c:v>42892</c:v>
                </c:pt>
                <c:pt idx="862">
                  <c:v>42893</c:v>
                </c:pt>
                <c:pt idx="863">
                  <c:v>42894</c:v>
                </c:pt>
                <c:pt idx="864">
                  <c:v>42895</c:v>
                </c:pt>
                <c:pt idx="865">
                  <c:v>42898</c:v>
                </c:pt>
                <c:pt idx="866">
                  <c:v>42899</c:v>
                </c:pt>
                <c:pt idx="867">
                  <c:v>42900</c:v>
                </c:pt>
                <c:pt idx="868">
                  <c:v>42901</c:v>
                </c:pt>
                <c:pt idx="869">
                  <c:v>42902</c:v>
                </c:pt>
                <c:pt idx="870">
                  <c:v>42905</c:v>
                </c:pt>
                <c:pt idx="871">
                  <c:v>42906</c:v>
                </c:pt>
                <c:pt idx="872">
                  <c:v>42907</c:v>
                </c:pt>
                <c:pt idx="873">
                  <c:v>42908</c:v>
                </c:pt>
                <c:pt idx="874">
                  <c:v>42909</c:v>
                </c:pt>
                <c:pt idx="875">
                  <c:v>42912</c:v>
                </c:pt>
                <c:pt idx="876">
                  <c:v>42913</c:v>
                </c:pt>
                <c:pt idx="877">
                  <c:v>42914</c:v>
                </c:pt>
                <c:pt idx="878">
                  <c:v>42915</c:v>
                </c:pt>
                <c:pt idx="879">
                  <c:v>42916</c:v>
                </c:pt>
                <c:pt idx="880">
                  <c:v>42919</c:v>
                </c:pt>
                <c:pt idx="881">
                  <c:v>42921</c:v>
                </c:pt>
                <c:pt idx="882">
                  <c:v>42922</c:v>
                </c:pt>
                <c:pt idx="883">
                  <c:v>42923</c:v>
                </c:pt>
                <c:pt idx="884">
                  <c:v>42926</c:v>
                </c:pt>
                <c:pt idx="885">
                  <c:v>42927</c:v>
                </c:pt>
                <c:pt idx="886">
                  <c:v>42928</c:v>
                </c:pt>
                <c:pt idx="887">
                  <c:v>42929</c:v>
                </c:pt>
                <c:pt idx="888">
                  <c:v>42930</c:v>
                </c:pt>
                <c:pt idx="889">
                  <c:v>42933</c:v>
                </c:pt>
                <c:pt idx="890">
                  <c:v>42934</c:v>
                </c:pt>
                <c:pt idx="891">
                  <c:v>42935</c:v>
                </c:pt>
                <c:pt idx="892">
                  <c:v>42936</c:v>
                </c:pt>
                <c:pt idx="893">
                  <c:v>42937</c:v>
                </c:pt>
                <c:pt idx="894">
                  <c:v>42940</c:v>
                </c:pt>
                <c:pt idx="895">
                  <c:v>42941</c:v>
                </c:pt>
                <c:pt idx="896">
                  <c:v>42942</c:v>
                </c:pt>
                <c:pt idx="897">
                  <c:v>42943</c:v>
                </c:pt>
                <c:pt idx="898">
                  <c:v>42944</c:v>
                </c:pt>
                <c:pt idx="899">
                  <c:v>42947</c:v>
                </c:pt>
                <c:pt idx="900">
                  <c:v>42948</c:v>
                </c:pt>
                <c:pt idx="901">
                  <c:v>42949</c:v>
                </c:pt>
                <c:pt idx="902">
                  <c:v>42950</c:v>
                </c:pt>
                <c:pt idx="903">
                  <c:v>42951</c:v>
                </c:pt>
                <c:pt idx="904">
                  <c:v>42954</c:v>
                </c:pt>
                <c:pt idx="905">
                  <c:v>42955</c:v>
                </c:pt>
                <c:pt idx="906">
                  <c:v>42956</c:v>
                </c:pt>
                <c:pt idx="907">
                  <c:v>42957</c:v>
                </c:pt>
                <c:pt idx="908">
                  <c:v>42958</c:v>
                </c:pt>
                <c:pt idx="909">
                  <c:v>42961</c:v>
                </c:pt>
                <c:pt idx="910">
                  <c:v>42962</c:v>
                </c:pt>
                <c:pt idx="911">
                  <c:v>42963</c:v>
                </c:pt>
                <c:pt idx="912">
                  <c:v>42964</c:v>
                </c:pt>
                <c:pt idx="913">
                  <c:v>42965</c:v>
                </c:pt>
                <c:pt idx="914">
                  <c:v>42968</c:v>
                </c:pt>
                <c:pt idx="915">
                  <c:v>42969</c:v>
                </c:pt>
                <c:pt idx="916">
                  <c:v>42970</c:v>
                </c:pt>
                <c:pt idx="917">
                  <c:v>42971</c:v>
                </c:pt>
                <c:pt idx="918">
                  <c:v>42972</c:v>
                </c:pt>
                <c:pt idx="919">
                  <c:v>42975</c:v>
                </c:pt>
                <c:pt idx="920">
                  <c:v>42976</c:v>
                </c:pt>
                <c:pt idx="921">
                  <c:v>42977</c:v>
                </c:pt>
                <c:pt idx="922">
                  <c:v>42978</c:v>
                </c:pt>
                <c:pt idx="923">
                  <c:v>42979</c:v>
                </c:pt>
                <c:pt idx="924">
                  <c:v>42983</c:v>
                </c:pt>
                <c:pt idx="925">
                  <c:v>42984</c:v>
                </c:pt>
                <c:pt idx="926">
                  <c:v>42985</c:v>
                </c:pt>
                <c:pt idx="927">
                  <c:v>42986</c:v>
                </c:pt>
                <c:pt idx="928">
                  <c:v>42989</c:v>
                </c:pt>
                <c:pt idx="929">
                  <c:v>42990</c:v>
                </c:pt>
                <c:pt idx="930">
                  <c:v>42991</c:v>
                </c:pt>
                <c:pt idx="931">
                  <c:v>42992</c:v>
                </c:pt>
                <c:pt idx="932">
                  <c:v>42993</c:v>
                </c:pt>
                <c:pt idx="933">
                  <c:v>42996</c:v>
                </c:pt>
                <c:pt idx="934">
                  <c:v>42997</c:v>
                </c:pt>
                <c:pt idx="935">
                  <c:v>42998</c:v>
                </c:pt>
                <c:pt idx="936">
                  <c:v>42999</c:v>
                </c:pt>
                <c:pt idx="937">
                  <c:v>43000</c:v>
                </c:pt>
                <c:pt idx="938">
                  <c:v>43003</c:v>
                </c:pt>
                <c:pt idx="939">
                  <c:v>43004</c:v>
                </c:pt>
                <c:pt idx="940">
                  <c:v>43005</c:v>
                </c:pt>
                <c:pt idx="941">
                  <c:v>43006</c:v>
                </c:pt>
                <c:pt idx="942">
                  <c:v>43007</c:v>
                </c:pt>
                <c:pt idx="943">
                  <c:v>43010</c:v>
                </c:pt>
                <c:pt idx="944">
                  <c:v>43011</c:v>
                </c:pt>
                <c:pt idx="945">
                  <c:v>43012</c:v>
                </c:pt>
                <c:pt idx="946">
                  <c:v>43013</c:v>
                </c:pt>
                <c:pt idx="947">
                  <c:v>43014</c:v>
                </c:pt>
                <c:pt idx="948">
                  <c:v>43018</c:v>
                </c:pt>
                <c:pt idx="949">
                  <c:v>43019</c:v>
                </c:pt>
                <c:pt idx="950">
                  <c:v>43020</c:v>
                </c:pt>
                <c:pt idx="951">
                  <c:v>43021</c:v>
                </c:pt>
                <c:pt idx="952">
                  <c:v>43024</c:v>
                </c:pt>
                <c:pt idx="953">
                  <c:v>43025</c:v>
                </c:pt>
                <c:pt idx="954">
                  <c:v>43026</c:v>
                </c:pt>
                <c:pt idx="955">
                  <c:v>43027</c:v>
                </c:pt>
                <c:pt idx="956">
                  <c:v>43028</c:v>
                </c:pt>
                <c:pt idx="957">
                  <c:v>43031</c:v>
                </c:pt>
                <c:pt idx="958">
                  <c:v>43032</c:v>
                </c:pt>
                <c:pt idx="959">
                  <c:v>43033</c:v>
                </c:pt>
                <c:pt idx="960">
                  <c:v>43034</c:v>
                </c:pt>
                <c:pt idx="961">
                  <c:v>43035</c:v>
                </c:pt>
                <c:pt idx="962">
                  <c:v>43038</c:v>
                </c:pt>
                <c:pt idx="963">
                  <c:v>43039</c:v>
                </c:pt>
                <c:pt idx="964">
                  <c:v>43040</c:v>
                </c:pt>
                <c:pt idx="965">
                  <c:v>43041</c:v>
                </c:pt>
                <c:pt idx="966">
                  <c:v>43042</c:v>
                </c:pt>
                <c:pt idx="967">
                  <c:v>43045</c:v>
                </c:pt>
                <c:pt idx="968">
                  <c:v>43046</c:v>
                </c:pt>
                <c:pt idx="969">
                  <c:v>43047</c:v>
                </c:pt>
                <c:pt idx="970">
                  <c:v>43048</c:v>
                </c:pt>
                <c:pt idx="971">
                  <c:v>43049</c:v>
                </c:pt>
                <c:pt idx="972">
                  <c:v>43052</c:v>
                </c:pt>
                <c:pt idx="973">
                  <c:v>43053</c:v>
                </c:pt>
                <c:pt idx="974">
                  <c:v>43054</c:v>
                </c:pt>
                <c:pt idx="975">
                  <c:v>43055</c:v>
                </c:pt>
                <c:pt idx="976">
                  <c:v>43056</c:v>
                </c:pt>
                <c:pt idx="977">
                  <c:v>43059</c:v>
                </c:pt>
                <c:pt idx="978">
                  <c:v>43060</c:v>
                </c:pt>
                <c:pt idx="979">
                  <c:v>43061</c:v>
                </c:pt>
                <c:pt idx="980">
                  <c:v>43063</c:v>
                </c:pt>
                <c:pt idx="981">
                  <c:v>43066</c:v>
                </c:pt>
                <c:pt idx="982">
                  <c:v>43067</c:v>
                </c:pt>
                <c:pt idx="983">
                  <c:v>43068</c:v>
                </c:pt>
                <c:pt idx="984">
                  <c:v>43069</c:v>
                </c:pt>
                <c:pt idx="985">
                  <c:v>43070</c:v>
                </c:pt>
                <c:pt idx="986">
                  <c:v>43073</c:v>
                </c:pt>
                <c:pt idx="987">
                  <c:v>43074</c:v>
                </c:pt>
                <c:pt idx="988">
                  <c:v>43075</c:v>
                </c:pt>
                <c:pt idx="989">
                  <c:v>43076</c:v>
                </c:pt>
                <c:pt idx="990">
                  <c:v>43077</c:v>
                </c:pt>
                <c:pt idx="991">
                  <c:v>43080</c:v>
                </c:pt>
                <c:pt idx="992">
                  <c:v>43081</c:v>
                </c:pt>
                <c:pt idx="993">
                  <c:v>43082</c:v>
                </c:pt>
                <c:pt idx="994">
                  <c:v>43083</c:v>
                </c:pt>
                <c:pt idx="995">
                  <c:v>43084</c:v>
                </c:pt>
                <c:pt idx="996">
                  <c:v>43087</c:v>
                </c:pt>
                <c:pt idx="997">
                  <c:v>43088</c:v>
                </c:pt>
                <c:pt idx="998">
                  <c:v>43089</c:v>
                </c:pt>
                <c:pt idx="999">
                  <c:v>43090</c:v>
                </c:pt>
                <c:pt idx="1000">
                  <c:v>43091</c:v>
                </c:pt>
                <c:pt idx="1001">
                  <c:v>43095</c:v>
                </c:pt>
                <c:pt idx="1002">
                  <c:v>43096</c:v>
                </c:pt>
                <c:pt idx="1003">
                  <c:v>43097</c:v>
                </c:pt>
                <c:pt idx="1004">
                  <c:v>43098</c:v>
                </c:pt>
                <c:pt idx="1005">
                  <c:v>43102</c:v>
                </c:pt>
                <c:pt idx="1006">
                  <c:v>43103</c:v>
                </c:pt>
                <c:pt idx="1007">
                  <c:v>43104</c:v>
                </c:pt>
                <c:pt idx="1008">
                  <c:v>43105</c:v>
                </c:pt>
                <c:pt idx="1009">
                  <c:v>43108</c:v>
                </c:pt>
                <c:pt idx="1010">
                  <c:v>43109</c:v>
                </c:pt>
                <c:pt idx="1011">
                  <c:v>43110</c:v>
                </c:pt>
                <c:pt idx="1012">
                  <c:v>43111</c:v>
                </c:pt>
                <c:pt idx="1013">
                  <c:v>43112</c:v>
                </c:pt>
                <c:pt idx="1014">
                  <c:v>43116</c:v>
                </c:pt>
                <c:pt idx="1015">
                  <c:v>43117</c:v>
                </c:pt>
                <c:pt idx="1016">
                  <c:v>43118</c:v>
                </c:pt>
                <c:pt idx="1017">
                  <c:v>43119</c:v>
                </c:pt>
                <c:pt idx="1018">
                  <c:v>43122</c:v>
                </c:pt>
                <c:pt idx="1019">
                  <c:v>43123</c:v>
                </c:pt>
                <c:pt idx="1020">
                  <c:v>43124</c:v>
                </c:pt>
                <c:pt idx="1021">
                  <c:v>43125</c:v>
                </c:pt>
                <c:pt idx="1022">
                  <c:v>43126</c:v>
                </c:pt>
                <c:pt idx="1023">
                  <c:v>43129</c:v>
                </c:pt>
                <c:pt idx="1024">
                  <c:v>43130</c:v>
                </c:pt>
                <c:pt idx="1025">
                  <c:v>43131</c:v>
                </c:pt>
                <c:pt idx="1026">
                  <c:v>43132</c:v>
                </c:pt>
                <c:pt idx="1027">
                  <c:v>43133</c:v>
                </c:pt>
                <c:pt idx="1028">
                  <c:v>43136</c:v>
                </c:pt>
                <c:pt idx="1029">
                  <c:v>43137</c:v>
                </c:pt>
                <c:pt idx="1030">
                  <c:v>43138</c:v>
                </c:pt>
                <c:pt idx="1031">
                  <c:v>43139</c:v>
                </c:pt>
                <c:pt idx="1032">
                  <c:v>43140</c:v>
                </c:pt>
                <c:pt idx="1033">
                  <c:v>43143</c:v>
                </c:pt>
                <c:pt idx="1034">
                  <c:v>43144</c:v>
                </c:pt>
                <c:pt idx="1035">
                  <c:v>43145</c:v>
                </c:pt>
                <c:pt idx="1036">
                  <c:v>43146</c:v>
                </c:pt>
                <c:pt idx="1037">
                  <c:v>43147</c:v>
                </c:pt>
                <c:pt idx="1038">
                  <c:v>43151</c:v>
                </c:pt>
                <c:pt idx="1039">
                  <c:v>43152</c:v>
                </c:pt>
                <c:pt idx="1040">
                  <c:v>43153</c:v>
                </c:pt>
                <c:pt idx="1041">
                  <c:v>43154</c:v>
                </c:pt>
                <c:pt idx="1042">
                  <c:v>43157</c:v>
                </c:pt>
                <c:pt idx="1043">
                  <c:v>43158</c:v>
                </c:pt>
                <c:pt idx="1044">
                  <c:v>43159</c:v>
                </c:pt>
                <c:pt idx="1045">
                  <c:v>43160</c:v>
                </c:pt>
                <c:pt idx="1046">
                  <c:v>43161</c:v>
                </c:pt>
                <c:pt idx="1047">
                  <c:v>43164</c:v>
                </c:pt>
                <c:pt idx="1048">
                  <c:v>43165</c:v>
                </c:pt>
                <c:pt idx="1049">
                  <c:v>43166</c:v>
                </c:pt>
                <c:pt idx="1050">
                  <c:v>43167</c:v>
                </c:pt>
                <c:pt idx="1051">
                  <c:v>43168</c:v>
                </c:pt>
                <c:pt idx="1052">
                  <c:v>43171</c:v>
                </c:pt>
                <c:pt idx="1053">
                  <c:v>43172</c:v>
                </c:pt>
                <c:pt idx="1054">
                  <c:v>43173</c:v>
                </c:pt>
                <c:pt idx="1055">
                  <c:v>43174</c:v>
                </c:pt>
                <c:pt idx="1056">
                  <c:v>43175</c:v>
                </c:pt>
                <c:pt idx="1057">
                  <c:v>43178</c:v>
                </c:pt>
                <c:pt idx="1058">
                  <c:v>43179</c:v>
                </c:pt>
                <c:pt idx="1059">
                  <c:v>43180</c:v>
                </c:pt>
                <c:pt idx="1060">
                  <c:v>43181</c:v>
                </c:pt>
                <c:pt idx="1061">
                  <c:v>43182</c:v>
                </c:pt>
                <c:pt idx="1062">
                  <c:v>43185</c:v>
                </c:pt>
                <c:pt idx="1063">
                  <c:v>43186</c:v>
                </c:pt>
                <c:pt idx="1064">
                  <c:v>43187</c:v>
                </c:pt>
                <c:pt idx="1065">
                  <c:v>43188</c:v>
                </c:pt>
                <c:pt idx="1066">
                  <c:v>43189</c:v>
                </c:pt>
                <c:pt idx="1067">
                  <c:v>43192</c:v>
                </c:pt>
                <c:pt idx="1068">
                  <c:v>43193</c:v>
                </c:pt>
                <c:pt idx="1069">
                  <c:v>43194</c:v>
                </c:pt>
                <c:pt idx="1070">
                  <c:v>43195</c:v>
                </c:pt>
                <c:pt idx="1071">
                  <c:v>43196</c:v>
                </c:pt>
                <c:pt idx="1072">
                  <c:v>43199</c:v>
                </c:pt>
                <c:pt idx="1073">
                  <c:v>43200</c:v>
                </c:pt>
                <c:pt idx="1074">
                  <c:v>43201</c:v>
                </c:pt>
                <c:pt idx="1075">
                  <c:v>43202</c:v>
                </c:pt>
                <c:pt idx="1076">
                  <c:v>43203</c:v>
                </c:pt>
                <c:pt idx="1077">
                  <c:v>43206</c:v>
                </c:pt>
                <c:pt idx="1078">
                  <c:v>43207</c:v>
                </c:pt>
                <c:pt idx="1079">
                  <c:v>43208</c:v>
                </c:pt>
                <c:pt idx="1080">
                  <c:v>43209</c:v>
                </c:pt>
                <c:pt idx="1081">
                  <c:v>43210</c:v>
                </c:pt>
                <c:pt idx="1082">
                  <c:v>43213</c:v>
                </c:pt>
                <c:pt idx="1083">
                  <c:v>43214</c:v>
                </c:pt>
                <c:pt idx="1084">
                  <c:v>43215</c:v>
                </c:pt>
                <c:pt idx="1085">
                  <c:v>43216</c:v>
                </c:pt>
                <c:pt idx="1086">
                  <c:v>43217</c:v>
                </c:pt>
                <c:pt idx="1087">
                  <c:v>43220</c:v>
                </c:pt>
                <c:pt idx="1088">
                  <c:v>43221</c:v>
                </c:pt>
                <c:pt idx="1089">
                  <c:v>43222</c:v>
                </c:pt>
                <c:pt idx="1090">
                  <c:v>43223</c:v>
                </c:pt>
                <c:pt idx="1091">
                  <c:v>43224</c:v>
                </c:pt>
                <c:pt idx="1092">
                  <c:v>43227</c:v>
                </c:pt>
                <c:pt idx="1093">
                  <c:v>43228</c:v>
                </c:pt>
                <c:pt idx="1094">
                  <c:v>43229</c:v>
                </c:pt>
                <c:pt idx="1095">
                  <c:v>43230</c:v>
                </c:pt>
                <c:pt idx="1096">
                  <c:v>43231</c:v>
                </c:pt>
                <c:pt idx="1097">
                  <c:v>43234</c:v>
                </c:pt>
                <c:pt idx="1098">
                  <c:v>43235</c:v>
                </c:pt>
                <c:pt idx="1099">
                  <c:v>43236</c:v>
                </c:pt>
                <c:pt idx="1100">
                  <c:v>43237</c:v>
                </c:pt>
                <c:pt idx="1101">
                  <c:v>43238</c:v>
                </c:pt>
                <c:pt idx="1102">
                  <c:v>43241</c:v>
                </c:pt>
                <c:pt idx="1103">
                  <c:v>43242</c:v>
                </c:pt>
                <c:pt idx="1104">
                  <c:v>43243</c:v>
                </c:pt>
                <c:pt idx="1105">
                  <c:v>43244</c:v>
                </c:pt>
                <c:pt idx="1106">
                  <c:v>43245</c:v>
                </c:pt>
                <c:pt idx="1107">
                  <c:v>43249</c:v>
                </c:pt>
                <c:pt idx="1108">
                  <c:v>43250</c:v>
                </c:pt>
                <c:pt idx="1109">
                  <c:v>43251</c:v>
                </c:pt>
                <c:pt idx="1110">
                  <c:v>43252</c:v>
                </c:pt>
                <c:pt idx="1111">
                  <c:v>43255</c:v>
                </c:pt>
                <c:pt idx="1112">
                  <c:v>43256</c:v>
                </c:pt>
                <c:pt idx="1113">
                  <c:v>43257</c:v>
                </c:pt>
                <c:pt idx="1114">
                  <c:v>43258</c:v>
                </c:pt>
                <c:pt idx="1115">
                  <c:v>43259</c:v>
                </c:pt>
                <c:pt idx="1116">
                  <c:v>43262</c:v>
                </c:pt>
                <c:pt idx="1117">
                  <c:v>43263</c:v>
                </c:pt>
                <c:pt idx="1118">
                  <c:v>43264</c:v>
                </c:pt>
                <c:pt idx="1119">
                  <c:v>43265</c:v>
                </c:pt>
                <c:pt idx="1120">
                  <c:v>43266</c:v>
                </c:pt>
                <c:pt idx="1121">
                  <c:v>43269</c:v>
                </c:pt>
                <c:pt idx="1122">
                  <c:v>43270</c:v>
                </c:pt>
                <c:pt idx="1123">
                  <c:v>43271</c:v>
                </c:pt>
                <c:pt idx="1124">
                  <c:v>43272</c:v>
                </c:pt>
                <c:pt idx="1125">
                  <c:v>43273</c:v>
                </c:pt>
                <c:pt idx="1126">
                  <c:v>43276</c:v>
                </c:pt>
                <c:pt idx="1127">
                  <c:v>43277</c:v>
                </c:pt>
                <c:pt idx="1128">
                  <c:v>43278</c:v>
                </c:pt>
                <c:pt idx="1129">
                  <c:v>43279</c:v>
                </c:pt>
                <c:pt idx="1130">
                  <c:v>43280</c:v>
                </c:pt>
                <c:pt idx="1131">
                  <c:v>43283</c:v>
                </c:pt>
                <c:pt idx="1132">
                  <c:v>43284</c:v>
                </c:pt>
                <c:pt idx="1133">
                  <c:v>43286</c:v>
                </c:pt>
                <c:pt idx="1134">
                  <c:v>43287</c:v>
                </c:pt>
                <c:pt idx="1135">
                  <c:v>43290</c:v>
                </c:pt>
                <c:pt idx="1136">
                  <c:v>43291</c:v>
                </c:pt>
                <c:pt idx="1137">
                  <c:v>43292</c:v>
                </c:pt>
                <c:pt idx="1138">
                  <c:v>43293</c:v>
                </c:pt>
                <c:pt idx="1139">
                  <c:v>43294</c:v>
                </c:pt>
                <c:pt idx="1140">
                  <c:v>43297</c:v>
                </c:pt>
                <c:pt idx="1141">
                  <c:v>43298</c:v>
                </c:pt>
                <c:pt idx="1142">
                  <c:v>43299</c:v>
                </c:pt>
                <c:pt idx="1143">
                  <c:v>43300</c:v>
                </c:pt>
                <c:pt idx="1144">
                  <c:v>43301</c:v>
                </c:pt>
                <c:pt idx="1145">
                  <c:v>43304</c:v>
                </c:pt>
                <c:pt idx="1146">
                  <c:v>43305</c:v>
                </c:pt>
                <c:pt idx="1147">
                  <c:v>43306</c:v>
                </c:pt>
                <c:pt idx="1148">
                  <c:v>43307</c:v>
                </c:pt>
                <c:pt idx="1149">
                  <c:v>43308</c:v>
                </c:pt>
                <c:pt idx="1150">
                  <c:v>43311</c:v>
                </c:pt>
                <c:pt idx="1151">
                  <c:v>43312</c:v>
                </c:pt>
                <c:pt idx="1152">
                  <c:v>43313</c:v>
                </c:pt>
                <c:pt idx="1153">
                  <c:v>43314</c:v>
                </c:pt>
                <c:pt idx="1154">
                  <c:v>43315</c:v>
                </c:pt>
                <c:pt idx="1155">
                  <c:v>43318</c:v>
                </c:pt>
                <c:pt idx="1156">
                  <c:v>43319</c:v>
                </c:pt>
                <c:pt idx="1157">
                  <c:v>43320</c:v>
                </c:pt>
                <c:pt idx="1158">
                  <c:v>43321</c:v>
                </c:pt>
                <c:pt idx="1159">
                  <c:v>43322</c:v>
                </c:pt>
                <c:pt idx="1160">
                  <c:v>43325</c:v>
                </c:pt>
                <c:pt idx="1161">
                  <c:v>43326</c:v>
                </c:pt>
                <c:pt idx="1162">
                  <c:v>43327</c:v>
                </c:pt>
                <c:pt idx="1163">
                  <c:v>43328</c:v>
                </c:pt>
                <c:pt idx="1164">
                  <c:v>43329</c:v>
                </c:pt>
                <c:pt idx="1165">
                  <c:v>43332</c:v>
                </c:pt>
                <c:pt idx="1166">
                  <c:v>43333</c:v>
                </c:pt>
                <c:pt idx="1167">
                  <c:v>43334</c:v>
                </c:pt>
                <c:pt idx="1168">
                  <c:v>43335</c:v>
                </c:pt>
                <c:pt idx="1169">
                  <c:v>43336</c:v>
                </c:pt>
                <c:pt idx="1170">
                  <c:v>43339</c:v>
                </c:pt>
                <c:pt idx="1171">
                  <c:v>43340</c:v>
                </c:pt>
                <c:pt idx="1172">
                  <c:v>43341</c:v>
                </c:pt>
                <c:pt idx="1173">
                  <c:v>43342</c:v>
                </c:pt>
                <c:pt idx="1174">
                  <c:v>43343</c:v>
                </c:pt>
                <c:pt idx="1175">
                  <c:v>43347</c:v>
                </c:pt>
                <c:pt idx="1176">
                  <c:v>43348</c:v>
                </c:pt>
                <c:pt idx="1177">
                  <c:v>43349</c:v>
                </c:pt>
                <c:pt idx="1178">
                  <c:v>43350</c:v>
                </c:pt>
                <c:pt idx="1179">
                  <c:v>43353</c:v>
                </c:pt>
                <c:pt idx="1180">
                  <c:v>43354</c:v>
                </c:pt>
                <c:pt idx="1181">
                  <c:v>43355</c:v>
                </c:pt>
                <c:pt idx="1182">
                  <c:v>43356</c:v>
                </c:pt>
                <c:pt idx="1183">
                  <c:v>43357</c:v>
                </c:pt>
                <c:pt idx="1184">
                  <c:v>43360</c:v>
                </c:pt>
                <c:pt idx="1185">
                  <c:v>43361</c:v>
                </c:pt>
                <c:pt idx="1186">
                  <c:v>43362</c:v>
                </c:pt>
                <c:pt idx="1187">
                  <c:v>43363</c:v>
                </c:pt>
                <c:pt idx="1188">
                  <c:v>43364</c:v>
                </c:pt>
                <c:pt idx="1189">
                  <c:v>43367</c:v>
                </c:pt>
                <c:pt idx="1190">
                  <c:v>43368</c:v>
                </c:pt>
                <c:pt idx="1191">
                  <c:v>43369</c:v>
                </c:pt>
                <c:pt idx="1192">
                  <c:v>43370</c:v>
                </c:pt>
                <c:pt idx="1193">
                  <c:v>43371</c:v>
                </c:pt>
                <c:pt idx="1194">
                  <c:v>43374</c:v>
                </c:pt>
                <c:pt idx="1195">
                  <c:v>43375</c:v>
                </c:pt>
                <c:pt idx="1196">
                  <c:v>43376</c:v>
                </c:pt>
                <c:pt idx="1197">
                  <c:v>43377</c:v>
                </c:pt>
                <c:pt idx="1198">
                  <c:v>43378</c:v>
                </c:pt>
                <c:pt idx="1199">
                  <c:v>43382</c:v>
                </c:pt>
                <c:pt idx="1200">
                  <c:v>43383</c:v>
                </c:pt>
                <c:pt idx="1201">
                  <c:v>43384</c:v>
                </c:pt>
                <c:pt idx="1202">
                  <c:v>43385</c:v>
                </c:pt>
                <c:pt idx="1203">
                  <c:v>43388</c:v>
                </c:pt>
                <c:pt idx="1204">
                  <c:v>43389</c:v>
                </c:pt>
                <c:pt idx="1205">
                  <c:v>43390</c:v>
                </c:pt>
                <c:pt idx="1206">
                  <c:v>43391</c:v>
                </c:pt>
                <c:pt idx="1207">
                  <c:v>43392</c:v>
                </c:pt>
                <c:pt idx="1208">
                  <c:v>43395</c:v>
                </c:pt>
                <c:pt idx="1209">
                  <c:v>43396</c:v>
                </c:pt>
                <c:pt idx="1210">
                  <c:v>43397</c:v>
                </c:pt>
                <c:pt idx="1211">
                  <c:v>43398</c:v>
                </c:pt>
                <c:pt idx="1212">
                  <c:v>43399</c:v>
                </c:pt>
                <c:pt idx="1213">
                  <c:v>43402</c:v>
                </c:pt>
                <c:pt idx="1214">
                  <c:v>43403</c:v>
                </c:pt>
                <c:pt idx="1215">
                  <c:v>43404</c:v>
                </c:pt>
                <c:pt idx="1216">
                  <c:v>43405</c:v>
                </c:pt>
                <c:pt idx="1217">
                  <c:v>43406</c:v>
                </c:pt>
                <c:pt idx="1218">
                  <c:v>43409</c:v>
                </c:pt>
                <c:pt idx="1219">
                  <c:v>43410</c:v>
                </c:pt>
                <c:pt idx="1220">
                  <c:v>43411</c:v>
                </c:pt>
                <c:pt idx="1221">
                  <c:v>43412</c:v>
                </c:pt>
                <c:pt idx="1222">
                  <c:v>43413</c:v>
                </c:pt>
                <c:pt idx="1223">
                  <c:v>43417</c:v>
                </c:pt>
                <c:pt idx="1224">
                  <c:v>43418</c:v>
                </c:pt>
                <c:pt idx="1225">
                  <c:v>43419</c:v>
                </c:pt>
                <c:pt idx="1226">
                  <c:v>43420</c:v>
                </c:pt>
                <c:pt idx="1227">
                  <c:v>43423</c:v>
                </c:pt>
                <c:pt idx="1228">
                  <c:v>43424</c:v>
                </c:pt>
                <c:pt idx="1229">
                  <c:v>43425</c:v>
                </c:pt>
                <c:pt idx="1230">
                  <c:v>43427</c:v>
                </c:pt>
                <c:pt idx="1231">
                  <c:v>43430</c:v>
                </c:pt>
                <c:pt idx="1232">
                  <c:v>43431</c:v>
                </c:pt>
                <c:pt idx="1233">
                  <c:v>43432</c:v>
                </c:pt>
                <c:pt idx="1234">
                  <c:v>43433</c:v>
                </c:pt>
                <c:pt idx="1235">
                  <c:v>43434</c:v>
                </c:pt>
                <c:pt idx="1236">
                  <c:v>43437</c:v>
                </c:pt>
                <c:pt idx="1237">
                  <c:v>43438</c:v>
                </c:pt>
                <c:pt idx="1238">
                  <c:v>43439</c:v>
                </c:pt>
                <c:pt idx="1239">
                  <c:v>43440</c:v>
                </c:pt>
                <c:pt idx="1240">
                  <c:v>43441</c:v>
                </c:pt>
                <c:pt idx="1241">
                  <c:v>43444</c:v>
                </c:pt>
                <c:pt idx="1242">
                  <c:v>43445</c:v>
                </c:pt>
                <c:pt idx="1243">
                  <c:v>43446</c:v>
                </c:pt>
                <c:pt idx="1244">
                  <c:v>43447</c:v>
                </c:pt>
                <c:pt idx="1245">
                  <c:v>43448</c:v>
                </c:pt>
                <c:pt idx="1246">
                  <c:v>43451</c:v>
                </c:pt>
                <c:pt idx="1247">
                  <c:v>43452</c:v>
                </c:pt>
                <c:pt idx="1248">
                  <c:v>43453</c:v>
                </c:pt>
                <c:pt idx="1249">
                  <c:v>43454</c:v>
                </c:pt>
                <c:pt idx="1250">
                  <c:v>43455</c:v>
                </c:pt>
                <c:pt idx="1251">
                  <c:v>43458</c:v>
                </c:pt>
                <c:pt idx="1252">
                  <c:v>43460</c:v>
                </c:pt>
                <c:pt idx="1253">
                  <c:v>43461</c:v>
                </c:pt>
                <c:pt idx="1254">
                  <c:v>43462</c:v>
                </c:pt>
                <c:pt idx="1255">
                  <c:v>43465</c:v>
                </c:pt>
                <c:pt idx="1256">
                  <c:v>43467</c:v>
                </c:pt>
                <c:pt idx="1257">
                  <c:v>43468</c:v>
                </c:pt>
                <c:pt idx="1258">
                  <c:v>43469</c:v>
                </c:pt>
                <c:pt idx="1259">
                  <c:v>43472</c:v>
                </c:pt>
                <c:pt idx="1260">
                  <c:v>43473</c:v>
                </c:pt>
                <c:pt idx="1261">
                  <c:v>43474</c:v>
                </c:pt>
                <c:pt idx="1262">
                  <c:v>43475</c:v>
                </c:pt>
                <c:pt idx="1263">
                  <c:v>43476</c:v>
                </c:pt>
                <c:pt idx="1264">
                  <c:v>43479</c:v>
                </c:pt>
                <c:pt idx="1265">
                  <c:v>43480</c:v>
                </c:pt>
                <c:pt idx="1266">
                  <c:v>43481</c:v>
                </c:pt>
                <c:pt idx="1267">
                  <c:v>43482</c:v>
                </c:pt>
                <c:pt idx="1268">
                  <c:v>43483</c:v>
                </c:pt>
                <c:pt idx="1269">
                  <c:v>43487</c:v>
                </c:pt>
                <c:pt idx="1270">
                  <c:v>43488</c:v>
                </c:pt>
                <c:pt idx="1271">
                  <c:v>43489</c:v>
                </c:pt>
                <c:pt idx="1272">
                  <c:v>43490</c:v>
                </c:pt>
                <c:pt idx="1273">
                  <c:v>43493</c:v>
                </c:pt>
                <c:pt idx="1274">
                  <c:v>43494</c:v>
                </c:pt>
                <c:pt idx="1275">
                  <c:v>43495</c:v>
                </c:pt>
                <c:pt idx="1276">
                  <c:v>43496</c:v>
                </c:pt>
                <c:pt idx="1277">
                  <c:v>43497</c:v>
                </c:pt>
                <c:pt idx="1278">
                  <c:v>43500</c:v>
                </c:pt>
                <c:pt idx="1279">
                  <c:v>43501</c:v>
                </c:pt>
                <c:pt idx="1280">
                  <c:v>43502</c:v>
                </c:pt>
                <c:pt idx="1281">
                  <c:v>43503</c:v>
                </c:pt>
                <c:pt idx="1282">
                  <c:v>43504</c:v>
                </c:pt>
                <c:pt idx="1283">
                  <c:v>43507</c:v>
                </c:pt>
                <c:pt idx="1284">
                  <c:v>43508</c:v>
                </c:pt>
                <c:pt idx="1285">
                  <c:v>43509</c:v>
                </c:pt>
                <c:pt idx="1286">
                  <c:v>43510</c:v>
                </c:pt>
                <c:pt idx="1287">
                  <c:v>43511</c:v>
                </c:pt>
                <c:pt idx="1288">
                  <c:v>43515</c:v>
                </c:pt>
                <c:pt idx="1289">
                  <c:v>43516</c:v>
                </c:pt>
                <c:pt idx="1290">
                  <c:v>43517</c:v>
                </c:pt>
                <c:pt idx="1291">
                  <c:v>43518</c:v>
                </c:pt>
                <c:pt idx="1292">
                  <c:v>43521</c:v>
                </c:pt>
                <c:pt idx="1293">
                  <c:v>43522</c:v>
                </c:pt>
                <c:pt idx="1294">
                  <c:v>43523</c:v>
                </c:pt>
                <c:pt idx="1295">
                  <c:v>43524</c:v>
                </c:pt>
                <c:pt idx="1296">
                  <c:v>43525</c:v>
                </c:pt>
                <c:pt idx="1297">
                  <c:v>43528</c:v>
                </c:pt>
                <c:pt idx="1298">
                  <c:v>43529</c:v>
                </c:pt>
                <c:pt idx="1299">
                  <c:v>43530</c:v>
                </c:pt>
                <c:pt idx="1300">
                  <c:v>43531</c:v>
                </c:pt>
                <c:pt idx="1301">
                  <c:v>43532</c:v>
                </c:pt>
                <c:pt idx="1302">
                  <c:v>43535</c:v>
                </c:pt>
                <c:pt idx="1303">
                  <c:v>43536</c:v>
                </c:pt>
                <c:pt idx="1304">
                  <c:v>43537</c:v>
                </c:pt>
                <c:pt idx="1305">
                  <c:v>43538</c:v>
                </c:pt>
                <c:pt idx="1306">
                  <c:v>43539</c:v>
                </c:pt>
                <c:pt idx="1307">
                  <c:v>43542</c:v>
                </c:pt>
                <c:pt idx="1308">
                  <c:v>43543</c:v>
                </c:pt>
                <c:pt idx="1309">
                  <c:v>43544</c:v>
                </c:pt>
                <c:pt idx="1310">
                  <c:v>43545</c:v>
                </c:pt>
                <c:pt idx="1311">
                  <c:v>43546</c:v>
                </c:pt>
                <c:pt idx="1312">
                  <c:v>43549</c:v>
                </c:pt>
                <c:pt idx="1313">
                  <c:v>43550</c:v>
                </c:pt>
                <c:pt idx="1314">
                  <c:v>43551</c:v>
                </c:pt>
                <c:pt idx="1315">
                  <c:v>43552</c:v>
                </c:pt>
                <c:pt idx="1316">
                  <c:v>43553</c:v>
                </c:pt>
                <c:pt idx="1317">
                  <c:v>43556</c:v>
                </c:pt>
                <c:pt idx="1318">
                  <c:v>43557</c:v>
                </c:pt>
                <c:pt idx="1319">
                  <c:v>43558</c:v>
                </c:pt>
                <c:pt idx="1320">
                  <c:v>43559</c:v>
                </c:pt>
                <c:pt idx="1321">
                  <c:v>43560</c:v>
                </c:pt>
                <c:pt idx="1322">
                  <c:v>43563</c:v>
                </c:pt>
                <c:pt idx="1323">
                  <c:v>43564</c:v>
                </c:pt>
                <c:pt idx="1324">
                  <c:v>43565</c:v>
                </c:pt>
                <c:pt idx="1325">
                  <c:v>43566</c:v>
                </c:pt>
                <c:pt idx="1326">
                  <c:v>43567</c:v>
                </c:pt>
                <c:pt idx="1327">
                  <c:v>43570</c:v>
                </c:pt>
                <c:pt idx="1328">
                  <c:v>43571</c:v>
                </c:pt>
                <c:pt idx="1329">
                  <c:v>43572</c:v>
                </c:pt>
                <c:pt idx="1330">
                  <c:v>43573</c:v>
                </c:pt>
                <c:pt idx="1331">
                  <c:v>43574</c:v>
                </c:pt>
                <c:pt idx="1332">
                  <c:v>43577</c:v>
                </c:pt>
                <c:pt idx="1333">
                  <c:v>43578</c:v>
                </c:pt>
                <c:pt idx="1334">
                  <c:v>43579</c:v>
                </c:pt>
                <c:pt idx="1335">
                  <c:v>43580</c:v>
                </c:pt>
                <c:pt idx="1336">
                  <c:v>43581</c:v>
                </c:pt>
                <c:pt idx="1337">
                  <c:v>43584</c:v>
                </c:pt>
                <c:pt idx="1338">
                  <c:v>43585</c:v>
                </c:pt>
                <c:pt idx="1339">
                  <c:v>43586</c:v>
                </c:pt>
                <c:pt idx="1340">
                  <c:v>43587</c:v>
                </c:pt>
                <c:pt idx="1341">
                  <c:v>43588</c:v>
                </c:pt>
              </c:numCache>
            </c:numRef>
          </c:cat>
          <c:val>
            <c:numRef>
              <c:f>'[Chart in Microsoft PowerPoint]DL Cliff'!$B$2:$B$1343</c:f>
              <c:numCache>
                <c:formatCode>_("$"* #,##0_);_("$"* \(#,##0\);_("$"* "-"??_);_(@_)</c:formatCode>
                <c:ptCount val="1342"/>
                <c:pt idx="0">
                  <c:v>17267562000000</c:v>
                </c:pt>
                <c:pt idx="1">
                  <c:v>17260451000000</c:v>
                </c:pt>
                <c:pt idx="2">
                  <c:v>17261849000000</c:v>
                </c:pt>
                <c:pt idx="3">
                  <c:v>17266870000000</c:v>
                </c:pt>
                <c:pt idx="4">
                  <c:v>17258631000000</c:v>
                </c:pt>
                <c:pt idx="5">
                  <c:v>17232785000000</c:v>
                </c:pt>
                <c:pt idx="6">
                  <c:v>17232472000000</c:v>
                </c:pt>
                <c:pt idx="7">
                  <c:v>17234189000000</c:v>
                </c:pt>
                <c:pt idx="8">
                  <c:v>17238924000000</c:v>
                </c:pt>
                <c:pt idx="9">
                  <c:v>17238557000000</c:v>
                </c:pt>
                <c:pt idx="10">
                  <c:v>17221923000000</c:v>
                </c:pt>
                <c:pt idx="11">
                  <c:v>17225377000000</c:v>
                </c:pt>
                <c:pt idx="12">
                  <c:v>17227861000000</c:v>
                </c:pt>
                <c:pt idx="13">
                  <c:v>17225233000000</c:v>
                </c:pt>
                <c:pt idx="14">
                  <c:v>17213231000000</c:v>
                </c:pt>
                <c:pt idx="15">
                  <c:v>17215035000000</c:v>
                </c:pt>
                <c:pt idx="16">
                  <c:v>17218510000000</c:v>
                </c:pt>
                <c:pt idx="17">
                  <c:v>17223728000000</c:v>
                </c:pt>
                <c:pt idx="18">
                  <c:v>17224314000000</c:v>
                </c:pt>
                <c:pt idx="19">
                  <c:v>17201072000000</c:v>
                </c:pt>
                <c:pt idx="20">
                  <c:v>17245687000000</c:v>
                </c:pt>
                <c:pt idx="21">
                  <c:v>17215738000000</c:v>
                </c:pt>
                <c:pt idx="22">
                  <c:v>17232729000000</c:v>
                </c:pt>
                <c:pt idx="23">
                  <c:v>17233941000000</c:v>
                </c:pt>
                <c:pt idx="24">
                  <c:v>17211181000000</c:v>
                </c:pt>
                <c:pt idx="25">
                  <c:v>17211533000000</c:v>
                </c:pt>
                <c:pt idx="26">
                  <c:v>17211533000000</c:v>
                </c:pt>
                <c:pt idx="27">
                  <c:v>17211533000000</c:v>
                </c:pt>
                <c:pt idx="28">
                  <c:v>17211533000000</c:v>
                </c:pt>
                <c:pt idx="29">
                  <c:v>17211533000000</c:v>
                </c:pt>
                <c:pt idx="30">
                  <c:v>17211533000000</c:v>
                </c:pt>
                <c:pt idx="31">
                  <c:v>17337426000000</c:v>
                </c:pt>
                <c:pt idx="32">
                  <c:v>17338197000000</c:v>
                </c:pt>
                <c:pt idx="33">
                  <c:v>17361893000000</c:v>
                </c:pt>
                <c:pt idx="34">
                  <c:v>17363970000000</c:v>
                </c:pt>
                <c:pt idx="35">
                  <c:v>17366044000000</c:v>
                </c:pt>
                <c:pt idx="36">
                  <c:v>17372054000000</c:v>
                </c:pt>
                <c:pt idx="37">
                  <c:v>17363675000000</c:v>
                </c:pt>
                <c:pt idx="38">
                  <c:v>17379733000000</c:v>
                </c:pt>
                <c:pt idx="39">
                  <c:v>17416282000000</c:v>
                </c:pt>
                <c:pt idx="40">
                  <c:v>17397468000000</c:v>
                </c:pt>
                <c:pt idx="41">
                  <c:v>17420321000000</c:v>
                </c:pt>
                <c:pt idx="42">
                  <c:v>17420645000000</c:v>
                </c:pt>
                <c:pt idx="43">
                  <c:v>17444941000000</c:v>
                </c:pt>
                <c:pt idx="44">
                  <c:v>17444159000000</c:v>
                </c:pt>
                <c:pt idx="45">
                  <c:v>17448734000000</c:v>
                </c:pt>
                <c:pt idx="46">
                  <c:v>17454698000000</c:v>
                </c:pt>
                <c:pt idx="47">
                  <c:v>17444505000000</c:v>
                </c:pt>
                <c:pt idx="48">
                  <c:v>17464591000000</c:v>
                </c:pt>
                <c:pt idx="49">
                  <c:v>17464800000000</c:v>
                </c:pt>
                <c:pt idx="50">
                  <c:v>17499986000000</c:v>
                </c:pt>
                <c:pt idx="51">
                  <c:v>17512243000000</c:v>
                </c:pt>
                <c:pt idx="52">
                  <c:v>17502690000000</c:v>
                </c:pt>
                <c:pt idx="53">
                  <c:v>17500122000000</c:v>
                </c:pt>
                <c:pt idx="54">
                  <c:v>17501407000000</c:v>
                </c:pt>
                <c:pt idx="55">
                  <c:v>17503360000000</c:v>
                </c:pt>
                <c:pt idx="56">
                  <c:v>17509227000000</c:v>
                </c:pt>
                <c:pt idx="57">
                  <c:v>17497333000000</c:v>
                </c:pt>
                <c:pt idx="58">
                  <c:v>17486831000000</c:v>
                </c:pt>
                <c:pt idx="59">
                  <c:v>17507537000000</c:v>
                </c:pt>
                <c:pt idx="60">
                  <c:v>17554514000000</c:v>
                </c:pt>
                <c:pt idx="61">
                  <c:v>17531440000000</c:v>
                </c:pt>
                <c:pt idx="62">
                  <c:v>17538934000000</c:v>
                </c:pt>
                <c:pt idx="63">
                  <c:v>17508055000000</c:v>
                </c:pt>
                <c:pt idx="64">
                  <c:v>17508725000000</c:v>
                </c:pt>
                <c:pt idx="65">
                  <c:v>17512923000000</c:v>
                </c:pt>
                <c:pt idx="66">
                  <c:v>17520404000000</c:v>
                </c:pt>
                <c:pt idx="67">
                  <c:v>17509927000000</c:v>
                </c:pt>
                <c:pt idx="68">
                  <c:v>17492366000000</c:v>
                </c:pt>
                <c:pt idx="69">
                  <c:v>17491956000000</c:v>
                </c:pt>
                <c:pt idx="70">
                  <c:v>17495282000000</c:v>
                </c:pt>
                <c:pt idx="71">
                  <c:v>17530238000000</c:v>
                </c:pt>
                <c:pt idx="72">
                  <c:v>17525243000000</c:v>
                </c:pt>
                <c:pt idx="73">
                  <c:v>17465829000000</c:v>
                </c:pt>
                <c:pt idx="74">
                  <c:v>17470000000000</c:v>
                </c:pt>
                <c:pt idx="75">
                  <c:v>17474864000000</c:v>
                </c:pt>
                <c:pt idx="76">
                  <c:v>17482440000000</c:v>
                </c:pt>
                <c:pt idx="77">
                  <c:v>17479418000000</c:v>
                </c:pt>
                <c:pt idx="78">
                  <c:v>17391346000000</c:v>
                </c:pt>
                <c:pt idx="79">
                  <c:v>17389926000000</c:v>
                </c:pt>
                <c:pt idx="80">
                  <c:v>17394277000000</c:v>
                </c:pt>
                <c:pt idx="81">
                  <c:v>17400844000000</c:v>
                </c:pt>
                <c:pt idx="82">
                  <c:v>17462107000000</c:v>
                </c:pt>
                <c:pt idx="83">
                  <c:v>17427961000000</c:v>
                </c:pt>
                <c:pt idx="84">
                  <c:v>17421750000000</c:v>
                </c:pt>
                <c:pt idx="85">
                  <c:v>17426855000000</c:v>
                </c:pt>
                <c:pt idx="86">
                  <c:v>17437982000000</c:v>
                </c:pt>
                <c:pt idx="87">
                  <c:v>17437807000000</c:v>
                </c:pt>
                <c:pt idx="88">
                  <c:v>17425761000000</c:v>
                </c:pt>
                <c:pt idx="89">
                  <c:v>17425997000000</c:v>
                </c:pt>
                <c:pt idx="90">
                  <c:v>17425880000000</c:v>
                </c:pt>
                <c:pt idx="91">
                  <c:v>17431713000000</c:v>
                </c:pt>
                <c:pt idx="92">
                  <c:v>17420128000000</c:v>
                </c:pt>
                <c:pt idx="93">
                  <c:v>17425343000000</c:v>
                </c:pt>
                <c:pt idx="94">
                  <c:v>17426913000000</c:v>
                </c:pt>
                <c:pt idx="95">
                  <c:v>17433009000000</c:v>
                </c:pt>
                <c:pt idx="96">
                  <c:v>17438881000000</c:v>
                </c:pt>
                <c:pt idx="97">
                  <c:v>17429151000000</c:v>
                </c:pt>
                <c:pt idx="98">
                  <c:v>17442225000000</c:v>
                </c:pt>
                <c:pt idx="99">
                  <c:v>17444293000000</c:v>
                </c:pt>
                <c:pt idx="100">
                  <c:v>17448836000000</c:v>
                </c:pt>
                <c:pt idx="101">
                  <c:v>17443936000000</c:v>
                </c:pt>
                <c:pt idx="102">
                  <c:v>17456735000000</c:v>
                </c:pt>
                <c:pt idx="103">
                  <c:v>17471505000000</c:v>
                </c:pt>
                <c:pt idx="104">
                  <c:v>17479439000000</c:v>
                </c:pt>
                <c:pt idx="105">
                  <c:v>17472173000000</c:v>
                </c:pt>
                <c:pt idx="106">
                  <c:v>17472660000000</c:v>
                </c:pt>
                <c:pt idx="107">
                  <c:v>17499167000000</c:v>
                </c:pt>
                <c:pt idx="108">
                  <c:v>17498572000000</c:v>
                </c:pt>
                <c:pt idx="109">
                  <c:v>17503524000000</c:v>
                </c:pt>
                <c:pt idx="110">
                  <c:v>17509799000000</c:v>
                </c:pt>
                <c:pt idx="111">
                  <c:v>17499084000000</c:v>
                </c:pt>
                <c:pt idx="112">
                  <c:v>17491257000000</c:v>
                </c:pt>
                <c:pt idx="113">
                  <c:v>17490776000000</c:v>
                </c:pt>
                <c:pt idx="114">
                  <c:v>17523723000000</c:v>
                </c:pt>
                <c:pt idx="115">
                  <c:v>17535806000000</c:v>
                </c:pt>
                <c:pt idx="116">
                  <c:v>17526693000000</c:v>
                </c:pt>
                <c:pt idx="117">
                  <c:v>17487188000000</c:v>
                </c:pt>
                <c:pt idx="118">
                  <c:v>17484655000000</c:v>
                </c:pt>
                <c:pt idx="119">
                  <c:v>17490470000000</c:v>
                </c:pt>
                <c:pt idx="120">
                  <c:v>17500608000000</c:v>
                </c:pt>
                <c:pt idx="121">
                  <c:v>17487907000000</c:v>
                </c:pt>
                <c:pt idx="122">
                  <c:v>17467324000000</c:v>
                </c:pt>
                <c:pt idx="123">
                  <c:v>17479201000000</c:v>
                </c:pt>
                <c:pt idx="124">
                  <c:v>17588541000000</c:v>
                </c:pt>
                <c:pt idx="125">
                  <c:v>17558616000000</c:v>
                </c:pt>
                <c:pt idx="126">
                  <c:v>17565675000000</c:v>
                </c:pt>
                <c:pt idx="127">
                  <c:v>17542547000000</c:v>
                </c:pt>
                <c:pt idx="128">
                  <c:v>17544747000000</c:v>
                </c:pt>
                <c:pt idx="129">
                  <c:v>17552426000000</c:v>
                </c:pt>
                <c:pt idx="130">
                  <c:v>17542768000000</c:v>
                </c:pt>
                <c:pt idx="131">
                  <c:v>17547107000000</c:v>
                </c:pt>
                <c:pt idx="132">
                  <c:v>17545452000000</c:v>
                </c:pt>
                <c:pt idx="133">
                  <c:v>17548026000000</c:v>
                </c:pt>
                <c:pt idx="134">
                  <c:v>17559787000000</c:v>
                </c:pt>
                <c:pt idx="135">
                  <c:v>17550356000000</c:v>
                </c:pt>
                <c:pt idx="136">
                  <c:v>17556569000000</c:v>
                </c:pt>
                <c:pt idx="137">
                  <c:v>17555631000000</c:v>
                </c:pt>
                <c:pt idx="138">
                  <c:v>17558948000000</c:v>
                </c:pt>
                <c:pt idx="139">
                  <c:v>17566365000000</c:v>
                </c:pt>
                <c:pt idx="140">
                  <c:v>17555352000000</c:v>
                </c:pt>
                <c:pt idx="141">
                  <c:v>17569995000000</c:v>
                </c:pt>
                <c:pt idx="142">
                  <c:v>17567558000000</c:v>
                </c:pt>
                <c:pt idx="143">
                  <c:v>17569167000000</c:v>
                </c:pt>
                <c:pt idx="144">
                  <c:v>17577892000000</c:v>
                </c:pt>
                <c:pt idx="145">
                  <c:v>17574750000000</c:v>
                </c:pt>
                <c:pt idx="146">
                  <c:v>17643346000000</c:v>
                </c:pt>
                <c:pt idx="147">
                  <c:v>17587427000000</c:v>
                </c:pt>
                <c:pt idx="148">
                  <c:v>17596998000000</c:v>
                </c:pt>
                <c:pt idx="149">
                  <c:v>17605907000000</c:v>
                </c:pt>
                <c:pt idx="150">
                  <c:v>17608111000000</c:v>
                </c:pt>
                <c:pt idx="151">
                  <c:v>17626752000000</c:v>
                </c:pt>
                <c:pt idx="152">
                  <c:v>17629010000000</c:v>
                </c:pt>
                <c:pt idx="153">
                  <c:v>17631398000000</c:v>
                </c:pt>
                <c:pt idx="154">
                  <c:v>17636667000000</c:v>
                </c:pt>
                <c:pt idx="155">
                  <c:v>17623825000000</c:v>
                </c:pt>
                <c:pt idx="156">
                  <c:v>17628010000000</c:v>
                </c:pt>
                <c:pt idx="157">
                  <c:v>17635314000000</c:v>
                </c:pt>
                <c:pt idx="158">
                  <c:v>17638892000000</c:v>
                </c:pt>
                <c:pt idx="159">
                  <c:v>17648645000000</c:v>
                </c:pt>
                <c:pt idx="160">
                  <c:v>17646412000000</c:v>
                </c:pt>
                <c:pt idx="161">
                  <c:v>17665674000000</c:v>
                </c:pt>
                <c:pt idx="162">
                  <c:v>17666621000000</c:v>
                </c:pt>
                <c:pt idx="163">
                  <c:v>17669214000000</c:v>
                </c:pt>
                <c:pt idx="164">
                  <c:v>17675913000000</c:v>
                </c:pt>
                <c:pt idx="165">
                  <c:v>17664750000000</c:v>
                </c:pt>
                <c:pt idx="166">
                  <c:v>17678020000000</c:v>
                </c:pt>
                <c:pt idx="167">
                  <c:v>17706419000000</c:v>
                </c:pt>
                <c:pt idx="168">
                  <c:v>17698905000000</c:v>
                </c:pt>
                <c:pt idx="169">
                  <c:v>17691938000000</c:v>
                </c:pt>
                <c:pt idx="170">
                  <c:v>17711743000000</c:v>
                </c:pt>
                <c:pt idx="171">
                  <c:v>17714141000000</c:v>
                </c:pt>
                <c:pt idx="172">
                  <c:v>17715197000000</c:v>
                </c:pt>
                <c:pt idx="173">
                  <c:v>17722043000000</c:v>
                </c:pt>
                <c:pt idx="174">
                  <c:v>17710871000000</c:v>
                </c:pt>
                <c:pt idx="175">
                  <c:v>17699443000000</c:v>
                </c:pt>
                <c:pt idx="176">
                  <c:v>17698511000000</c:v>
                </c:pt>
                <c:pt idx="177">
                  <c:v>17718111000000</c:v>
                </c:pt>
                <c:pt idx="178">
                  <c:v>17728259000000</c:v>
                </c:pt>
                <c:pt idx="179">
                  <c:v>17722133000000</c:v>
                </c:pt>
                <c:pt idx="180">
                  <c:v>17707183000000</c:v>
                </c:pt>
                <c:pt idx="181">
                  <c:v>17706376000000</c:v>
                </c:pt>
                <c:pt idx="182">
                  <c:v>17709482000000</c:v>
                </c:pt>
                <c:pt idx="183">
                  <c:v>17717195000000</c:v>
                </c:pt>
                <c:pt idx="184">
                  <c:v>17710208000000</c:v>
                </c:pt>
                <c:pt idx="185">
                  <c:v>17698990000000</c:v>
                </c:pt>
                <c:pt idx="186">
                  <c:v>17744966000000</c:v>
                </c:pt>
                <c:pt idx="187">
                  <c:v>17738946000000</c:v>
                </c:pt>
                <c:pt idx="188">
                  <c:v>17781107000000</c:v>
                </c:pt>
                <c:pt idx="189">
                  <c:v>17832303000000</c:v>
                </c:pt>
                <c:pt idx="190">
                  <c:v>17829995000000</c:v>
                </c:pt>
                <c:pt idx="191">
                  <c:v>17815567000000</c:v>
                </c:pt>
                <c:pt idx="192">
                  <c:v>17820089000000</c:v>
                </c:pt>
                <c:pt idx="193">
                  <c:v>17824792000000</c:v>
                </c:pt>
                <c:pt idx="194">
                  <c:v>17816904000000</c:v>
                </c:pt>
                <c:pt idx="195">
                  <c:v>17816689000000</c:v>
                </c:pt>
                <c:pt idx="196">
                  <c:v>17815594000000</c:v>
                </c:pt>
                <c:pt idx="197">
                  <c:v>17818367000000</c:v>
                </c:pt>
                <c:pt idx="198">
                  <c:v>17845073000000</c:v>
                </c:pt>
                <c:pt idx="199">
                  <c:v>17857401000000</c:v>
                </c:pt>
                <c:pt idx="200">
                  <c:v>17861464000000</c:v>
                </c:pt>
                <c:pt idx="201">
                  <c:v>17863089000000</c:v>
                </c:pt>
                <c:pt idx="202">
                  <c:v>17867802000000</c:v>
                </c:pt>
                <c:pt idx="203">
                  <c:v>17856540000000</c:v>
                </c:pt>
                <c:pt idx="204">
                  <c:v>17857137000000</c:v>
                </c:pt>
                <c:pt idx="205">
                  <c:v>17856836000000</c:v>
                </c:pt>
                <c:pt idx="206">
                  <c:v>17857874000000</c:v>
                </c:pt>
                <c:pt idx="207">
                  <c:v>17864286000000</c:v>
                </c:pt>
                <c:pt idx="208">
                  <c:v>17863188000000</c:v>
                </c:pt>
                <c:pt idx="209">
                  <c:v>17872613000000</c:v>
                </c:pt>
                <c:pt idx="210">
                  <c:v>17895836000000</c:v>
                </c:pt>
                <c:pt idx="211">
                  <c:v>17867163000000</c:v>
                </c:pt>
                <c:pt idx="212">
                  <c:v>17881039000000</c:v>
                </c:pt>
                <c:pt idx="213">
                  <c:v>17882211000000</c:v>
                </c:pt>
                <c:pt idx="214">
                  <c:v>17896878000000</c:v>
                </c:pt>
                <c:pt idx="215">
                  <c:v>17896342000000</c:v>
                </c:pt>
                <c:pt idx="216">
                  <c:v>17901231000000</c:v>
                </c:pt>
                <c:pt idx="217">
                  <c:v>17895409000000</c:v>
                </c:pt>
                <c:pt idx="218">
                  <c:v>17900138000000</c:v>
                </c:pt>
                <c:pt idx="219">
                  <c:v>17904969000000</c:v>
                </c:pt>
                <c:pt idx="220">
                  <c:v>17913954000000</c:v>
                </c:pt>
                <c:pt idx="221">
                  <c:v>17924629000000</c:v>
                </c:pt>
                <c:pt idx="222">
                  <c:v>17914646000000</c:v>
                </c:pt>
                <c:pt idx="223">
                  <c:v>17925171000000</c:v>
                </c:pt>
                <c:pt idx="224">
                  <c:v>17925220000000</c:v>
                </c:pt>
                <c:pt idx="225">
                  <c:v>17928157000000</c:v>
                </c:pt>
                <c:pt idx="226">
                  <c:v>17932093000000</c:v>
                </c:pt>
                <c:pt idx="227">
                  <c:v>17922587000000</c:v>
                </c:pt>
                <c:pt idx="228">
                  <c:v>17964694000000</c:v>
                </c:pt>
                <c:pt idx="229">
                  <c:v>17947293000000</c:v>
                </c:pt>
                <c:pt idx="230">
                  <c:v>17953901000000</c:v>
                </c:pt>
                <c:pt idx="231">
                  <c:v>17936067000000</c:v>
                </c:pt>
                <c:pt idx="232">
                  <c:v>17952893000000</c:v>
                </c:pt>
                <c:pt idx="233">
                  <c:v>17950245000000</c:v>
                </c:pt>
                <c:pt idx="234">
                  <c:v>17952416000000</c:v>
                </c:pt>
                <c:pt idx="235">
                  <c:v>17957124000000</c:v>
                </c:pt>
                <c:pt idx="236">
                  <c:v>17944630000000</c:v>
                </c:pt>
                <c:pt idx="237">
                  <c:v>17958358000000</c:v>
                </c:pt>
                <c:pt idx="238">
                  <c:v>17957652000000</c:v>
                </c:pt>
                <c:pt idx="239">
                  <c:v>17985686000000</c:v>
                </c:pt>
                <c:pt idx="240">
                  <c:v>17992492000000</c:v>
                </c:pt>
                <c:pt idx="241">
                  <c:v>17987191000000</c:v>
                </c:pt>
                <c:pt idx="242">
                  <c:v>17988223000000</c:v>
                </c:pt>
                <c:pt idx="243">
                  <c:v>17987174000000</c:v>
                </c:pt>
                <c:pt idx="244">
                  <c:v>17990266000000</c:v>
                </c:pt>
                <c:pt idx="245">
                  <c:v>18003748000000</c:v>
                </c:pt>
                <c:pt idx="246">
                  <c:v>17991530000000</c:v>
                </c:pt>
                <c:pt idx="247">
                  <c:v>17989372000000</c:v>
                </c:pt>
                <c:pt idx="248">
                  <c:v>17998742000000</c:v>
                </c:pt>
                <c:pt idx="249">
                  <c:v>18003157000000</c:v>
                </c:pt>
                <c:pt idx="250">
                  <c:v>18101296000000</c:v>
                </c:pt>
                <c:pt idx="251">
                  <c:v>18040465000000</c:v>
                </c:pt>
                <c:pt idx="252">
                  <c:v>18051196000000</c:v>
                </c:pt>
                <c:pt idx="253">
                  <c:v>18057704000000</c:v>
                </c:pt>
                <c:pt idx="254">
                  <c:v>18058158000000</c:v>
                </c:pt>
                <c:pt idx="255">
                  <c:v>18044646000000</c:v>
                </c:pt>
                <c:pt idx="256">
                  <c:v>18045664000000</c:v>
                </c:pt>
                <c:pt idx="257">
                  <c:v>18046812000000</c:v>
                </c:pt>
                <c:pt idx="258">
                  <c:v>18052045000000</c:v>
                </c:pt>
                <c:pt idx="259">
                  <c:v>18041363000000</c:v>
                </c:pt>
                <c:pt idx="260">
                  <c:v>18039489000000</c:v>
                </c:pt>
                <c:pt idx="261">
                  <c:v>18040685000000</c:v>
                </c:pt>
                <c:pt idx="262">
                  <c:v>18045976000000</c:v>
                </c:pt>
                <c:pt idx="263">
                  <c:v>18043401000000</c:v>
                </c:pt>
                <c:pt idx="264">
                  <c:v>18047361000000</c:v>
                </c:pt>
                <c:pt idx="265">
                  <c:v>18046280000000</c:v>
                </c:pt>
                <c:pt idx="266">
                  <c:v>18047700000000</c:v>
                </c:pt>
                <c:pt idx="267">
                  <c:v>18055102000000</c:v>
                </c:pt>
                <c:pt idx="268">
                  <c:v>18042583000000</c:v>
                </c:pt>
                <c:pt idx="269">
                  <c:v>18045054000000</c:v>
                </c:pt>
                <c:pt idx="270">
                  <c:v>18043707000000</c:v>
                </c:pt>
                <c:pt idx="271">
                  <c:v>18060474000000</c:v>
                </c:pt>
                <c:pt idx="272">
                  <c:v>18059943000000</c:v>
                </c:pt>
                <c:pt idx="273">
                  <c:v>18061431000000</c:v>
                </c:pt>
                <c:pt idx="274">
                  <c:v>18087275000000</c:v>
                </c:pt>
                <c:pt idx="275">
                  <c:v>18086370000000</c:v>
                </c:pt>
                <c:pt idx="276">
                  <c:v>18089947000000</c:v>
                </c:pt>
                <c:pt idx="277">
                  <c:v>18093814000000</c:v>
                </c:pt>
                <c:pt idx="278">
                  <c:v>18082306000000</c:v>
                </c:pt>
                <c:pt idx="279">
                  <c:v>18098358000000</c:v>
                </c:pt>
                <c:pt idx="280">
                  <c:v>18098309000000</c:v>
                </c:pt>
                <c:pt idx="281">
                  <c:v>18083942000000</c:v>
                </c:pt>
                <c:pt idx="282">
                  <c:v>18084390000000</c:v>
                </c:pt>
                <c:pt idx="283">
                  <c:v>18099968000000</c:v>
                </c:pt>
                <c:pt idx="284">
                  <c:v>18102043000000</c:v>
                </c:pt>
                <c:pt idx="285">
                  <c:v>18102956000000</c:v>
                </c:pt>
                <c:pt idx="286">
                  <c:v>18109661000000</c:v>
                </c:pt>
                <c:pt idx="287">
                  <c:v>18094922000000</c:v>
                </c:pt>
                <c:pt idx="288">
                  <c:v>18111318000000</c:v>
                </c:pt>
                <c:pt idx="289">
                  <c:v>18116337000000</c:v>
                </c:pt>
                <c:pt idx="290">
                  <c:v>18114040000000</c:v>
                </c:pt>
                <c:pt idx="291">
                  <c:v>18110466000000</c:v>
                </c:pt>
                <c:pt idx="292">
                  <c:v>18110183000000</c:v>
                </c:pt>
                <c:pt idx="293">
                  <c:v>18107711000000</c:v>
                </c:pt>
                <c:pt idx="294">
                  <c:v>18107462000000</c:v>
                </c:pt>
                <c:pt idx="295">
                  <c:v>18110571000000</c:v>
                </c:pt>
                <c:pt idx="296">
                  <c:v>18116229000000</c:v>
                </c:pt>
                <c:pt idx="297">
                  <c:v>18109481000000</c:v>
                </c:pt>
                <c:pt idx="298">
                  <c:v>18114324000000</c:v>
                </c:pt>
                <c:pt idx="299">
                  <c:v>18112975000000</c:v>
                </c:pt>
                <c:pt idx="300">
                  <c:v>18112975000000</c:v>
                </c:pt>
                <c:pt idx="301">
                  <c:v>18112975000000</c:v>
                </c:pt>
                <c:pt idx="302">
                  <c:v>18112975000000</c:v>
                </c:pt>
                <c:pt idx="303">
                  <c:v>18112975000000</c:v>
                </c:pt>
                <c:pt idx="304">
                  <c:v>18112975000000</c:v>
                </c:pt>
                <c:pt idx="305">
                  <c:v>18112975000000</c:v>
                </c:pt>
                <c:pt idx="306">
                  <c:v>18112975000000</c:v>
                </c:pt>
                <c:pt idx="307">
                  <c:v>18112975000000</c:v>
                </c:pt>
                <c:pt idx="308">
                  <c:v>18112975000000</c:v>
                </c:pt>
                <c:pt idx="309">
                  <c:v>18112975000000</c:v>
                </c:pt>
                <c:pt idx="310">
                  <c:v>18112975000000</c:v>
                </c:pt>
                <c:pt idx="311">
                  <c:v>18112975000000</c:v>
                </c:pt>
                <c:pt idx="312">
                  <c:v>18112975000000</c:v>
                </c:pt>
                <c:pt idx="313">
                  <c:v>18112975000000</c:v>
                </c:pt>
                <c:pt idx="314">
                  <c:v>18112975000000</c:v>
                </c:pt>
                <c:pt idx="315">
                  <c:v>18112975000000</c:v>
                </c:pt>
                <c:pt idx="316">
                  <c:v>18112975000000</c:v>
                </c:pt>
                <c:pt idx="317">
                  <c:v>18112975000000</c:v>
                </c:pt>
                <c:pt idx="318">
                  <c:v>18112975000000</c:v>
                </c:pt>
                <c:pt idx="319">
                  <c:v>18112975000000</c:v>
                </c:pt>
                <c:pt idx="320">
                  <c:v>18112975000000</c:v>
                </c:pt>
                <c:pt idx="321">
                  <c:v>18112975000000</c:v>
                </c:pt>
                <c:pt idx="322">
                  <c:v>18112975000000</c:v>
                </c:pt>
                <c:pt idx="323">
                  <c:v>18112975000000</c:v>
                </c:pt>
                <c:pt idx="324">
                  <c:v>18112975000000</c:v>
                </c:pt>
                <c:pt idx="325">
                  <c:v>18112975000000</c:v>
                </c:pt>
                <c:pt idx="326">
                  <c:v>18112975000000</c:v>
                </c:pt>
                <c:pt idx="327">
                  <c:v>18112975000000</c:v>
                </c:pt>
                <c:pt idx="328">
                  <c:v>18112975000000</c:v>
                </c:pt>
                <c:pt idx="329">
                  <c:v>18112975000000</c:v>
                </c:pt>
                <c:pt idx="330">
                  <c:v>18112975000000</c:v>
                </c:pt>
                <c:pt idx="331">
                  <c:v>18112975000000</c:v>
                </c:pt>
                <c:pt idx="332">
                  <c:v>18112975000000</c:v>
                </c:pt>
                <c:pt idx="333">
                  <c:v>18112975000000</c:v>
                </c:pt>
                <c:pt idx="334">
                  <c:v>18112975000000</c:v>
                </c:pt>
                <c:pt idx="335">
                  <c:v>18112975000000</c:v>
                </c:pt>
                <c:pt idx="336">
                  <c:v>18112975000000</c:v>
                </c:pt>
                <c:pt idx="337">
                  <c:v>18112975000000</c:v>
                </c:pt>
                <c:pt idx="338">
                  <c:v>18112975000000</c:v>
                </c:pt>
                <c:pt idx="339">
                  <c:v>18112975000000</c:v>
                </c:pt>
                <c:pt idx="340">
                  <c:v>18112975000000</c:v>
                </c:pt>
                <c:pt idx="341">
                  <c:v>18112975000000</c:v>
                </c:pt>
                <c:pt idx="342">
                  <c:v>18112975000000</c:v>
                </c:pt>
                <c:pt idx="343">
                  <c:v>18112975000000</c:v>
                </c:pt>
                <c:pt idx="344">
                  <c:v>18112975000000</c:v>
                </c:pt>
                <c:pt idx="345">
                  <c:v>18112975000000</c:v>
                </c:pt>
                <c:pt idx="346">
                  <c:v>18112975000000</c:v>
                </c:pt>
                <c:pt idx="347">
                  <c:v>18112975000000</c:v>
                </c:pt>
                <c:pt idx="348">
                  <c:v>18112975000000</c:v>
                </c:pt>
                <c:pt idx="349">
                  <c:v>18112975000000</c:v>
                </c:pt>
                <c:pt idx="350">
                  <c:v>18112975000000</c:v>
                </c:pt>
                <c:pt idx="351">
                  <c:v>18112975000000</c:v>
                </c:pt>
                <c:pt idx="352">
                  <c:v>18112975000000</c:v>
                </c:pt>
                <c:pt idx="353">
                  <c:v>18112975000000</c:v>
                </c:pt>
                <c:pt idx="354">
                  <c:v>18112975000000</c:v>
                </c:pt>
                <c:pt idx="355">
                  <c:v>18112975000000</c:v>
                </c:pt>
                <c:pt idx="356">
                  <c:v>18112975000000</c:v>
                </c:pt>
                <c:pt idx="357">
                  <c:v>18112975000000</c:v>
                </c:pt>
                <c:pt idx="358">
                  <c:v>18112975000000</c:v>
                </c:pt>
                <c:pt idx="359">
                  <c:v>18112975000000</c:v>
                </c:pt>
                <c:pt idx="360">
                  <c:v>18112975000000</c:v>
                </c:pt>
                <c:pt idx="361">
                  <c:v>18112975000000</c:v>
                </c:pt>
                <c:pt idx="362">
                  <c:v>18112975000000</c:v>
                </c:pt>
                <c:pt idx="363">
                  <c:v>18112975000000</c:v>
                </c:pt>
                <c:pt idx="364">
                  <c:v>18112975000000</c:v>
                </c:pt>
                <c:pt idx="365">
                  <c:v>18112975000000</c:v>
                </c:pt>
                <c:pt idx="366">
                  <c:v>18112975000000</c:v>
                </c:pt>
                <c:pt idx="367">
                  <c:v>18112975000000</c:v>
                </c:pt>
                <c:pt idx="368">
                  <c:v>18112975000000</c:v>
                </c:pt>
                <c:pt idx="369">
                  <c:v>18112975000000</c:v>
                </c:pt>
                <c:pt idx="370">
                  <c:v>18112975000000</c:v>
                </c:pt>
                <c:pt idx="371">
                  <c:v>18112975000000</c:v>
                </c:pt>
                <c:pt idx="372">
                  <c:v>18112975000000</c:v>
                </c:pt>
                <c:pt idx="373">
                  <c:v>18112975000000</c:v>
                </c:pt>
                <c:pt idx="374">
                  <c:v>18112975000000</c:v>
                </c:pt>
                <c:pt idx="375">
                  <c:v>18112975000000</c:v>
                </c:pt>
                <c:pt idx="376">
                  <c:v>18112975000000</c:v>
                </c:pt>
                <c:pt idx="377">
                  <c:v>18112975000000</c:v>
                </c:pt>
                <c:pt idx="378">
                  <c:v>18112975000000</c:v>
                </c:pt>
                <c:pt idx="379">
                  <c:v>18112975000000</c:v>
                </c:pt>
                <c:pt idx="380">
                  <c:v>18112975000000</c:v>
                </c:pt>
                <c:pt idx="381">
                  <c:v>18112975000000</c:v>
                </c:pt>
                <c:pt idx="382">
                  <c:v>18112975000000</c:v>
                </c:pt>
                <c:pt idx="383">
                  <c:v>18112975000000</c:v>
                </c:pt>
                <c:pt idx="384">
                  <c:v>18112975000000</c:v>
                </c:pt>
                <c:pt idx="385">
                  <c:v>18112975000000</c:v>
                </c:pt>
                <c:pt idx="386">
                  <c:v>18112975000000</c:v>
                </c:pt>
                <c:pt idx="387">
                  <c:v>18112975000000</c:v>
                </c:pt>
                <c:pt idx="388">
                  <c:v>18112975000000</c:v>
                </c:pt>
                <c:pt idx="389">
                  <c:v>18112975000000</c:v>
                </c:pt>
                <c:pt idx="390">
                  <c:v>18112975000000</c:v>
                </c:pt>
                <c:pt idx="391">
                  <c:v>18112975000000</c:v>
                </c:pt>
                <c:pt idx="392">
                  <c:v>18112975000000</c:v>
                </c:pt>
                <c:pt idx="393">
                  <c:v>18112975000000</c:v>
                </c:pt>
                <c:pt idx="394">
                  <c:v>18112975000000</c:v>
                </c:pt>
                <c:pt idx="395">
                  <c:v>18112975000000</c:v>
                </c:pt>
                <c:pt idx="396">
                  <c:v>18112975000000</c:v>
                </c:pt>
                <c:pt idx="397">
                  <c:v>18112975000000</c:v>
                </c:pt>
                <c:pt idx="398">
                  <c:v>18112975000000</c:v>
                </c:pt>
                <c:pt idx="399">
                  <c:v>18112975000000</c:v>
                </c:pt>
                <c:pt idx="400">
                  <c:v>18112975000000</c:v>
                </c:pt>
                <c:pt idx="401">
                  <c:v>18112975000000</c:v>
                </c:pt>
                <c:pt idx="402">
                  <c:v>18112975000000</c:v>
                </c:pt>
                <c:pt idx="403">
                  <c:v>18112975000000</c:v>
                </c:pt>
                <c:pt idx="404">
                  <c:v>18112975000000</c:v>
                </c:pt>
                <c:pt idx="405">
                  <c:v>18112975000000</c:v>
                </c:pt>
                <c:pt idx="406">
                  <c:v>18112975000000</c:v>
                </c:pt>
                <c:pt idx="407">
                  <c:v>18112975000000</c:v>
                </c:pt>
                <c:pt idx="408">
                  <c:v>18112975000000</c:v>
                </c:pt>
                <c:pt idx="409">
                  <c:v>18112975000000</c:v>
                </c:pt>
                <c:pt idx="410">
                  <c:v>18112975000000</c:v>
                </c:pt>
                <c:pt idx="411">
                  <c:v>18112975000000</c:v>
                </c:pt>
                <c:pt idx="412">
                  <c:v>18112975000000</c:v>
                </c:pt>
                <c:pt idx="413">
                  <c:v>18112975000000</c:v>
                </c:pt>
                <c:pt idx="414">
                  <c:v>18112975000000</c:v>
                </c:pt>
                <c:pt idx="415">
                  <c:v>18112975000000</c:v>
                </c:pt>
                <c:pt idx="416">
                  <c:v>18112975000000</c:v>
                </c:pt>
                <c:pt idx="417">
                  <c:v>18112975000000</c:v>
                </c:pt>
                <c:pt idx="418">
                  <c:v>18112975000000</c:v>
                </c:pt>
                <c:pt idx="419">
                  <c:v>18112975000000</c:v>
                </c:pt>
                <c:pt idx="420">
                  <c:v>18112975000000</c:v>
                </c:pt>
                <c:pt idx="421">
                  <c:v>18112975000000</c:v>
                </c:pt>
                <c:pt idx="422">
                  <c:v>18112975000000</c:v>
                </c:pt>
                <c:pt idx="423">
                  <c:v>18112975000000</c:v>
                </c:pt>
                <c:pt idx="424">
                  <c:v>18112975000000</c:v>
                </c:pt>
                <c:pt idx="425">
                  <c:v>18112975000000</c:v>
                </c:pt>
                <c:pt idx="426">
                  <c:v>18112975000000</c:v>
                </c:pt>
                <c:pt idx="427">
                  <c:v>18112975000000</c:v>
                </c:pt>
                <c:pt idx="428">
                  <c:v>18112975000000</c:v>
                </c:pt>
                <c:pt idx="429">
                  <c:v>18112975000000</c:v>
                </c:pt>
                <c:pt idx="430">
                  <c:v>18112975000000</c:v>
                </c:pt>
                <c:pt idx="431">
                  <c:v>18112975000000</c:v>
                </c:pt>
                <c:pt idx="432">
                  <c:v>18112975000000</c:v>
                </c:pt>
                <c:pt idx="433">
                  <c:v>18112975000000</c:v>
                </c:pt>
                <c:pt idx="434">
                  <c:v>18112975000000</c:v>
                </c:pt>
                <c:pt idx="435">
                  <c:v>18112975000000</c:v>
                </c:pt>
                <c:pt idx="436">
                  <c:v>18112975000000</c:v>
                </c:pt>
                <c:pt idx="437">
                  <c:v>18112975000000</c:v>
                </c:pt>
                <c:pt idx="438">
                  <c:v>18112975000000</c:v>
                </c:pt>
                <c:pt idx="439">
                  <c:v>18112975000000</c:v>
                </c:pt>
                <c:pt idx="440">
                  <c:v>18112975000000</c:v>
                </c:pt>
                <c:pt idx="441">
                  <c:v>18112975000000</c:v>
                </c:pt>
                <c:pt idx="442">
                  <c:v>18112975000000</c:v>
                </c:pt>
                <c:pt idx="443">
                  <c:v>18112975000000</c:v>
                </c:pt>
                <c:pt idx="444">
                  <c:v>18112975000000</c:v>
                </c:pt>
                <c:pt idx="445">
                  <c:v>18112975000000</c:v>
                </c:pt>
                <c:pt idx="446">
                  <c:v>18112975000000</c:v>
                </c:pt>
                <c:pt idx="447">
                  <c:v>18112975000000</c:v>
                </c:pt>
                <c:pt idx="448">
                  <c:v>18112975000000</c:v>
                </c:pt>
                <c:pt idx="449">
                  <c:v>18112975000000</c:v>
                </c:pt>
                <c:pt idx="450">
                  <c:v>18112975000000</c:v>
                </c:pt>
                <c:pt idx="451">
                  <c:v>18112975000000</c:v>
                </c:pt>
                <c:pt idx="452">
                  <c:v>18112975000000</c:v>
                </c:pt>
                <c:pt idx="453">
                  <c:v>18112975000000</c:v>
                </c:pt>
                <c:pt idx="454">
                  <c:v>18112975000000</c:v>
                </c:pt>
                <c:pt idx="455">
                  <c:v>18112975000000</c:v>
                </c:pt>
                <c:pt idx="456">
                  <c:v>18112975000000</c:v>
                </c:pt>
                <c:pt idx="457">
                  <c:v>18112975000000</c:v>
                </c:pt>
                <c:pt idx="458">
                  <c:v>18112975000000</c:v>
                </c:pt>
                <c:pt idx="459">
                  <c:v>18112975000000</c:v>
                </c:pt>
                <c:pt idx="460">
                  <c:v>18112975000000</c:v>
                </c:pt>
                <c:pt idx="461">
                  <c:v>18112975000000</c:v>
                </c:pt>
                <c:pt idx="462">
                  <c:v>18452108000000</c:v>
                </c:pt>
                <c:pt idx="463">
                  <c:v>18492360000000</c:v>
                </c:pt>
                <c:pt idx="464">
                  <c:v>18492888000000</c:v>
                </c:pt>
                <c:pt idx="465">
                  <c:v>18569798000000</c:v>
                </c:pt>
                <c:pt idx="466">
                  <c:v>18569865000000</c:v>
                </c:pt>
                <c:pt idx="467">
                  <c:v>18574817000000</c:v>
                </c:pt>
                <c:pt idx="468">
                  <c:v>18565452000000</c:v>
                </c:pt>
                <c:pt idx="469">
                  <c:v>18608987000000</c:v>
                </c:pt>
                <c:pt idx="470">
                  <c:v>18613482000000</c:v>
                </c:pt>
                <c:pt idx="471">
                  <c:v>18620503000000</c:v>
                </c:pt>
                <c:pt idx="472">
                  <c:v>18630039000000</c:v>
                </c:pt>
                <c:pt idx="473">
                  <c:v>18618370000000</c:v>
                </c:pt>
                <c:pt idx="474">
                  <c:v>18678199000000</c:v>
                </c:pt>
                <c:pt idx="475">
                  <c:v>18680803000000</c:v>
                </c:pt>
                <c:pt idx="476">
                  <c:v>18682788000000</c:v>
                </c:pt>
                <c:pt idx="477">
                  <c:v>18690300000000</c:v>
                </c:pt>
                <c:pt idx="478">
                  <c:v>18679681000000</c:v>
                </c:pt>
                <c:pt idx="479">
                  <c:v>18742485000000</c:v>
                </c:pt>
                <c:pt idx="480">
                  <c:v>18787182000000</c:v>
                </c:pt>
                <c:pt idx="481">
                  <c:v>18757712000000</c:v>
                </c:pt>
                <c:pt idx="482">
                  <c:v>18762625000000</c:v>
                </c:pt>
                <c:pt idx="483">
                  <c:v>18747816000000</c:v>
                </c:pt>
                <c:pt idx="484">
                  <c:v>18746668000000</c:v>
                </c:pt>
                <c:pt idx="485">
                  <c:v>18749079000000</c:v>
                </c:pt>
                <c:pt idx="486">
                  <c:v>18748957000000</c:v>
                </c:pt>
                <c:pt idx="487">
                  <c:v>18734992000000</c:v>
                </c:pt>
                <c:pt idx="488">
                  <c:v>18721787000000</c:v>
                </c:pt>
                <c:pt idx="489">
                  <c:v>18724655000000</c:v>
                </c:pt>
                <c:pt idx="490">
                  <c:v>18727413000000</c:v>
                </c:pt>
                <c:pt idx="491">
                  <c:v>18758004000000</c:v>
                </c:pt>
                <c:pt idx="492">
                  <c:v>18747945000000</c:v>
                </c:pt>
                <c:pt idx="493">
                  <c:v>18755997000000</c:v>
                </c:pt>
                <c:pt idx="494">
                  <c:v>18754767000000</c:v>
                </c:pt>
                <c:pt idx="495">
                  <c:v>18757981000000</c:v>
                </c:pt>
                <c:pt idx="496">
                  <c:v>18767157000000</c:v>
                </c:pt>
                <c:pt idx="497">
                  <c:v>18755076000000</c:v>
                </c:pt>
                <c:pt idx="498">
                  <c:v>18762614000000</c:v>
                </c:pt>
                <c:pt idx="499">
                  <c:v>18778489000000</c:v>
                </c:pt>
                <c:pt idx="500">
                  <c:v>18783921000000</c:v>
                </c:pt>
                <c:pt idx="501">
                  <c:v>18784892000000</c:v>
                </c:pt>
                <c:pt idx="502">
                  <c:v>18881744000000</c:v>
                </c:pt>
                <c:pt idx="503">
                  <c:v>18860564000000</c:v>
                </c:pt>
                <c:pt idx="504">
                  <c:v>18878094000000</c:v>
                </c:pt>
                <c:pt idx="505">
                  <c:v>18878045000000</c:v>
                </c:pt>
                <c:pt idx="506">
                  <c:v>18847362000000</c:v>
                </c:pt>
                <c:pt idx="507">
                  <c:v>18848142000000</c:v>
                </c:pt>
                <c:pt idx="508">
                  <c:v>18851423000000</c:v>
                </c:pt>
                <c:pt idx="509">
                  <c:v>18857253000000</c:v>
                </c:pt>
                <c:pt idx="510">
                  <c:v>18915366000000</c:v>
                </c:pt>
                <c:pt idx="511">
                  <c:v>18883078000000</c:v>
                </c:pt>
                <c:pt idx="512">
                  <c:v>18894127000000</c:v>
                </c:pt>
                <c:pt idx="513">
                  <c:v>18900248000000</c:v>
                </c:pt>
                <c:pt idx="514">
                  <c:v>18901032000000</c:v>
                </c:pt>
                <c:pt idx="515">
                  <c:v>18918401000000</c:v>
                </c:pt>
                <c:pt idx="516">
                  <c:v>18921220000000</c:v>
                </c:pt>
                <c:pt idx="517">
                  <c:v>18921604000000</c:v>
                </c:pt>
                <c:pt idx="518">
                  <c:v>18927998000000</c:v>
                </c:pt>
                <c:pt idx="519">
                  <c:v>18922261000000</c:v>
                </c:pt>
                <c:pt idx="520">
                  <c:v>18949395000000</c:v>
                </c:pt>
                <c:pt idx="521">
                  <c:v>18973438000000</c:v>
                </c:pt>
                <c:pt idx="522">
                  <c:v>18936349000000</c:v>
                </c:pt>
                <c:pt idx="523">
                  <c:v>18952946000000</c:v>
                </c:pt>
                <c:pt idx="524">
                  <c:v>18935860000000</c:v>
                </c:pt>
                <c:pt idx="525">
                  <c:v>18957160000000</c:v>
                </c:pt>
                <c:pt idx="526">
                  <c:v>18956865000000</c:v>
                </c:pt>
                <c:pt idx="527">
                  <c:v>18960788000000</c:v>
                </c:pt>
                <c:pt idx="528">
                  <c:v>18965931000000</c:v>
                </c:pt>
                <c:pt idx="529">
                  <c:v>18951917000000</c:v>
                </c:pt>
                <c:pt idx="530">
                  <c:v>18976768000000</c:v>
                </c:pt>
                <c:pt idx="531">
                  <c:v>18977051000000</c:v>
                </c:pt>
                <c:pt idx="532">
                  <c:v>18990631000000</c:v>
                </c:pt>
                <c:pt idx="533">
                  <c:v>18989623000000</c:v>
                </c:pt>
                <c:pt idx="534">
                  <c:v>19007671000000</c:v>
                </c:pt>
                <c:pt idx="535">
                  <c:v>19012969000000</c:v>
                </c:pt>
                <c:pt idx="536">
                  <c:v>19014008000000</c:v>
                </c:pt>
                <c:pt idx="537">
                  <c:v>19025526000000</c:v>
                </c:pt>
                <c:pt idx="538">
                  <c:v>19014832000000</c:v>
                </c:pt>
                <c:pt idx="539">
                  <c:v>19031234000000</c:v>
                </c:pt>
                <c:pt idx="540">
                  <c:v>19040721000000</c:v>
                </c:pt>
                <c:pt idx="541">
                  <c:v>19086780000000</c:v>
                </c:pt>
                <c:pt idx="542">
                  <c:v>19052226000000</c:v>
                </c:pt>
                <c:pt idx="543">
                  <c:v>19058888000000</c:v>
                </c:pt>
                <c:pt idx="544">
                  <c:v>19054289000000</c:v>
                </c:pt>
                <c:pt idx="545">
                  <c:v>19054656000000</c:v>
                </c:pt>
                <c:pt idx="546">
                  <c:v>19059050000000</c:v>
                </c:pt>
                <c:pt idx="547">
                  <c:v>19074123000000</c:v>
                </c:pt>
                <c:pt idx="548">
                  <c:v>19061451000000</c:v>
                </c:pt>
                <c:pt idx="549">
                  <c:v>19086500000000</c:v>
                </c:pt>
                <c:pt idx="550">
                  <c:v>19085483000000</c:v>
                </c:pt>
                <c:pt idx="551">
                  <c:v>19089982000000</c:v>
                </c:pt>
                <c:pt idx="552">
                  <c:v>19123159000000</c:v>
                </c:pt>
                <c:pt idx="553">
                  <c:v>19112705000000</c:v>
                </c:pt>
                <c:pt idx="554">
                  <c:v>19149435000000</c:v>
                </c:pt>
                <c:pt idx="555">
                  <c:v>19164223000000</c:v>
                </c:pt>
                <c:pt idx="556">
                  <c:v>19166893000000</c:v>
                </c:pt>
                <c:pt idx="557">
                  <c:v>19172661000000</c:v>
                </c:pt>
                <c:pt idx="558">
                  <c:v>19161940000000</c:v>
                </c:pt>
                <c:pt idx="559">
                  <c:v>19172928000000</c:v>
                </c:pt>
                <c:pt idx="560">
                  <c:v>19176216000000</c:v>
                </c:pt>
                <c:pt idx="561">
                  <c:v>19191450000000</c:v>
                </c:pt>
                <c:pt idx="562">
                  <c:v>19197076000000</c:v>
                </c:pt>
                <c:pt idx="563">
                  <c:v>19194351000000</c:v>
                </c:pt>
                <c:pt idx="564">
                  <c:v>19225991000000</c:v>
                </c:pt>
                <c:pt idx="565">
                  <c:v>19179593000000</c:v>
                </c:pt>
                <c:pt idx="566">
                  <c:v>19189189000000</c:v>
                </c:pt>
                <c:pt idx="567">
                  <c:v>19198235000000</c:v>
                </c:pt>
                <c:pt idx="568">
                  <c:v>19200099000000</c:v>
                </c:pt>
                <c:pt idx="569">
                  <c:v>19182352000000</c:v>
                </c:pt>
                <c:pt idx="570">
                  <c:v>19184367000000</c:v>
                </c:pt>
                <c:pt idx="571">
                  <c:v>19187465000000</c:v>
                </c:pt>
                <c:pt idx="572">
                  <c:v>19195268000000</c:v>
                </c:pt>
                <c:pt idx="573">
                  <c:v>19182582000000</c:v>
                </c:pt>
                <c:pt idx="574">
                  <c:v>19164430000000</c:v>
                </c:pt>
                <c:pt idx="575">
                  <c:v>19164949000000</c:v>
                </c:pt>
                <c:pt idx="576">
                  <c:v>19169653000000</c:v>
                </c:pt>
                <c:pt idx="577">
                  <c:v>19183230000000</c:v>
                </c:pt>
                <c:pt idx="578">
                  <c:v>19177100000000</c:v>
                </c:pt>
                <c:pt idx="579">
                  <c:v>19158150000000</c:v>
                </c:pt>
                <c:pt idx="580">
                  <c:v>19159577000000</c:v>
                </c:pt>
                <c:pt idx="581">
                  <c:v>19171818000000</c:v>
                </c:pt>
                <c:pt idx="582">
                  <c:v>19180168000000</c:v>
                </c:pt>
                <c:pt idx="583">
                  <c:v>19170923000000</c:v>
                </c:pt>
                <c:pt idx="584">
                  <c:v>19147555000000</c:v>
                </c:pt>
                <c:pt idx="585">
                  <c:v>19148684000000</c:v>
                </c:pt>
                <c:pt idx="586">
                  <c:v>19131344000000</c:v>
                </c:pt>
                <c:pt idx="587">
                  <c:v>19133182000000</c:v>
                </c:pt>
                <c:pt idx="588">
                  <c:v>19148044000000</c:v>
                </c:pt>
                <c:pt idx="589">
                  <c:v>19149445000000</c:v>
                </c:pt>
                <c:pt idx="590">
                  <c:v>19151425000000</c:v>
                </c:pt>
                <c:pt idx="591">
                  <c:v>19158932000000</c:v>
                </c:pt>
                <c:pt idx="592">
                  <c:v>19165972000000</c:v>
                </c:pt>
                <c:pt idx="593">
                  <c:v>19154882000000</c:v>
                </c:pt>
                <c:pt idx="594">
                  <c:v>19161596000000</c:v>
                </c:pt>
                <c:pt idx="595">
                  <c:v>19161343000000</c:v>
                </c:pt>
                <c:pt idx="596">
                  <c:v>19168498000000</c:v>
                </c:pt>
                <c:pt idx="597">
                  <c:v>19179586000000</c:v>
                </c:pt>
                <c:pt idx="598">
                  <c:v>19168081000000</c:v>
                </c:pt>
                <c:pt idx="599">
                  <c:v>19173960000000</c:v>
                </c:pt>
                <c:pt idx="600">
                  <c:v>19171347000000</c:v>
                </c:pt>
                <c:pt idx="601">
                  <c:v>19174093000000</c:v>
                </c:pt>
                <c:pt idx="602">
                  <c:v>19184671000000</c:v>
                </c:pt>
                <c:pt idx="603">
                  <c:v>19175775000000</c:v>
                </c:pt>
                <c:pt idx="604">
                  <c:v>19177568000000</c:v>
                </c:pt>
                <c:pt idx="605">
                  <c:v>19187872000000</c:v>
                </c:pt>
                <c:pt idx="606">
                  <c:v>19227128000000</c:v>
                </c:pt>
                <c:pt idx="607">
                  <c:v>19192334000000</c:v>
                </c:pt>
                <c:pt idx="608">
                  <c:v>19190778000000</c:v>
                </c:pt>
                <c:pt idx="609">
                  <c:v>19176036000000</c:v>
                </c:pt>
                <c:pt idx="610">
                  <c:v>19182077000000</c:v>
                </c:pt>
                <c:pt idx="611">
                  <c:v>19190014000000</c:v>
                </c:pt>
                <c:pt idx="612">
                  <c:v>19191910000000</c:v>
                </c:pt>
                <c:pt idx="613">
                  <c:v>19181045000000</c:v>
                </c:pt>
                <c:pt idx="614">
                  <c:v>19180452000000</c:v>
                </c:pt>
                <c:pt idx="615">
                  <c:v>19183948000000</c:v>
                </c:pt>
                <c:pt idx="616">
                  <c:v>19191759000000</c:v>
                </c:pt>
                <c:pt idx="617">
                  <c:v>19207293000000</c:v>
                </c:pt>
                <c:pt idx="618">
                  <c:v>19209904000000</c:v>
                </c:pt>
                <c:pt idx="619">
                  <c:v>19214667000000</c:v>
                </c:pt>
                <c:pt idx="620">
                  <c:v>19218408000000</c:v>
                </c:pt>
                <c:pt idx="621">
                  <c:v>19227520000000</c:v>
                </c:pt>
                <c:pt idx="622">
                  <c:v>19214230000000</c:v>
                </c:pt>
                <c:pt idx="623">
                  <c:v>19221437000000</c:v>
                </c:pt>
                <c:pt idx="624">
                  <c:v>19239586000000</c:v>
                </c:pt>
                <c:pt idx="625">
                  <c:v>19241040000000</c:v>
                </c:pt>
                <c:pt idx="626">
                  <c:v>19246140000000</c:v>
                </c:pt>
                <c:pt idx="627">
                  <c:v>19245089000000</c:v>
                </c:pt>
                <c:pt idx="628">
                  <c:v>19346540000000</c:v>
                </c:pt>
                <c:pt idx="629">
                  <c:v>19281903000000</c:v>
                </c:pt>
                <c:pt idx="630">
                  <c:v>19292810000000</c:v>
                </c:pt>
                <c:pt idx="631">
                  <c:v>19308628000000</c:v>
                </c:pt>
                <c:pt idx="632">
                  <c:v>19325203000000</c:v>
                </c:pt>
                <c:pt idx="633">
                  <c:v>19327083000000</c:v>
                </c:pt>
                <c:pt idx="634">
                  <c:v>19332094000000</c:v>
                </c:pt>
                <c:pt idx="635">
                  <c:v>19338072000000</c:v>
                </c:pt>
                <c:pt idx="636">
                  <c:v>19326454000000</c:v>
                </c:pt>
                <c:pt idx="637">
                  <c:v>19345676000000</c:v>
                </c:pt>
                <c:pt idx="638">
                  <c:v>19351169000000</c:v>
                </c:pt>
                <c:pt idx="639">
                  <c:v>19356274000000</c:v>
                </c:pt>
                <c:pt idx="640">
                  <c:v>19367565000000</c:v>
                </c:pt>
                <c:pt idx="641">
                  <c:v>19356930000000</c:v>
                </c:pt>
                <c:pt idx="642">
                  <c:v>19365596000000</c:v>
                </c:pt>
                <c:pt idx="643">
                  <c:v>19365386000000</c:v>
                </c:pt>
                <c:pt idx="644">
                  <c:v>19372310000000</c:v>
                </c:pt>
                <c:pt idx="645">
                  <c:v>19380276000000</c:v>
                </c:pt>
                <c:pt idx="646">
                  <c:v>19368077000000</c:v>
                </c:pt>
                <c:pt idx="647">
                  <c:v>19377373000000</c:v>
                </c:pt>
                <c:pt idx="648">
                  <c:v>19392962000000</c:v>
                </c:pt>
                <c:pt idx="649">
                  <c:v>19323998000000</c:v>
                </c:pt>
                <c:pt idx="650">
                  <c:v>19339531000000</c:v>
                </c:pt>
                <c:pt idx="651">
                  <c:v>19324680000000</c:v>
                </c:pt>
                <c:pt idx="652">
                  <c:v>19344828000000</c:v>
                </c:pt>
                <c:pt idx="653">
                  <c:v>19345428000000</c:v>
                </c:pt>
                <c:pt idx="654">
                  <c:v>19350929000000</c:v>
                </c:pt>
                <c:pt idx="655">
                  <c:v>19356128000000</c:v>
                </c:pt>
                <c:pt idx="656">
                  <c:v>19343047000000</c:v>
                </c:pt>
                <c:pt idx="657">
                  <c:v>19369694000000</c:v>
                </c:pt>
                <c:pt idx="658">
                  <c:v>19368340000000</c:v>
                </c:pt>
                <c:pt idx="659">
                  <c:v>19385566000000</c:v>
                </c:pt>
                <c:pt idx="660">
                  <c:v>19393511000000</c:v>
                </c:pt>
                <c:pt idx="661">
                  <c:v>19387247000000</c:v>
                </c:pt>
                <c:pt idx="662">
                  <c:v>19410347000000</c:v>
                </c:pt>
                <c:pt idx="663">
                  <c:v>19408537000000</c:v>
                </c:pt>
                <c:pt idx="664">
                  <c:v>19411346000000</c:v>
                </c:pt>
                <c:pt idx="665">
                  <c:v>19420313000000</c:v>
                </c:pt>
                <c:pt idx="666">
                  <c:v>19408306000000</c:v>
                </c:pt>
                <c:pt idx="667">
                  <c:v>19437500000000</c:v>
                </c:pt>
                <c:pt idx="668">
                  <c:v>19449109000000</c:v>
                </c:pt>
                <c:pt idx="669">
                  <c:v>19451599000000</c:v>
                </c:pt>
                <c:pt idx="670">
                  <c:v>19457503000000</c:v>
                </c:pt>
                <c:pt idx="671">
                  <c:v>19475468000000</c:v>
                </c:pt>
                <c:pt idx="672">
                  <c:v>19446642000000</c:v>
                </c:pt>
                <c:pt idx="673">
                  <c:v>19435480000000</c:v>
                </c:pt>
                <c:pt idx="674">
                  <c:v>19439136000000</c:v>
                </c:pt>
                <c:pt idx="675">
                  <c:v>19444711000000</c:v>
                </c:pt>
                <c:pt idx="676">
                  <c:v>19447203000000</c:v>
                </c:pt>
                <c:pt idx="677">
                  <c:v>19447836000000</c:v>
                </c:pt>
                <c:pt idx="678">
                  <c:v>19449877000000</c:v>
                </c:pt>
                <c:pt idx="679">
                  <c:v>19458532000000</c:v>
                </c:pt>
                <c:pt idx="680">
                  <c:v>19445780000000</c:v>
                </c:pt>
                <c:pt idx="681">
                  <c:v>19473262000000</c:v>
                </c:pt>
                <c:pt idx="682">
                  <c:v>19475956000000</c:v>
                </c:pt>
                <c:pt idx="683">
                  <c:v>19483246000000</c:v>
                </c:pt>
                <c:pt idx="684">
                  <c:v>19489481000000</c:v>
                </c:pt>
                <c:pt idx="685">
                  <c:v>19482627000000</c:v>
                </c:pt>
                <c:pt idx="686">
                  <c:v>19484539000000</c:v>
                </c:pt>
                <c:pt idx="687">
                  <c:v>19489856000000</c:v>
                </c:pt>
                <c:pt idx="688">
                  <c:v>19494757000000</c:v>
                </c:pt>
                <c:pt idx="689">
                  <c:v>19502048000000</c:v>
                </c:pt>
                <c:pt idx="690">
                  <c:v>19485151000000</c:v>
                </c:pt>
                <c:pt idx="691">
                  <c:v>19498027000000</c:v>
                </c:pt>
                <c:pt idx="692">
                  <c:v>19538456000000</c:v>
                </c:pt>
                <c:pt idx="693">
                  <c:v>19608036000000</c:v>
                </c:pt>
                <c:pt idx="694">
                  <c:v>19624572000000</c:v>
                </c:pt>
                <c:pt idx="695">
                  <c:v>19628548000000</c:v>
                </c:pt>
                <c:pt idx="696">
                  <c:v>19653805000000</c:v>
                </c:pt>
                <c:pt idx="697">
                  <c:v>19652481000000</c:v>
                </c:pt>
                <c:pt idx="698">
                  <c:v>19659475000000</c:v>
                </c:pt>
                <c:pt idx="699">
                  <c:v>19653865000000</c:v>
                </c:pt>
                <c:pt idx="700">
                  <c:v>19685766000000</c:v>
                </c:pt>
                <c:pt idx="701">
                  <c:v>19686580000000</c:v>
                </c:pt>
                <c:pt idx="702">
                  <c:v>19720603000000</c:v>
                </c:pt>
                <c:pt idx="703">
                  <c:v>19731646000000</c:v>
                </c:pt>
                <c:pt idx="704">
                  <c:v>19719349000000</c:v>
                </c:pt>
                <c:pt idx="705">
                  <c:v>19750573000000</c:v>
                </c:pt>
                <c:pt idx="706">
                  <c:v>19751455000000</c:v>
                </c:pt>
                <c:pt idx="707">
                  <c:v>19753115000000</c:v>
                </c:pt>
                <c:pt idx="708">
                  <c:v>19773626000000</c:v>
                </c:pt>
                <c:pt idx="709">
                  <c:v>19760645000000</c:v>
                </c:pt>
                <c:pt idx="710">
                  <c:v>19789910000000</c:v>
                </c:pt>
                <c:pt idx="711">
                  <c:v>19785578000000</c:v>
                </c:pt>
                <c:pt idx="712">
                  <c:v>19769751000000</c:v>
                </c:pt>
                <c:pt idx="713">
                  <c:v>19724117000000</c:v>
                </c:pt>
                <c:pt idx="714">
                  <c:v>19733711000000</c:v>
                </c:pt>
                <c:pt idx="715">
                  <c:v>19754115000000</c:v>
                </c:pt>
                <c:pt idx="716">
                  <c:v>19754773000000</c:v>
                </c:pt>
                <c:pt idx="717">
                  <c:v>19760678000000</c:v>
                </c:pt>
                <c:pt idx="718">
                  <c:v>19770355000000</c:v>
                </c:pt>
                <c:pt idx="719">
                  <c:v>19757840000000</c:v>
                </c:pt>
                <c:pt idx="720">
                  <c:v>19804449000000</c:v>
                </c:pt>
                <c:pt idx="721">
                  <c:v>19806161000000</c:v>
                </c:pt>
                <c:pt idx="722">
                  <c:v>19831135000000</c:v>
                </c:pt>
                <c:pt idx="723">
                  <c:v>19821872000000</c:v>
                </c:pt>
                <c:pt idx="724">
                  <c:v>19861039000000</c:v>
                </c:pt>
                <c:pt idx="725">
                  <c:v>19859888000000</c:v>
                </c:pt>
                <c:pt idx="726">
                  <c:v>19863009000000</c:v>
                </c:pt>
                <c:pt idx="727">
                  <c:v>19871575000000</c:v>
                </c:pt>
                <c:pt idx="728">
                  <c:v>19862057000000</c:v>
                </c:pt>
                <c:pt idx="729">
                  <c:v>19892078000000</c:v>
                </c:pt>
                <c:pt idx="730">
                  <c:v>19893233000000</c:v>
                </c:pt>
                <c:pt idx="731">
                  <c:v>19894778000000</c:v>
                </c:pt>
                <c:pt idx="732">
                  <c:v>19910795000000</c:v>
                </c:pt>
                <c:pt idx="733">
                  <c:v>19864155000000</c:v>
                </c:pt>
                <c:pt idx="734">
                  <c:v>19843863000000</c:v>
                </c:pt>
                <c:pt idx="735">
                  <c:v>19848303000000</c:v>
                </c:pt>
                <c:pt idx="736">
                  <c:v>19855127000000</c:v>
                </c:pt>
                <c:pt idx="737">
                  <c:v>19853964000000</c:v>
                </c:pt>
                <c:pt idx="738">
                  <c:v>19839930000000</c:v>
                </c:pt>
                <c:pt idx="739">
                  <c:v>19838915000000</c:v>
                </c:pt>
                <c:pt idx="740">
                  <c:v>19841361000000</c:v>
                </c:pt>
                <c:pt idx="741">
                  <c:v>19846987000000</c:v>
                </c:pt>
                <c:pt idx="742">
                  <c:v>19834152000000</c:v>
                </c:pt>
                <c:pt idx="743">
                  <c:v>19837892000000</c:v>
                </c:pt>
                <c:pt idx="744">
                  <c:v>19838638000000</c:v>
                </c:pt>
                <c:pt idx="745">
                  <c:v>19845358000000</c:v>
                </c:pt>
                <c:pt idx="746">
                  <c:v>19852318000000</c:v>
                </c:pt>
                <c:pt idx="747">
                  <c:v>19841037000000</c:v>
                </c:pt>
                <c:pt idx="748">
                  <c:v>19840080000000</c:v>
                </c:pt>
                <c:pt idx="749">
                  <c:v>19849850000000</c:v>
                </c:pt>
                <c:pt idx="750">
                  <c:v>19853487000000</c:v>
                </c:pt>
                <c:pt idx="751">
                  <c:v>19842208000000</c:v>
                </c:pt>
                <c:pt idx="752">
                  <c:v>19841842000000</c:v>
                </c:pt>
                <c:pt idx="753">
                  <c:v>19939042000000</c:v>
                </c:pt>
                <c:pt idx="754">
                  <c:v>19897337000000</c:v>
                </c:pt>
                <c:pt idx="755">
                  <c:v>19914758000000</c:v>
                </c:pt>
                <c:pt idx="756">
                  <c:v>19910522000000</c:v>
                </c:pt>
                <c:pt idx="757">
                  <c:v>19914890000000</c:v>
                </c:pt>
                <c:pt idx="758">
                  <c:v>19917524000000</c:v>
                </c:pt>
                <c:pt idx="759">
                  <c:v>19926482000000</c:v>
                </c:pt>
                <c:pt idx="760">
                  <c:v>19914002000000</c:v>
                </c:pt>
                <c:pt idx="761">
                  <c:v>19903942000000</c:v>
                </c:pt>
                <c:pt idx="762">
                  <c:v>19902782000000</c:v>
                </c:pt>
                <c:pt idx="763">
                  <c:v>19922255000000</c:v>
                </c:pt>
                <c:pt idx="764">
                  <c:v>19923800000000</c:v>
                </c:pt>
                <c:pt idx="765">
                  <c:v>19906646000000</c:v>
                </c:pt>
                <c:pt idx="766">
                  <c:v>19909554000000</c:v>
                </c:pt>
                <c:pt idx="767">
                  <c:v>19912028000000</c:v>
                </c:pt>
                <c:pt idx="768">
                  <c:v>19920472000000</c:v>
                </c:pt>
                <c:pt idx="769">
                  <c:v>19913019000000</c:v>
                </c:pt>
                <c:pt idx="770">
                  <c:v>19902213000000</c:v>
                </c:pt>
                <c:pt idx="771">
                  <c:v>19901357000000</c:v>
                </c:pt>
                <c:pt idx="772">
                  <c:v>19902197000000</c:v>
                </c:pt>
                <c:pt idx="773">
                  <c:v>19899722000000</c:v>
                </c:pt>
                <c:pt idx="774">
                  <c:v>19862531000000</c:v>
                </c:pt>
                <c:pt idx="775">
                  <c:v>19865041000000</c:v>
                </c:pt>
                <c:pt idx="776">
                  <c:v>19848122000000</c:v>
                </c:pt>
                <c:pt idx="777">
                  <c:v>19852678000000</c:v>
                </c:pt>
                <c:pt idx="778">
                  <c:v>19858146000000</c:v>
                </c:pt>
                <c:pt idx="779">
                  <c:v>19847022000000</c:v>
                </c:pt>
                <c:pt idx="780">
                  <c:v>19884608000000</c:v>
                </c:pt>
                <c:pt idx="781">
                  <c:v>19883373000000</c:v>
                </c:pt>
                <c:pt idx="782">
                  <c:v>19886630000000</c:v>
                </c:pt>
                <c:pt idx="783">
                  <c:v>19895125000000</c:v>
                </c:pt>
                <c:pt idx="784">
                  <c:v>19899845000000</c:v>
                </c:pt>
                <c:pt idx="785">
                  <c:v>19888940000000</c:v>
                </c:pt>
                <c:pt idx="786">
                  <c:v>19894899000000</c:v>
                </c:pt>
                <c:pt idx="787">
                  <c:v>19897849000000</c:v>
                </c:pt>
                <c:pt idx="788">
                  <c:v>19898448000000</c:v>
                </c:pt>
                <c:pt idx="789">
                  <c:v>19876349000000</c:v>
                </c:pt>
                <c:pt idx="790">
                  <c:v>19892630000000</c:v>
                </c:pt>
                <c:pt idx="791">
                  <c:v>19893815000000</c:v>
                </c:pt>
                <c:pt idx="792">
                  <c:v>19922526000000</c:v>
                </c:pt>
                <c:pt idx="793">
                  <c:v>19883386000000</c:v>
                </c:pt>
                <c:pt idx="794">
                  <c:v>19857644000000</c:v>
                </c:pt>
                <c:pt idx="795">
                  <c:v>19841196000000</c:v>
                </c:pt>
                <c:pt idx="796">
                  <c:v>19845836000000</c:v>
                </c:pt>
                <c:pt idx="797">
                  <c:v>19852720000000</c:v>
                </c:pt>
                <c:pt idx="798">
                  <c:v>19842041000000</c:v>
                </c:pt>
                <c:pt idx="799">
                  <c:v>19818436000000</c:v>
                </c:pt>
                <c:pt idx="800">
                  <c:v>19816413000000</c:v>
                </c:pt>
                <c:pt idx="801">
                  <c:v>19820931000000</c:v>
                </c:pt>
                <c:pt idx="802">
                  <c:v>19865505000000</c:v>
                </c:pt>
                <c:pt idx="803">
                  <c:v>19808747000000</c:v>
                </c:pt>
                <c:pt idx="804">
                  <c:v>19808747000000</c:v>
                </c:pt>
                <c:pt idx="805">
                  <c:v>19808747000000</c:v>
                </c:pt>
                <c:pt idx="806">
                  <c:v>19808747000000</c:v>
                </c:pt>
                <c:pt idx="807">
                  <c:v>19808747000000</c:v>
                </c:pt>
                <c:pt idx="808">
                  <c:v>19808747000000</c:v>
                </c:pt>
                <c:pt idx="809">
                  <c:v>19808747000000</c:v>
                </c:pt>
                <c:pt idx="810">
                  <c:v>19808747000000</c:v>
                </c:pt>
                <c:pt idx="811">
                  <c:v>19808747000000</c:v>
                </c:pt>
                <c:pt idx="812">
                  <c:v>19808747000000</c:v>
                </c:pt>
                <c:pt idx="813">
                  <c:v>19808747000000</c:v>
                </c:pt>
                <c:pt idx="814">
                  <c:v>19808747000000</c:v>
                </c:pt>
                <c:pt idx="815">
                  <c:v>19808747000000</c:v>
                </c:pt>
                <c:pt idx="816">
                  <c:v>19808747000000</c:v>
                </c:pt>
                <c:pt idx="817">
                  <c:v>19808747000000</c:v>
                </c:pt>
                <c:pt idx="818">
                  <c:v>19808747000000</c:v>
                </c:pt>
                <c:pt idx="819">
                  <c:v>19808747000000</c:v>
                </c:pt>
                <c:pt idx="820">
                  <c:v>19808747000000</c:v>
                </c:pt>
                <c:pt idx="821">
                  <c:v>19808747000000</c:v>
                </c:pt>
                <c:pt idx="822">
                  <c:v>19808747000000</c:v>
                </c:pt>
                <c:pt idx="823">
                  <c:v>19808747000000</c:v>
                </c:pt>
                <c:pt idx="824">
                  <c:v>19808747000000</c:v>
                </c:pt>
                <c:pt idx="825">
                  <c:v>19808747000000</c:v>
                </c:pt>
                <c:pt idx="826">
                  <c:v>19808747000000</c:v>
                </c:pt>
                <c:pt idx="827">
                  <c:v>19808747000000</c:v>
                </c:pt>
                <c:pt idx="828">
                  <c:v>19808747000000</c:v>
                </c:pt>
                <c:pt idx="829">
                  <c:v>19808747000000</c:v>
                </c:pt>
                <c:pt idx="830">
                  <c:v>19808747000000</c:v>
                </c:pt>
                <c:pt idx="831">
                  <c:v>19808747000000</c:v>
                </c:pt>
                <c:pt idx="832">
                  <c:v>19808747000000</c:v>
                </c:pt>
                <c:pt idx="833">
                  <c:v>19808747000000</c:v>
                </c:pt>
                <c:pt idx="834">
                  <c:v>19808747000000</c:v>
                </c:pt>
                <c:pt idx="835">
                  <c:v>19808747000000</c:v>
                </c:pt>
                <c:pt idx="836">
                  <c:v>19808747000000</c:v>
                </c:pt>
                <c:pt idx="837">
                  <c:v>19808747000000</c:v>
                </c:pt>
                <c:pt idx="838">
                  <c:v>19808747000000</c:v>
                </c:pt>
                <c:pt idx="839">
                  <c:v>19808747000000</c:v>
                </c:pt>
                <c:pt idx="840">
                  <c:v>19808747000000</c:v>
                </c:pt>
                <c:pt idx="841">
                  <c:v>19808747000000</c:v>
                </c:pt>
                <c:pt idx="842">
                  <c:v>19808747000000</c:v>
                </c:pt>
                <c:pt idx="843">
                  <c:v>19808747000000</c:v>
                </c:pt>
                <c:pt idx="844">
                  <c:v>19808747000000</c:v>
                </c:pt>
                <c:pt idx="845">
                  <c:v>19808747000000</c:v>
                </c:pt>
                <c:pt idx="846">
                  <c:v>19808747000000</c:v>
                </c:pt>
                <c:pt idx="847">
                  <c:v>19808747000000</c:v>
                </c:pt>
                <c:pt idx="848">
                  <c:v>19808747000000</c:v>
                </c:pt>
                <c:pt idx="849">
                  <c:v>19808747000000</c:v>
                </c:pt>
                <c:pt idx="850">
                  <c:v>19808747000000</c:v>
                </c:pt>
                <c:pt idx="851">
                  <c:v>19808747000000</c:v>
                </c:pt>
                <c:pt idx="852">
                  <c:v>19808747000000</c:v>
                </c:pt>
                <c:pt idx="853">
                  <c:v>19808747000000</c:v>
                </c:pt>
                <c:pt idx="854">
                  <c:v>19808747000000</c:v>
                </c:pt>
                <c:pt idx="855">
                  <c:v>19808747000000</c:v>
                </c:pt>
                <c:pt idx="856">
                  <c:v>19808747000000</c:v>
                </c:pt>
                <c:pt idx="857">
                  <c:v>19808747000000</c:v>
                </c:pt>
                <c:pt idx="858">
                  <c:v>19808747000000</c:v>
                </c:pt>
                <c:pt idx="859">
                  <c:v>19808747000000</c:v>
                </c:pt>
                <c:pt idx="860">
                  <c:v>19808747000000</c:v>
                </c:pt>
                <c:pt idx="861">
                  <c:v>19808747000000</c:v>
                </c:pt>
                <c:pt idx="862">
                  <c:v>19808747000000</c:v>
                </c:pt>
                <c:pt idx="863">
                  <c:v>19808747000000</c:v>
                </c:pt>
                <c:pt idx="864">
                  <c:v>19808747000000</c:v>
                </c:pt>
                <c:pt idx="865">
                  <c:v>19808747000000</c:v>
                </c:pt>
                <c:pt idx="866">
                  <c:v>19808747000000</c:v>
                </c:pt>
                <c:pt idx="867">
                  <c:v>19808747000000</c:v>
                </c:pt>
                <c:pt idx="868">
                  <c:v>19808747000000</c:v>
                </c:pt>
                <c:pt idx="869">
                  <c:v>19808747000000</c:v>
                </c:pt>
                <c:pt idx="870">
                  <c:v>19808747000000</c:v>
                </c:pt>
                <c:pt idx="871">
                  <c:v>19808747000000</c:v>
                </c:pt>
                <c:pt idx="872">
                  <c:v>19808747000000</c:v>
                </c:pt>
                <c:pt idx="873">
                  <c:v>19808747000000</c:v>
                </c:pt>
                <c:pt idx="874">
                  <c:v>19808747000000</c:v>
                </c:pt>
                <c:pt idx="875">
                  <c:v>19808747000000</c:v>
                </c:pt>
                <c:pt idx="876">
                  <c:v>19808747000000</c:v>
                </c:pt>
                <c:pt idx="877">
                  <c:v>19808747000000</c:v>
                </c:pt>
                <c:pt idx="878">
                  <c:v>19808747000000</c:v>
                </c:pt>
                <c:pt idx="879">
                  <c:v>19808747000000</c:v>
                </c:pt>
                <c:pt idx="880">
                  <c:v>19808747000000</c:v>
                </c:pt>
                <c:pt idx="881">
                  <c:v>19808747000000</c:v>
                </c:pt>
                <c:pt idx="882">
                  <c:v>19808747000000</c:v>
                </c:pt>
                <c:pt idx="883">
                  <c:v>19808747000000</c:v>
                </c:pt>
                <c:pt idx="884">
                  <c:v>19808747000000</c:v>
                </c:pt>
                <c:pt idx="885">
                  <c:v>19808747000000</c:v>
                </c:pt>
                <c:pt idx="886">
                  <c:v>19808747000000</c:v>
                </c:pt>
                <c:pt idx="887">
                  <c:v>19808747000000</c:v>
                </c:pt>
                <c:pt idx="888">
                  <c:v>19808747000000</c:v>
                </c:pt>
                <c:pt idx="889">
                  <c:v>19808747000000</c:v>
                </c:pt>
                <c:pt idx="890">
                  <c:v>19808747000000</c:v>
                </c:pt>
                <c:pt idx="891">
                  <c:v>19808747000000</c:v>
                </c:pt>
                <c:pt idx="892">
                  <c:v>19808747000000</c:v>
                </c:pt>
                <c:pt idx="893">
                  <c:v>19808747000000</c:v>
                </c:pt>
                <c:pt idx="894">
                  <c:v>19808747000000</c:v>
                </c:pt>
                <c:pt idx="895">
                  <c:v>19808747000000</c:v>
                </c:pt>
                <c:pt idx="896">
                  <c:v>19808747000000</c:v>
                </c:pt>
                <c:pt idx="897">
                  <c:v>19808747000000</c:v>
                </c:pt>
                <c:pt idx="898">
                  <c:v>19808747000000</c:v>
                </c:pt>
                <c:pt idx="899">
                  <c:v>19808747000000</c:v>
                </c:pt>
                <c:pt idx="900">
                  <c:v>19808747000000</c:v>
                </c:pt>
                <c:pt idx="901">
                  <c:v>19808747000000</c:v>
                </c:pt>
                <c:pt idx="902">
                  <c:v>19808747000000</c:v>
                </c:pt>
                <c:pt idx="903">
                  <c:v>19808747000000</c:v>
                </c:pt>
                <c:pt idx="904">
                  <c:v>19808747000000</c:v>
                </c:pt>
                <c:pt idx="905">
                  <c:v>19808747000000</c:v>
                </c:pt>
                <c:pt idx="906">
                  <c:v>19808747000000</c:v>
                </c:pt>
                <c:pt idx="907">
                  <c:v>19808747000000</c:v>
                </c:pt>
                <c:pt idx="908">
                  <c:v>19808747000000</c:v>
                </c:pt>
                <c:pt idx="909">
                  <c:v>19808747000000</c:v>
                </c:pt>
                <c:pt idx="910">
                  <c:v>19808747000000</c:v>
                </c:pt>
                <c:pt idx="911">
                  <c:v>19808747000000</c:v>
                </c:pt>
                <c:pt idx="912">
                  <c:v>19808747000000</c:v>
                </c:pt>
                <c:pt idx="913">
                  <c:v>19808747000000</c:v>
                </c:pt>
                <c:pt idx="914">
                  <c:v>19808747000000</c:v>
                </c:pt>
                <c:pt idx="915">
                  <c:v>19808747000000</c:v>
                </c:pt>
                <c:pt idx="916">
                  <c:v>19808747000000</c:v>
                </c:pt>
                <c:pt idx="917">
                  <c:v>19808747000000</c:v>
                </c:pt>
                <c:pt idx="918">
                  <c:v>19808747000000</c:v>
                </c:pt>
                <c:pt idx="919">
                  <c:v>19808747000000</c:v>
                </c:pt>
                <c:pt idx="920">
                  <c:v>19808747000000</c:v>
                </c:pt>
                <c:pt idx="921">
                  <c:v>19808747000000</c:v>
                </c:pt>
                <c:pt idx="922">
                  <c:v>19808747000000</c:v>
                </c:pt>
                <c:pt idx="923">
                  <c:v>19808747000000</c:v>
                </c:pt>
                <c:pt idx="924">
                  <c:v>19808747000000</c:v>
                </c:pt>
                <c:pt idx="925">
                  <c:v>19808747000000</c:v>
                </c:pt>
                <c:pt idx="926">
                  <c:v>19808747000000</c:v>
                </c:pt>
                <c:pt idx="927">
                  <c:v>20126392000000</c:v>
                </c:pt>
                <c:pt idx="928">
                  <c:v>20130085000000</c:v>
                </c:pt>
                <c:pt idx="929">
                  <c:v>20137957000000</c:v>
                </c:pt>
                <c:pt idx="930">
                  <c:v>20124520000000</c:v>
                </c:pt>
                <c:pt idx="931">
                  <c:v>20129467000000</c:v>
                </c:pt>
                <c:pt idx="932">
                  <c:v>20117628000000</c:v>
                </c:pt>
                <c:pt idx="933">
                  <c:v>20124665000000</c:v>
                </c:pt>
                <c:pt idx="934">
                  <c:v>20137498000000</c:v>
                </c:pt>
                <c:pt idx="935">
                  <c:v>20129161000000</c:v>
                </c:pt>
                <c:pt idx="936">
                  <c:v>20143830000000</c:v>
                </c:pt>
                <c:pt idx="937">
                  <c:v>20146103000000</c:v>
                </c:pt>
                <c:pt idx="938">
                  <c:v>20154490000000</c:v>
                </c:pt>
                <c:pt idx="939">
                  <c:v>20165085000000</c:v>
                </c:pt>
                <c:pt idx="940">
                  <c:v>20153365000000</c:v>
                </c:pt>
                <c:pt idx="941">
                  <c:v>20167793000000</c:v>
                </c:pt>
                <c:pt idx="942">
                  <c:v>20208638000000</c:v>
                </c:pt>
                <c:pt idx="943">
                  <c:v>20311660000000</c:v>
                </c:pt>
                <c:pt idx="944">
                  <c:v>20307669000000</c:v>
                </c:pt>
                <c:pt idx="945">
                  <c:v>20310626000000</c:v>
                </c:pt>
                <c:pt idx="946">
                  <c:v>20334857000000</c:v>
                </c:pt>
                <c:pt idx="947">
                  <c:v>20336975000000</c:v>
                </c:pt>
                <c:pt idx="948">
                  <c:v>20347158000000</c:v>
                </c:pt>
                <c:pt idx="949">
                  <c:v>20339545000000</c:v>
                </c:pt>
                <c:pt idx="950">
                  <c:v>20345646000000</c:v>
                </c:pt>
                <c:pt idx="951">
                  <c:v>20347723000000</c:v>
                </c:pt>
                <c:pt idx="952">
                  <c:v>20386686000000</c:v>
                </c:pt>
                <c:pt idx="953">
                  <c:v>20397169000000</c:v>
                </c:pt>
                <c:pt idx="954">
                  <c:v>20387207000000</c:v>
                </c:pt>
                <c:pt idx="955">
                  <c:v>20396942000000</c:v>
                </c:pt>
                <c:pt idx="956">
                  <c:v>20395623000000</c:v>
                </c:pt>
                <c:pt idx="957">
                  <c:v>20399415000000</c:v>
                </c:pt>
                <c:pt idx="958">
                  <c:v>20407293000000</c:v>
                </c:pt>
                <c:pt idx="959">
                  <c:v>20403587000000</c:v>
                </c:pt>
                <c:pt idx="960">
                  <c:v>20416827000000</c:v>
                </c:pt>
                <c:pt idx="961">
                  <c:v>20417782000000</c:v>
                </c:pt>
                <c:pt idx="962">
                  <c:v>20417203000000</c:v>
                </c:pt>
                <c:pt idx="963">
                  <c:v>20406237000000</c:v>
                </c:pt>
                <c:pt idx="964">
                  <c:v>20417062000000</c:v>
                </c:pt>
                <c:pt idx="965">
                  <c:v>20448399000000</c:v>
                </c:pt>
                <c:pt idx="966">
                  <c:v>20432525000000</c:v>
                </c:pt>
                <c:pt idx="967">
                  <c:v>20438561000000</c:v>
                </c:pt>
                <c:pt idx="968">
                  <c:v>20446032000000</c:v>
                </c:pt>
                <c:pt idx="969">
                  <c:v>20435898000000</c:v>
                </c:pt>
                <c:pt idx="970">
                  <c:v>20459297000000</c:v>
                </c:pt>
                <c:pt idx="971">
                  <c:v>20430647000000</c:v>
                </c:pt>
                <c:pt idx="972">
                  <c:v>20461356000000</c:v>
                </c:pt>
                <c:pt idx="973">
                  <c:v>20467126000000</c:v>
                </c:pt>
                <c:pt idx="974">
                  <c:v>20470952000000</c:v>
                </c:pt>
                <c:pt idx="975">
                  <c:v>20492463000000</c:v>
                </c:pt>
                <c:pt idx="976">
                  <c:v>20497341000000</c:v>
                </c:pt>
                <c:pt idx="977">
                  <c:v>20501888000000</c:v>
                </c:pt>
                <c:pt idx="978">
                  <c:v>20510520000000</c:v>
                </c:pt>
                <c:pt idx="979">
                  <c:v>20497041000000</c:v>
                </c:pt>
                <c:pt idx="980">
                  <c:v>20520647000000</c:v>
                </c:pt>
                <c:pt idx="981">
                  <c:v>20527253000000</c:v>
                </c:pt>
                <c:pt idx="982">
                  <c:v>20531581000000</c:v>
                </c:pt>
                <c:pt idx="983">
                  <c:v>20527880000000</c:v>
                </c:pt>
                <c:pt idx="984">
                  <c:v>20553698000000</c:v>
                </c:pt>
                <c:pt idx="985">
                  <c:v>20495222000000</c:v>
                </c:pt>
                <c:pt idx="986">
                  <c:v>20503946000000</c:v>
                </c:pt>
                <c:pt idx="987">
                  <c:v>20510279000000</c:v>
                </c:pt>
                <c:pt idx="988">
                  <c:v>20510167000000</c:v>
                </c:pt>
                <c:pt idx="989">
                  <c:v>20504130000000</c:v>
                </c:pt>
                <c:pt idx="990">
                  <c:v>20455975000000</c:v>
                </c:pt>
                <c:pt idx="991">
                  <c:v>20455975000000</c:v>
                </c:pt>
                <c:pt idx="992">
                  <c:v>20455975000000</c:v>
                </c:pt>
                <c:pt idx="993">
                  <c:v>20450939000000</c:v>
                </c:pt>
                <c:pt idx="994">
                  <c:v>20455975000000</c:v>
                </c:pt>
                <c:pt idx="995">
                  <c:v>20455975000000</c:v>
                </c:pt>
                <c:pt idx="996">
                  <c:v>20455975000000</c:v>
                </c:pt>
                <c:pt idx="997">
                  <c:v>20455975000000</c:v>
                </c:pt>
                <c:pt idx="998">
                  <c:v>20455975000000</c:v>
                </c:pt>
                <c:pt idx="999">
                  <c:v>20455975000000</c:v>
                </c:pt>
                <c:pt idx="1000">
                  <c:v>20455975000000</c:v>
                </c:pt>
                <c:pt idx="1001">
                  <c:v>20455975000000</c:v>
                </c:pt>
                <c:pt idx="1002">
                  <c:v>20455975000000</c:v>
                </c:pt>
                <c:pt idx="1003">
                  <c:v>20455975000000</c:v>
                </c:pt>
                <c:pt idx="1004">
                  <c:v>20455975000000</c:v>
                </c:pt>
                <c:pt idx="1005">
                  <c:v>20455975000000</c:v>
                </c:pt>
                <c:pt idx="1006">
                  <c:v>20455975000000</c:v>
                </c:pt>
                <c:pt idx="1007">
                  <c:v>20455975000000</c:v>
                </c:pt>
                <c:pt idx="1008">
                  <c:v>20455975000000</c:v>
                </c:pt>
                <c:pt idx="1009">
                  <c:v>20455975000000</c:v>
                </c:pt>
                <c:pt idx="1010">
                  <c:v>20455975000000</c:v>
                </c:pt>
                <c:pt idx="1011">
                  <c:v>20455975000000</c:v>
                </c:pt>
                <c:pt idx="1012">
                  <c:v>20455975000000</c:v>
                </c:pt>
                <c:pt idx="1013">
                  <c:v>20455975000000</c:v>
                </c:pt>
                <c:pt idx="1014">
                  <c:v>20455975000000</c:v>
                </c:pt>
                <c:pt idx="1015">
                  <c:v>20455975000000</c:v>
                </c:pt>
                <c:pt idx="1016">
                  <c:v>20455975000000</c:v>
                </c:pt>
                <c:pt idx="1017">
                  <c:v>20455975000000</c:v>
                </c:pt>
                <c:pt idx="1018">
                  <c:v>20455975000000</c:v>
                </c:pt>
                <c:pt idx="1019">
                  <c:v>20455975000000</c:v>
                </c:pt>
                <c:pt idx="1020">
                  <c:v>20455975000000</c:v>
                </c:pt>
                <c:pt idx="1021">
                  <c:v>20455975000000</c:v>
                </c:pt>
                <c:pt idx="1022">
                  <c:v>20455975000000</c:v>
                </c:pt>
                <c:pt idx="1023">
                  <c:v>20455975000000</c:v>
                </c:pt>
                <c:pt idx="1024">
                  <c:v>20455975000000</c:v>
                </c:pt>
                <c:pt idx="1025">
                  <c:v>20455975000000</c:v>
                </c:pt>
                <c:pt idx="1026">
                  <c:v>20455975000000</c:v>
                </c:pt>
                <c:pt idx="1027">
                  <c:v>20455975000000</c:v>
                </c:pt>
                <c:pt idx="1028">
                  <c:v>20455975000000</c:v>
                </c:pt>
                <c:pt idx="1029">
                  <c:v>20455975000000</c:v>
                </c:pt>
                <c:pt idx="1030">
                  <c:v>20455975000000</c:v>
                </c:pt>
                <c:pt idx="1031">
                  <c:v>20455975000000</c:v>
                </c:pt>
                <c:pt idx="1032">
                  <c:v>20630498000000</c:v>
                </c:pt>
                <c:pt idx="1033">
                  <c:v>20635581000000</c:v>
                </c:pt>
                <c:pt idx="1034">
                  <c:v>20643572000000</c:v>
                </c:pt>
                <c:pt idx="1035">
                  <c:v>20631435000000</c:v>
                </c:pt>
                <c:pt idx="1036">
                  <c:v>20671491000000</c:v>
                </c:pt>
                <c:pt idx="1037">
                  <c:v>20721411000000</c:v>
                </c:pt>
                <c:pt idx="1038">
                  <c:v>20731095000000</c:v>
                </c:pt>
                <c:pt idx="1039">
                  <c:v>20725157000000</c:v>
                </c:pt>
                <c:pt idx="1040">
                  <c:v>20766085000000</c:v>
                </c:pt>
                <c:pt idx="1041">
                  <c:v>20782040000000</c:v>
                </c:pt>
                <c:pt idx="1042">
                  <c:v>20790400000000</c:v>
                </c:pt>
                <c:pt idx="1043">
                  <c:v>20799720000000</c:v>
                </c:pt>
                <c:pt idx="1044">
                  <c:v>20816719000000</c:v>
                </c:pt>
                <c:pt idx="1045">
                  <c:v>20834424000000</c:v>
                </c:pt>
                <c:pt idx="1046">
                  <c:v>20827809000000</c:v>
                </c:pt>
                <c:pt idx="1047">
                  <c:v>20833119000000</c:v>
                </c:pt>
                <c:pt idx="1048">
                  <c:v>20839271000000</c:v>
                </c:pt>
                <c:pt idx="1049">
                  <c:v>20840418000000</c:v>
                </c:pt>
                <c:pt idx="1050">
                  <c:v>20917249000000</c:v>
                </c:pt>
                <c:pt idx="1051">
                  <c:v>20917069000000</c:v>
                </c:pt>
                <c:pt idx="1052">
                  <c:v>20922542000000</c:v>
                </c:pt>
                <c:pt idx="1053">
                  <c:v>20933233000000</c:v>
                </c:pt>
                <c:pt idx="1054">
                  <c:v>20918752000000</c:v>
                </c:pt>
                <c:pt idx="1055">
                  <c:v>20990966000000</c:v>
                </c:pt>
                <c:pt idx="1056">
                  <c:v>20994109000000</c:v>
                </c:pt>
                <c:pt idx="1057">
                  <c:v>21004725000000</c:v>
                </c:pt>
                <c:pt idx="1058">
                  <c:v>21010812000000</c:v>
                </c:pt>
                <c:pt idx="1059">
                  <c:v>20993189000000</c:v>
                </c:pt>
                <c:pt idx="1060">
                  <c:v>21025000000000</c:v>
                </c:pt>
                <c:pt idx="1061">
                  <c:v>21028860000000</c:v>
                </c:pt>
                <c:pt idx="1062">
                  <c:v>21038264000000</c:v>
                </c:pt>
                <c:pt idx="1063">
                  <c:v>21045373000000</c:v>
                </c:pt>
                <c:pt idx="1064">
                  <c:v>21031592000000</c:v>
                </c:pt>
                <c:pt idx="1065">
                  <c:v>21072902000000</c:v>
                </c:pt>
                <c:pt idx="1066">
                  <c:v>21049524000000</c:v>
                </c:pt>
                <c:pt idx="1067">
                  <c:v>21079523000000</c:v>
                </c:pt>
                <c:pt idx="1068">
                  <c:v>21077239000000</c:v>
                </c:pt>
                <c:pt idx="1069">
                  <c:v>21078491000000</c:v>
                </c:pt>
                <c:pt idx="1070">
                  <c:v>21080245000000</c:v>
                </c:pt>
                <c:pt idx="1071">
                  <c:v>21080166000000</c:v>
                </c:pt>
                <c:pt idx="1072">
                  <c:v>21087138000000</c:v>
                </c:pt>
                <c:pt idx="1073">
                  <c:v>21095063000000</c:v>
                </c:pt>
                <c:pt idx="1074">
                  <c:v>21082213000000</c:v>
                </c:pt>
                <c:pt idx="1075">
                  <c:v>21022306000000</c:v>
                </c:pt>
                <c:pt idx="1076">
                  <c:v>21023361000000</c:v>
                </c:pt>
                <c:pt idx="1077">
                  <c:v>21031217000000</c:v>
                </c:pt>
                <c:pt idx="1078">
                  <c:v>21038658000000</c:v>
                </c:pt>
                <c:pt idx="1079">
                  <c:v>21040289000000</c:v>
                </c:pt>
                <c:pt idx="1080">
                  <c:v>20995377000000</c:v>
                </c:pt>
                <c:pt idx="1081">
                  <c:v>20998682000000</c:v>
                </c:pt>
                <c:pt idx="1082">
                  <c:v>21003628000000</c:v>
                </c:pt>
                <c:pt idx="1083">
                  <c:v>21022810000000</c:v>
                </c:pt>
                <c:pt idx="1084">
                  <c:v>21020122000000</c:v>
                </c:pt>
                <c:pt idx="1085">
                  <c:v>21014846000000</c:v>
                </c:pt>
                <c:pt idx="1086">
                  <c:v>21012817000000</c:v>
                </c:pt>
                <c:pt idx="1087">
                  <c:v>21027545000000</c:v>
                </c:pt>
                <c:pt idx="1088">
                  <c:v>20990082000000</c:v>
                </c:pt>
                <c:pt idx="1089">
                  <c:v>21004889000000</c:v>
                </c:pt>
                <c:pt idx="1090">
                  <c:v>20992672000000</c:v>
                </c:pt>
                <c:pt idx="1091">
                  <c:v>20997036000000</c:v>
                </c:pt>
                <c:pt idx="1092">
                  <c:v>21003565000000</c:v>
                </c:pt>
                <c:pt idx="1093">
                  <c:v>21014273000000</c:v>
                </c:pt>
                <c:pt idx="1094">
                  <c:v>21000624000000</c:v>
                </c:pt>
                <c:pt idx="1095">
                  <c:v>21009841000000</c:v>
                </c:pt>
                <c:pt idx="1096">
                  <c:v>21009768000000</c:v>
                </c:pt>
                <c:pt idx="1097">
                  <c:v>21013792000000</c:v>
                </c:pt>
                <c:pt idx="1098">
                  <c:v>21045332000000</c:v>
                </c:pt>
                <c:pt idx="1099">
                  <c:v>21033653000000</c:v>
                </c:pt>
                <c:pt idx="1100">
                  <c:v>21039982000000</c:v>
                </c:pt>
                <c:pt idx="1101">
                  <c:v>21039839000000</c:v>
                </c:pt>
                <c:pt idx="1102">
                  <c:v>21045461000000</c:v>
                </c:pt>
                <c:pt idx="1103">
                  <c:v>21054274000000</c:v>
                </c:pt>
                <c:pt idx="1104">
                  <c:v>21042700000000</c:v>
                </c:pt>
                <c:pt idx="1105">
                  <c:v>21045042000000</c:v>
                </c:pt>
                <c:pt idx="1106">
                  <c:v>21058780000000</c:v>
                </c:pt>
                <c:pt idx="1107">
                  <c:v>21062169000000</c:v>
                </c:pt>
                <c:pt idx="1108">
                  <c:v>21064919000000</c:v>
                </c:pt>
                <c:pt idx="1109">
                  <c:v>21104039000000</c:v>
                </c:pt>
                <c:pt idx="1110">
                  <c:v>21042041000000</c:v>
                </c:pt>
                <c:pt idx="1111">
                  <c:v>21050072000000</c:v>
                </c:pt>
                <c:pt idx="1112">
                  <c:v>21060758000000</c:v>
                </c:pt>
                <c:pt idx="1113">
                  <c:v>21061866000000</c:v>
                </c:pt>
                <c:pt idx="1114">
                  <c:v>21059013000000</c:v>
                </c:pt>
                <c:pt idx="1115">
                  <c:v>21048145000000</c:v>
                </c:pt>
                <c:pt idx="1116">
                  <c:v>21052311000000</c:v>
                </c:pt>
                <c:pt idx="1117">
                  <c:v>21058977000000</c:v>
                </c:pt>
                <c:pt idx="1118">
                  <c:v>21046400000000</c:v>
                </c:pt>
                <c:pt idx="1119">
                  <c:v>21039798000000</c:v>
                </c:pt>
                <c:pt idx="1120">
                  <c:v>21082974000000</c:v>
                </c:pt>
                <c:pt idx="1121">
                  <c:v>21091015000000</c:v>
                </c:pt>
                <c:pt idx="1122">
                  <c:v>21105356000000</c:v>
                </c:pt>
                <c:pt idx="1123">
                  <c:v>21093907000000</c:v>
                </c:pt>
                <c:pt idx="1124">
                  <c:v>21089298000000</c:v>
                </c:pt>
                <c:pt idx="1125">
                  <c:v>21089213000000</c:v>
                </c:pt>
                <c:pt idx="1126">
                  <c:v>21099019000000</c:v>
                </c:pt>
                <c:pt idx="1127">
                  <c:v>21108763000000</c:v>
                </c:pt>
                <c:pt idx="1128">
                  <c:v>21091668000000</c:v>
                </c:pt>
                <c:pt idx="1129">
                  <c:v>21087597000000</c:v>
                </c:pt>
                <c:pt idx="1130">
                  <c:v>21155086000000</c:v>
                </c:pt>
                <c:pt idx="1131">
                  <c:v>21166523000000</c:v>
                </c:pt>
                <c:pt idx="1132">
                  <c:v>21161318000000</c:v>
                </c:pt>
                <c:pt idx="1133">
                  <c:v>21162653000000</c:v>
                </c:pt>
                <c:pt idx="1134">
                  <c:v>21165959000000</c:v>
                </c:pt>
                <c:pt idx="1135">
                  <c:v>21168476000000</c:v>
                </c:pt>
                <c:pt idx="1136">
                  <c:v>21176878000000</c:v>
                </c:pt>
                <c:pt idx="1137">
                  <c:v>21168397000000</c:v>
                </c:pt>
                <c:pt idx="1138">
                  <c:v>21171157000000</c:v>
                </c:pt>
                <c:pt idx="1139">
                  <c:v>21170854000000</c:v>
                </c:pt>
                <c:pt idx="1140">
                  <c:v>21203838000000</c:v>
                </c:pt>
                <c:pt idx="1141">
                  <c:v>21216000000000</c:v>
                </c:pt>
                <c:pt idx="1142">
                  <c:v>21201569000000</c:v>
                </c:pt>
                <c:pt idx="1143">
                  <c:v>21219403000000</c:v>
                </c:pt>
                <c:pt idx="1144">
                  <c:v>21220179000000</c:v>
                </c:pt>
                <c:pt idx="1145">
                  <c:v>21223705000000</c:v>
                </c:pt>
                <c:pt idx="1146">
                  <c:v>21231268000000</c:v>
                </c:pt>
                <c:pt idx="1147">
                  <c:v>21225609000000</c:v>
                </c:pt>
                <c:pt idx="1148">
                  <c:v>21258071000000</c:v>
                </c:pt>
                <c:pt idx="1149">
                  <c:v>21258101000000</c:v>
                </c:pt>
                <c:pt idx="1150">
                  <c:v>21259285000000</c:v>
                </c:pt>
                <c:pt idx="1151">
                  <c:v>21272706000000</c:v>
                </c:pt>
                <c:pt idx="1152">
                  <c:v>21224614000000</c:v>
                </c:pt>
                <c:pt idx="1153">
                  <c:v>21272332000000</c:v>
                </c:pt>
                <c:pt idx="1154">
                  <c:v>21259064000000</c:v>
                </c:pt>
                <c:pt idx="1155">
                  <c:v>21264960000000</c:v>
                </c:pt>
                <c:pt idx="1156">
                  <c:v>21269628000000</c:v>
                </c:pt>
                <c:pt idx="1157">
                  <c:v>21258432000000</c:v>
                </c:pt>
                <c:pt idx="1158">
                  <c:v>21301270000000</c:v>
                </c:pt>
                <c:pt idx="1159">
                  <c:v>21299527000000</c:v>
                </c:pt>
                <c:pt idx="1160">
                  <c:v>21304708000000</c:v>
                </c:pt>
                <c:pt idx="1161">
                  <c:v>21311318000000</c:v>
                </c:pt>
                <c:pt idx="1162">
                  <c:v>21332215000000</c:v>
                </c:pt>
                <c:pt idx="1163">
                  <c:v>21365726000000</c:v>
                </c:pt>
                <c:pt idx="1164">
                  <c:v>21370044000000</c:v>
                </c:pt>
                <c:pt idx="1165">
                  <c:v>21372663000000</c:v>
                </c:pt>
                <c:pt idx="1166">
                  <c:v>21378691000000</c:v>
                </c:pt>
                <c:pt idx="1167">
                  <c:v>21366105000000</c:v>
                </c:pt>
                <c:pt idx="1168">
                  <c:v>21386569000000</c:v>
                </c:pt>
                <c:pt idx="1169">
                  <c:v>21386657000000</c:v>
                </c:pt>
                <c:pt idx="1170">
                  <c:v>21393660000000</c:v>
                </c:pt>
                <c:pt idx="1171">
                  <c:v>21401065000000</c:v>
                </c:pt>
                <c:pt idx="1172">
                  <c:v>21398843000000</c:v>
                </c:pt>
                <c:pt idx="1173">
                  <c:v>21401159000000</c:v>
                </c:pt>
                <c:pt idx="1174">
                  <c:v>21417956000000</c:v>
                </c:pt>
                <c:pt idx="1175">
                  <c:v>21415006000000</c:v>
                </c:pt>
                <c:pt idx="1176">
                  <c:v>21430863000000</c:v>
                </c:pt>
                <c:pt idx="1177">
                  <c:v>21413707000000</c:v>
                </c:pt>
                <c:pt idx="1178">
                  <c:v>21415738000000</c:v>
                </c:pt>
                <c:pt idx="1179">
                  <c:v>21419457000000</c:v>
                </c:pt>
                <c:pt idx="1180">
                  <c:v>21426044000000</c:v>
                </c:pt>
                <c:pt idx="1181">
                  <c:v>21410719000000</c:v>
                </c:pt>
                <c:pt idx="1182">
                  <c:v>21391167000000</c:v>
                </c:pt>
                <c:pt idx="1183">
                  <c:v>21391006000000</c:v>
                </c:pt>
                <c:pt idx="1184">
                  <c:v>21450061000000</c:v>
                </c:pt>
                <c:pt idx="1185">
                  <c:v>21458485000000</c:v>
                </c:pt>
                <c:pt idx="1186">
                  <c:v>21453750000000</c:v>
                </c:pt>
                <c:pt idx="1187">
                  <c:v>21426251000000</c:v>
                </c:pt>
                <c:pt idx="1188">
                  <c:v>21425655000000</c:v>
                </c:pt>
                <c:pt idx="1189">
                  <c:v>21434849000000</c:v>
                </c:pt>
                <c:pt idx="1190">
                  <c:v>21442241000000</c:v>
                </c:pt>
                <c:pt idx="1191">
                  <c:v>21430663000000</c:v>
                </c:pt>
                <c:pt idx="1192">
                  <c:v>21390806000000</c:v>
                </c:pt>
                <c:pt idx="1193">
                  <c:v>21474848000000</c:v>
                </c:pt>
                <c:pt idx="1194">
                  <c:v>21565875000000</c:v>
                </c:pt>
                <c:pt idx="1195">
                  <c:v>21577875000000</c:v>
                </c:pt>
                <c:pt idx="1196">
                  <c:v>21564563000000</c:v>
                </c:pt>
                <c:pt idx="1197">
                  <c:v>21557888000000</c:v>
                </c:pt>
                <c:pt idx="1198">
                  <c:v>21557940000000</c:v>
                </c:pt>
                <c:pt idx="1199">
                  <c:v>21561479000000</c:v>
                </c:pt>
                <c:pt idx="1200">
                  <c:v>21553768000000</c:v>
                </c:pt>
                <c:pt idx="1201">
                  <c:v>21547961000000</c:v>
                </c:pt>
                <c:pt idx="1202">
                  <c:v>21556027000000</c:v>
                </c:pt>
                <c:pt idx="1203">
                  <c:v>21612652000000</c:v>
                </c:pt>
                <c:pt idx="1204">
                  <c:v>21620357000000</c:v>
                </c:pt>
                <c:pt idx="1205">
                  <c:v>21612572000000</c:v>
                </c:pt>
                <c:pt idx="1206">
                  <c:v>21630488000000</c:v>
                </c:pt>
                <c:pt idx="1207">
                  <c:v>21629651000000</c:v>
                </c:pt>
                <c:pt idx="1208">
                  <c:v>21633280000000</c:v>
                </c:pt>
                <c:pt idx="1209">
                  <c:v>21641184000000</c:v>
                </c:pt>
                <c:pt idx="1210">
                  <c:v>21629940000000</c:v>
                </c:pt>
                <c:pt idx="1211">
                  <c:v>21653877000000</c:v>
                </c:pt>
                <c:pt idx="1212">
                  <c:v>21653176000000</c:v>
                </c:pt>
                <c:pt idx="1213">
                  <c:v>21656200000000</c:v>
                </c:pt>
                <c:pt idx="1214">
                  <c:v>21658821000000</c:v>
                </c:pt>
                <c:pt idx="1215">
                  <c:v>21661035000000</c:v>
                </c:pt>
                <c:pt idx="1216">
                  <c:v>21641878000000</c:v>
                </c:pt>
                <c:pt idx="1217">
                  <c:v>21634660000000</c:v>
                </c:pt>
                <c:pt idx="1218">
                  <c:v>21640861000000</c:v>
                </c:pt>
                <c:pt idx="1219">
                  <c:v>21649876000000</c:v>
                </c:pt>
                <c:pt idx="1220">
                  <c:v>21649216000000</c:v>
                </c:pt>
                <c:pt idx="1221">
                  <c:v>21690715000000</c:v>
                </c:pt>
                <c:pt idx="1222">
                  <c:v>21690008000000</c:v>
                </c:pt>
                <c:pt idx="1223">
                  <c:v>21692236000000</c:v>
                </c:pt>
                <c:pt idx="1224">
                  <c:v>21683897000000</c:v>
                </c:pt>
                <c:pt idx="1225">
                  <c:v>21721213000000</c:v>
                </c:pt>
                <c:pt idx="1226">
                  <c:v>21723911000000</c:v>
                </c:pt>
                <c:pt idx="1227">
                  <c:v>21730159000000</c:v>
                </c:pt>
                <c:pt idx="1228">
                  <c:v>21740858000000</c:v>
                </c:pt>
                <c:pt idx="1229">
                  <c:v>21727572000000</c:v>
                </c:pt>
                <c:pt idx="1230">
                  <c:v>21760582000000</c:v>
                </c:pt>
                <c:pt idx="1231">
                  <c:v>21769601000000</c:v>
                </c:pt>
                <c:pt idx="1232">
                  <c:v>21774735000000</c:v>
                </c:pt>
                <c:pt idx="1233">
                  <c:v>21760437000000</c:v>
                </c:pt>
                <c:pt idx="1234">
                  <c:v>21775898000000</c:v>
                </c:pt>
                <c:pt idx="1235">
                  <c:v>21808202000000</c:v>
                </c:pt>
                <c:pt idx="1236">
                  <c:v>21782674000000</c:v>
                </c:pt>
                <c:pt idx="1237">
                  <c:v>21795420000000</c:v>
                </c:pt>
                <c:pt idx="1238">
                  <c:v>21797935000000</c:v>
                </c:pt>
                <c:pt idx="1239">
                  <c:v>21809009000000</c:v>
                </c:pt>
                <c:pt idx="1240">
                  <c:v>21808493000000</c:v>
                </c:pt>
                <c:pt idx="1241">
                  <c:v>21812420000000</c:v>
                </c:pt>
                <c:pt idx="1242">
                  <c:v>21807842000000</c:v>
                </c:pt>
                <c:pt idx="1243">
                  <c:v>21794912000000</c:v>
                </c:pt>
                <c:pt idx="1244">
                  <c:v>21780824000000</c:v>
                </c:pt>
                <c:pt idx="1245">
                  <c:v>21778825000000</c:v>
                </c:pt>
                <c:pt idx="1246">
                  <c:v>21835038000000</c:v>
                </c:pt>
                <c:pt idx="1247">
                  <c:v>21843841000000</c:v>
                </c:pt>
                <c:pt idx="1248">
                  <c:v>21831692000000</c:v>
                </c:pt>
                <c:pt idx="1249">
                  <c:v>21821605000000</c:v>
                </c:pt>
                <c:pt idx="1250">
                  <c:v>21827071000000</c:v>
                </c:pt>
                <c:pt idx="1251">
                  <c:v>21821143000000</c:v>
                </c:pt>
                <c:pt idx="1252">
                  <c:v>21820055000000</c:v>
                </c:pt>
                <c:pt idx="1253">
                  <c:v>21803537000000</c:v>
                </c:pt>
                <c:pt idx="1254">
                  <c:v>21825689000000</c:v>
                </c:pt>
                <c:pt idx="1255">
                  <c:v>21933738000000</c:v>
                </c:pt>
                <c:pt idx="1256">
                  <c:v>21903673000000</c:v>
                </c:pt>
                <c:pt idx="1257">
                  <c:v>21887821000000</c:v>
                </c:pt>
                <c:pt idx="1258">
                  <c:v>21890688000000</c:v>
                </c:pt>
                <c:pt idx="1259">
                  <c:v>21894677000000</c:v>
                </c:pt>
                <c:pt idx="1260">
                  <c:v>21900609000000</c:v>
                </c:pt>
                <c:pt idx="1261">
                  <c:v>21889525000000</c:v>
                </c:pt>
                <c:pt idx="1262">
                  <c:v>21876407000000</c:v>
                </c:pt>
                <c:pt idx="1263">
                  <c:v>21876121000000</c:v>
                </c:pt>
                <c:pt idx="1264">
                  <c:v>21879431000000</c:v>
                </c:pt>
                <c:pt idx="1265">
                  <c:v>21929380000000</c:v>
                </c:pt>
                <c:pt idx="1266">
                  <c:v>21919981000000</c:v>
                </c:pt>
                <c:pt idx="1267">
                  <c:v>21913815000000</c:v>
                </c:pt>
                <c:pt idx="1268">
                  <c:v>21914100000000</c:v>
                </c:pt>
                <c:pt idx="1269">
                  <c:v>21912811000000</c:v>
                </c:pt>
                <c:pt idx="1270">
                  <c:v>21907606000000</c:v>
                </c:pt>
                <c:pt idx="1271">
                  <c:v>21900490000000</c:v>
                </c:pt>
                <c:pt idx="1272">
                  <c:v>21909640000000</c:v>
                </c:pt>
                <c:pt idx="1273">
                  <c:v>21914940000000</c:v>
                </c:pt>
                <c:pt idx="1274">
                  <c:v>21933143000000</c:v>
                </c:pt>
                <c:pt idx="1275">
                  <c:v>21928128000000</c:v>
                </c:pt>
                <c:pt idx="1276">
                  <c:v>21941179000000</c:v>
                </c:pt>
                <c:pt idx="1277">
                  <c:v>21880546000000</c:v>
                </c:pt>
                <c:pt idx="1278">
                  <c:v>21892886000000</c:v>
                </c:pt>
                <c:pt idx="1279">
                  <c:v>21916626000000</c:v>
                </c:pt>
                <c:pt idx="1280">
                  <c:v>21917052000000</c:v>
                </c:pt>
                <c:pt idx="1281">
                  <c:v>21913961000000</c:v>
                </c:pt>
                <c:pt idx="1282">
                  <c:v>21916767000000</c:v>
                </c:pt>
                <c:pt idx="1283">
                  <c:v>21972323000000</c:v>
                </c:pt>
                <c:pt idx="1284">
                  <c:v>21995191000000</c:v>
                </c:pt>
                <c:pt idx="1285">
                  <c:v>21979701000000</c:v>
                </c:pt>
                <c:pt idx="1286">
                  <c:v>21974606000000</c:v>
                </c:pt>
                <c:pt idx="1287">
                  <c:v>21984710000000</c:v>
                </c:pt>
                <c:pt idx="1288">
                  <c:v>22000266000000</c:v>
                </c:pt>
                <c:pt idx="1289">
                  <c:v>21999528000000</c:v>
                </c:pt>
                <c:pt idx="1290">
                  <c:v>21998464000000</c:v>
                </c:pt>
                <c:pt idx="1291">
                  <c:v>22022898000000</c:v>
                </c:pt>
                <c:pt idx="1292">
                  <c:v>22026935000000</c:v>
                </c:pt>
                <c:pt idx="1293">
                  <c:v>22049742000000</c:v>
                </c:pt>
                <c:pt idx="1294">
                  <c:v>22034267000000</c:v>
                </c:pt>
                <c:pt idx="1295">
                  <c:v>22074156000000</c:v>
                </c:pt>
                <c:pt idx="1296">
                  <c:v>21987681000000</c:v>
                </c:pt>
                <c:pt idx="1297">
                  <c:v>21987681000000</c:v>
                </c:pt>
                <c:pt idx="1298">
                  <c:v>21987681000000</c:v>
                </c:pt>
                <c:pt idx="1299">
                  <c:v>21987681000000</c:v>
                </c:pt>
                <c:pt idx="1300">
                  <c:v>21987681000000</c:v>
                </c:pt>
                <c:pt idx="1301">
                  <c:v>21987681000000</c:v>
                </c:pt>
                <c:pt idx="1302">
                  <c:v>21987681000000</c:v>
                </c:pt>
                <c:pt idx="1303">
                  <c:v>21987681000000</c:v>
                </c:pt>
                <c:pt idx="1304">
                  <c:v>21987681000000</c:v>
                </c:pt>
                <c:pt idx="1305">
                  <c:v>21987681000000</c:v>
                </c:pt>
                <c:pt idx="1306">
                  <c:v>21987681000000</c:v>
                </c:pt>
                <c:pt idx="1307">
                  <c:v>21987681000000</c:v>
                </c:pt>
                <c:pt idx="1308">
                  <c:v>21987681000000</c:v>
                </c:pt>
                <c:pt idx="1309">
                  <c:v>21987681000000</c:v>
                </c:pt>
                <c:pt idx="1310">
                  <c:v>21987681000000</c:v>
                </c:pt>
                <c:pt idx="1311">
                  <c:v>21987681000000</c:v>
                </c:pt>
                <c:pt idx="1312">
                  <c:v>21987681000000</c:v>
                </c:pt>
                <c:pt idx="1313">
                  <c:v>21987681000000</c:v>
                </c:pt>
                <c:pt idx="1314">
                  <c:v>21987681000000</c:v>
                </c:pt>
                <c:pt idx="1315">
                  <c:v>21987681000000</c:v>
                </c:pt>
                <c:pt idx="1316">
                  <c:v>21987681000000</c:v>
                </c:pt>
                <c:pt idx="1317">
                  <c:v>21987681000000</c:v>
                </c:pt>
                <c:pt idx="1318">
                  <c:v>21987681000000</c:v>
                </c:pt>
                <c:pt idx="1319">
                  <c:v>21987681000000</c:v>
                </c:pt>
                <c:pt idx="1320">
                  <c:v>21987681000000</c:v>
                </c:pt>
                <c:pt idx="1321">
                  <c:v>21987681000000</c:v>
                </c:pt>
                <c:pt idx="1322">
                  <c:v>21987681000000</c:v>
                </c:pt>
                <c:pt idx="1323">
                  <c:v>21987681000000</c:v>
                </c:pt>
                <c:pt idx="1324">
                  <c:v>21987681000000</c:v>
                </c:pt>
                <c:pt idx="1325">
                  <c:v>21987681000000</c:v>
                </c:pt>
                <c:pt idx="1326">
                  <c:v>21987681000000</c:v>
                </c:pt>
                <c:pt idx="1327">
                  <c:v>21987681000000</c:v>
                </c:pt>
                <c:pt idx="1328">
                  <c:v>21987681000000</c:v>
                </c:pt>
                <c:pt idx="1329">
                  <c:v>21987681000000</c:v>
                </c:pt>
                <c:pt idx="1330">
                  <c:v>21987681000000</c:v>
                </c:pt>
                <c:pt idx="1331">
                  <c:v>21987681000000</c:v>
                </c:pt>
                <c:pt idx="1332">
                  <c:v>21987681000000</c:v>
                </c:pt>
                <c:pt idx="1333">
                  <c:v>21987681000000</c:v>
                </c:pt>
                <c:pt idx="1334">
                  <c:v>21987681000000</c:v>
                </c:pt>
                <c:pt idx="1335">
                  <c:v>21987681000000</c:v>
                </c:pt>
                <c:pt idx="1336">
                  <c:v>21987681000000</c:v>
                </c:pt>
                <c:pt idx="1337">
                  <c:v>21987681000000</c:v>
                </c:pt>
                <c:pt idx="1338">
                  <c:v>21987681000000</c:v>
                </c:pt>
                <c:pt idx="1339">
                  <c:v>21987681000000</c:v>
                </c:pt>
                <c:pt idx="1340">
                  <c:v>21987681000000</c:v>
                </c:pt>
                <c:pt idx="1341">
                  <c:v>21987681000000</c:v>
                </c:pt>
              </c:numCache>
            </c:numRef>
          </c:val>
          <c:smooth val="0"/>
          <c:extLst>
            <c:ext xmlns:c16="http://schemas.microsoft.com/office/drawing/2014/chart" uri="{C3380CC4-5D6E-409C-BE32-E72D297353CC}">
              <c16:uniqueId val="{00000001-B94F-4428-9BB5-1F06E10E6FD9}"/>
            </c:ext>
          </c:extLst>
        </c:ser>
        <c:dLbls>
          <c:showLegendKey val="0"/>
          <c:showVal val="0"/>
          <c:showCatName val="0"/>
          <c:showSerName val="0"/>
          <c:showPercent val="0"/>
          <c:showBubbleSize val="0"/>
        </c:dLbls>
        <c:marker val="1"/>
        <c:smooth val="0"/>
        <c:axId val="-63132624"/>
        <c:axId val="-66133040"/>
      </c:lineChart>
      <c:dateAx>
        <c:axId val="-63132624"/>
        <c:scaling>
          <c:orientation val="minMax"/>
        </c:scaling>
        <c:delete val="0"/>
        <c:axPos val="b"/>
        <c:minorGridlines>
          <c:spPr>
            <a:ln w="9525" cap="flat" cmpd="sng" algn="ctr">
              <a:noFill/>
              <a:round/>
            </a:ln>
            <a:effectLst/>
          </c:spPr>
        </c:minorGridlines>
        <c:title>
          <c:tx>
            <c:rich>
              <a:bodyPr rot="0" spcFirstLastPara="1" vertOverflow="ellipsis" vert="horz" wrap="square" anchor="ctr" anchorCtr="1"/>
              <a:lstStyle/>
              <a:p>
                <a:pPr>
                  <a:defRPr sz="1800" b="0" i="0" u="none" strike="noStrike" kern="1200" baseline="0">
                    <a:solidFill>
                      <a:sysClr val="windowText" lastClr="000000"/>
                    </a:solidFill>
                    <a:latin typeface="Garamond" panose="02020404030301010803" pitchFamily="18" charset="0"/>
                    <a:ea typeface="+mn-ea"/>
                    <a:cs typeface="+mn-cs"/>
                  </a:defRPr>
                </a:pPr>
                <a:r>
                  <a:rPr lang="en-US" sz="1100" i="1" dirty="0"/>
                  <a:t>Source: U.S. Treasury Department, Daily Treasury Statements</a:t>
                </a:r>
              </a:p>
            </c:rich>
          </c:tx>
          <c:layout>
            <c:manualLayout>
              <c:xMode val="edge"/>
              <c:yMode val="edge"/>
              <c:x val="8.2378595736589094E-2"/>
              <c:y val="0.96904674507557997"/>
            </c:manualLayout>
          </c:layout>
          <c:overlay val="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Garamond" panose="02020404030301010803" pitchFamily="18" charset="0"/>
                  <a:ea typeface="+mn-ea"/>
                  <a:cs typeface="+mn-cs"/>
                </a:defRPr>
              </a:pPr>
              <a:endParaRPr lang="en-US"/>
            </a:p>
          </c:txPr>
        </c:title>
        <c:numFmt formatCode="yyyy"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Garamond" panose="02020404030301010803" pitchFamily="18" charset="0"/>
                <a:ea typeface="+mn-ea"/>
                <a:cs typeface="+mn-cs"/>
              </a:defRPr>
            </a:pPr>
            <a:endParaRPr lang="en-US"/>
          </a:p>
        </c:txPr>
        <c:crossAx val="-66133040"/>
        <c:crosses val="autoZero"/>
        <c:auto val="1"/>
        <c:lblOffset val="100"/>
        <c:baseTimeUnit val="days"/>
        <c:majorUnit val="1"/>
        <c:majorTimeUnit val="years"/>
      </c:dateAx>
      <c:valAx>
        <c:axId val="-66133040"/>
        <c:scaling>
          <c:orientation val="minMax"/>
          <c:max val="23000000000000"/>
          <c:min val="170000000000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Garamond" panose="02020404030301010803" pitchFamily="18" charset="0"/>
                <a:ea typeface="+mn-ea"/>
                <a:cs typeface="+mn-cs"/>
              </a:defRPr>
            </a:pPr>
            <a:endParaRPr lang="en-US"/>
          </a:p>
        </c:txPr>
        <c:crossAx val="-63132624"/>
        <c:crosses val="autoZero"/>
        <c:crossBetween val="between"/>
        <c:dispUnits>
          <c:builtInUnit val="trillions"/>
          <c:dispUnitsLbl>
            <c:layout>
              <c:manualLayout>
                <c:xMode val="edge"/>
                <c:yMode val="edge"/>
                <c:x val="8.3843610868897904E-3"/>
                <c:y val="0.311261387533942"/>
              </c:manualLayout>
            </c:layout>
            <c:tx>
              <c:rich>
                <a:bodyPr rot="-5400000" spcFirstLastPara="1" vertOverflow="ellipsis" vert="horz" wrap="square" anchor="ctr" anchorCtr="1"/>
                <a:lstStyle/>
                <a:p>
                  <a:pPr>
                    <a:defRPr sz="1800" b="1" i="0" u="none" strike="noStrike" kern="1200" baseline="0">
                      <a:solidFill>
                        <a:sysClr val="windowText" lastClr="000000"/>
                      </a:solidFill>
                      <a:latin typeface="Garamond" panose="02020404030301010803" pitchFamily="18" charset="0"/>
                      <a:ea typeface="+mn-ea"/>
                      <a:cs typeface="+mn-cs"/>
                    </a:defRPr>
                  </a:pPr>
                  <a:r>
                    <a:rPr lang="en-US" b="1"/>
                    <a:t>Trillions of Dollars</a:t>
                  </a:r>
                </a:p>
              </c:rich>
            </c:tx>
            <c:spPr>
              <a:noFill/>
              <a:ln>
                <a:noFill/>
              </a:ln>
              <a:effectLst/>
            </c:spPr>
            <c:txPr>
              <a:bodyPr rot="-5400000" spcFirstLastPara="1" vertOverflow="ellipsis" vert="horz" wrap="square" anchor="ctr" anchorCtr="1"/>
              <a:lstStyle/>
              <a:p>
                <a:pPr>
                  <a:defRPr sz="1800" b="1" i="0" u="none" strike="noStrike" kern="1200" baseline="0">
                    <a:solidFill>
                      <a:sysClr val="windowText" lastClr="000000"/>
                    </a:solidFill>
                    <a:latin typeface="Garamond" panose="02020404030301010803" pitchFamily="18" charset="0"/>
                    <a:ea typeface="+mn-ea"/>
                    <a:cs typeface="+mn-cs"/>
                  </a:defRPr>
                </a:pPr>
                <a:endParaRPr lang="en-US"/>
              </a:p>
            </c:txPr>
          </c:dispUnitsLbl>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800">
          <a:solidFill>
            <a:sysClr val="windowText" lastClr="000000"/>
          </a:solidFill>
          <a:latin typeface="Garamond" panose="02020404030301010803" pitchFamily="18"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920" b="1" i="0" u="none" strike="noStrike" kern="1200" spc="0" baseline="0">
                <a:solidFill>
                  <a:sysClr val="windowText" lastClr="000000"/>
                </a:solidFill>
                <a:latin typeface="Garamond" panose="02020404030301010803" pitchFamily="18" charset="0"/>
                <a:ea typeface="+mn-ea"/>
                <a:cs typeface="+mn-cs"/>
              </a:defRPr>
            </a:pPr>
            <a:r>
              <a:rPr lang="en-US"/>
              <a:t>U.S. Treasury's Monthly Net Operating Cash Flow</a:t>
            </a:r>
          </a:p>
        </c:rich>
      </c:tx>
      <c:layout>
        <c:manualLayout>
          <c:xMode val="edge"/>
          <c:yMode val="edge"/>
          <c:x val="0.212117764486428"/>
          <c:y val="4.3443057269237804E-3"/>
        </c:manualLayout>
      </c:layout>
      <c:overlay val="0"/>
      <c:spPr>
        <a:noFill/>
        <a:ln>
          <a:noFill/>
        </a:ln>
        <a:effectLst/>
      </c:spPr>
      <c:txPr>
        <a:bodyPr rot="0" spcFirstLastPara="1" vertOverflow="ellipsis" vert="horz" wrap="square" anchor="ctr" anchorCtr="1"/>
        <a:lstStyle/>
        <a:p>
          <a:pPr>
            <a:defRPr sz="1920" b="1" i="0" u="none" strike="noStrike" kern="1200" spc="0" baseline="0">
              <a:solidFill>
                <a:sysClr val="windowText" lastClr="000000"/>
              </a:solidFill>
              <a:latin typeface="Garamond" panose="02020404030301010803" pitchFamily="18" charset="0"/>
              <a:ea typeface="+mn-ea"/>
              <a:cs typeface="+mn-cs"/>
            </a:defRPr>
          </a:pPr>
          <a:endParaRPr lang="en-US"/>
        </a:p>
      </c:txPr>
    </c:title>
    <c:autoTitleDeleted val="0"/>
    <c:plotArea>
      <c:layout>
        <c:manualLayout>
          <c:layoutTarget val="inner"/>
          <c:xMode val="edge"/>
          <c:yMode val="edge"/>
          <c:x val="0.14681640133873"/>
          <c:y val="6.5983422029282104E-2"/>
          <c:w val="0.835196879103698"/>
          <c:h val="0.84730820189393097"/>
        </c:manualLayout>
      </c:layout>
      <c:barChart>
        <c:barDir val="col"/>
        <c:grouping val="clustered"/>
        <c:varyColors val="0"/>
        <c:ser>
          <c:idx val="1"/>
          <c:order val="0"/>
          <c:tx>
            <c:strRef>
              <c:f>'Legacy Data'!$CD$48</c:f>
              <c:strCache>
                <c:ptCount val="1"/>
                <c:pt idx="0">
                  <c:v>2015</c:v>
                </c:pt>
              </c:strCache>
            </c:strRef>
          </c:tx>
          <c:spPr>
            <a:solidFill>
              <a:schemeClr val="accent2">
                <a:lumMod val="40000"/>
                <a:lumOff val="60000"/>
                <a:alpha val="60000"/>
              </a:schemeClr>
            </a:solidFill>
            <a:ln>
              <a:noFill/>
            </a:ln>
            <a:effectLst/>
          </c:spPr>
          <c:invertIfNegative val="0"/>
          <c:cat>
            <c:strRef>
              <c:f>'Legacy Data'!$CE$46:$CP$46</c:f>
              <c:strCache>
                <c:ptCount val="12"/>
                <c:pt idx="0">
                  <c:v>January</c:v>
                </c:pt>
                <c:pt idx="1">
                  <c:v>February</c:v>
                </c:pt>
                <c:pt idx="2">
                  <c:v>March</c:v>
                </c:pt>
                <c:pt idx="3">
                  <c:v>April</c:v>
                </c:pt>
                <c:pt idx="4">
                  <c:v>May</c:v>
                </c:pt>
                <c:pt idx="5">
                  <c:v>June</c:v>
                </c:pt>
                <c:pt idx="6">
                  <c:v>July</c:v>
                </c:pt>
                <c:pt idx="7">
                  <c:v>August </c:v>
                </c:pt>
                <c:pt idx="8">
                  <c:v>September</c:v>
                </c:pt>
                <c:pt idx="9">
                  <c:v>October</c:v>
                </c:pt>
                <c:pt idx="10">
                  <c:v>November</c:v>
                </c:pt>
                <c:pt idx="11">
                  <c:v>December</c:v>
                </c:pt>
              </c:strCache>
            </c:strRef>
          </c:cat>
          <c:val>
            <c:numRef>
              <c:f>'Legacy Data'!$CE$48:$CP$48</c:f>
              <c:numCache>
                <c:formatCode>_("$"* #,##0.00_);_("$"* \(#,##0.00\);_("$"* "-"??_);_(@_)</c:formatCode>
                <c:ptCount val="12"/>
                <c:pt idx="0">
                  <c:v>-34908</c:v>
                </c:pt>
                <c:pt idx="1">
                  <c:v>-211966</c:v>
                </c:pt>
                <c:pt idx="2">
                  <c:v>-15901</c:v>
                </c:pt>
                <c:pt idx="3">
                  <c:v>177516</c:v>
                </c:pt>
                <c:pt idx="4">
                  <c:v>-103786</c:v>
                </c:pt>
                <c:pt idx="5">
                  <c:v>47450</c:v>
                </c:pt>
                <c:pt idx="6">
                  <c:v>-128989</c:v>
                </c:pt>
                <c:pt idx="7">
                  <c:v>-97834</c:v>
                </c:pt>
                <c:pt idx="8">
                  <c:v>65237</c:v>
                </c:pt>
                <c:pt idx="9">
                  <c:v>-118901</c:v>
                </c:pt>
                <c:pt idx="10">
                  <c:v>-88350</c:v>
                </c:pt>
                <c:pt idx="11">
                  <c:v>-3427</c:v>
                </c:pt>
              </c:numCache>
            </c:numRef>
          </c:val>
          <c:extLst>
            <c:ext xmlns:c16="http://schemas.microsoft.com/office/drawing/2014/chart" uri="{C3380CC4-5D6E-409C-BE32-E72D297353CC}">
              <c16:uniqueId val="{00000000-043B-4B14-B2D3-D8E162EE1308}"/>
            </c:ext>
          </c:extLst>
        </c:ser>
        <c:ser>
          <c:idx val="2"/>
          <c:order val="1"/>
          <c:tx>
            <c:strRef>
              <c:f>'Legacy Data'!$CD$49</c:f>
              <c:strCache>
                <c:ptCount val="1"/>
                <c:pt idx="0">
                  <c:v>2016</c:v>
                </c:pt>
              </c:strCache>
            </c:strRef>
          </c:tx>
          <c:spPr>
            <a:solidFill>
              <a:schemeClr val="accent2">
                <a:lumMod val="60000"/>
                <a:lumOff val="40000"/>
                <a:alpha val="60000"/>
              </a:schemeClr>
            </a:solidFill>
            <a:ln>
              <a:noFill/>
            </a:ln>
            <a:effectLst/>
          </c:spPr>
          <c:invertIfNegative val="0"/>
          <c:cat>
            <c:strRef>
              <c:f>'Legacy Data'!$CE$46:$CP$46</c:f>
              <c:strCache>
                <c:ptCount val="12"/>
                <c:pt idx="0">
                  <c:v>January</c:v>
                </c:pt>
                <c:pt idx="1">
                  <c:v>February</c:v>
                </c:pt>
                <c:pt idx="2">
                  <c:v>March</c:v>
                </c:pt>
                <c:pt idx="3">
                  <c:v>April</c:v>
                </c:pt>
                <c:pt idx="4">
                  <c:v>May</c:v>
                </c:pt>
                <c:pt idx="5">
                  <c:v>June</c:v>
                </c:pt>
                <c:pt idx="6">
                  <c:v>July</c:v>
                </c:pt>
                <c:pt idx="7">
                  <c:v>August </c:v>
                </c:pt>
                <c:pt idx="8">
                  <c:v>September</c:v>
                </c:pt>
                <c:pt idx="9">
                  <c:v>October</c:v>
                </c:pt>
                <c:pt idx="10">
                  <c:v>November</c:v>
                </c:pt>
                <c:pt idx="11">
                  <c:v>December</c:v>
                </c:pt>
              </c:strCache>
            </c:strRef>
          </c:cat>
          <c:val>
            <c:numRef>
              <c:f>'Legacy Data'!$CE$49:$CP$49</c:f>
              <c:numCache>
                <c:formatCode>_("$"* #,##0.00_);_("$"* \(#,##0.00\);_("$"* "-"??_);_(@_)</c:formatCode>
                <c:ptCount val="12"/>
                <c:pt idx="0">
                  <c:v>55037</c:v>
                </c:pt>
                <c:pt idx="1">
                  <c:v>-225153</c:v>
                </c:pt>
                <c:pt idx="2">
                  <c:v>-94805</c:v>
                </c:pt>
                <c:pt idx="3">
                  <c:v>111430</c:v>
                </c:pt>
                <c:pt idx="4">
                  <c:v>-77940</c:v>
                </c:pt>
                <c:pt idx="5">
                  <c:v>27216</c:v>
                </c:pt>
                <c:pt idx="6">
                  <c:v>-88662</c:v>
                </c:pt>
                <c:pt idx="7">
                  <c:v>-144468</c:v>
                </c:pt>
                <c:pt idx="8">
                  <c:v>38428</c:v>
                </c:pt>
                <c:pt idx="9">
                  <c:v>-82627</c:v>
                </c:pt>
                <c:pt idx="10">
                  <c:v>-146402</c:v>
                </c:pt>
                <c:pt idx="11">
                  <c:v>-12809</c:v>
                </c:pt>
              </c:numCache>
            </c:numRef>
          </c:val>
          <c:extLst>
            <c:ext xmlns:c16="http://schemas.microsoft.com/office/drawing/2014/chart" uri="{C3380CC4-5D6E-409C-BE32-E72D297353CC}">
              <c16:uniqueId val="{00000001-043B-4B14-B2D3-D8E162EE1308}"/>
            </c:ext>
          </c:extLst>
        </c:ser>
        <c:ser>
          <c:idx val="3"/>
          <c:order val="2"/>
          <c:tx>
            <c:strRef>
              <c:f>'Legacy Data'!$CD$50</c:f>
              <c:strCache>
                <c:ptCount val="1"/>
                <c:pt idx="0">
                  <c:v>2017</c:v>
                </c:pt>
              </c:strCache>
            </c:strRef>
          </c:tx>
          <c:spPr>
            <a:solidFill>
              <a:schemeClr val="accent2"/>
            </a:solidFill>
            <a:ln>
              <a:noFill/>
            </a:ln>
            <a:effectLst/>
          </c:spPr>
          <c:invertIfNegative val="0"/>
          <c:cat>
            <c:strRef>
              <c:f>'Legacy Data'!$CE$46:$CP$46</c:f>
              <c:strCache>
                <c:ptCount val="12"/>
                <c:pt idx="0">
                  <c:v>January</c:v>
                </c:pt>
                <c:pt idx="1">
                  <c:v>February</c:v>
                </c:pt>
                <c:pt idx="2">
                  <c:v>March</c:v>
                </c:pt>
                <c:pt idx="3">
                  <c:v>April</c:v>
                </c:pt>
                <c:pt idx="4">
                  <c:v>May</c:v>
                </c:pt>
                <c:pt idx="5">
                  <c:v>June</c:v>
                </c:pt>
                <c:pt idx="6">
                  <c:v>July</c:v>
                </c:pt>
                <c:pt idx="7">
                  <c:v>August </c:v>
                </c:pt>
                <c:pt idx="8">
                  <c:v>September</c:v>
                </c:pt>
                <c:pt idx="9">
                  <c:v>October</c:v>
                </c:pt>
                <c:pt idx="10">
                  <c:v>November</c:v>
                </c:pt>
                <c:pt idx="11">
                  <c:v>December</c:v>
                </c:pt>
              </c:strCache>
            </c:strRef>
          </c:cat>
          <c:val>
            <c:numRef>
              <c:f>'Legacy Data'!$CE$50:$CP$50</c:f>
              <c:numCache>
                <c:formatCode>_("$"* #,##0.00_);_("$"* \(#,##0.00\);_("$"* "-"??_);_(@_)</c:formatCode>
                <c:ptCount val="12"/>
                <c:pt idx="0">
                  <c:v>34826</c:v>
                </c:pt>
                <c:pt idx="1">
                  <c:v>-214245</c:v>
                </c:pt>
                <c:pt idx="2">
                  <c:v>-154293</c:v>
                </c:pt>
                <c:pt idx="3">
                  <c:v>206102</c:v>
                </c:pt>
                <c:pt idx="4">
                  <c:v>-107187</c:v>
                </c:pt>
                <c:pt idx="5">
                  <c:v>-22003</c:v>
                </c:pt>
                <c:pt idx="6">
                  <c:v>-32662</c:v>
                </c:pt>
                <c:pt idx="7">
                  <c:v>-158259</c:v>
                </c:pt>
                <c:pt idx="8">
                  <c:v>121902</c:v>
                </c:pt>
                <c:pt idx="9">
                  <c:v>-50916</c:v>
                </c:pt>
                <c:pt idx="10">
                  <c:v>-149685</c:v>
                </c:pt>
                <c:pt idx="11">
                  <c:v>-1311</c:v>
                </c:pt>
              </c:numCache>
            </c:numRef>
          </c:val>
          <c:extLst>
            <c:ext xmlns:c16="http://schemas.microsoft.com/office/drawing/2014/chart" uri="{C3380CC4-5D6E-409C-BE32-E72D297353CC}">
              <c16:uniqueId val="{00000002-043B-4B14-B2D3-D8E162EE1308}"/>
            </c:ext>
          </c:extLst>
        </c:ser>
        <c:ser>
          <c:idx val="4"/>
          <c:order val="3"/>
          <c:tx>
            <c:strRef>
              <c:f>'Legacy Data'!$CD$51</c:f>
              <c:strCache>
                <c:ptCount val="1"/>
                <c:pt idx="0">
                  <c:v>2018</c:v>
                </c:pt>
              </c:strCache>
            </c:strRef>
          </c:tx>
          <c:spPr>
            <a:solidFill>
              <a:schemeClr val="accent2">
                <a:lumMod val="75000"/>
              </a:schemeClr>
            </a:solidFill>
            <a:ln>
              <a:noFill/>
            </a:ln>
            <a:effectLst/>
          </c:spPr>
          <c:invertIfNegative val="0"/>
          <c:cat>
            <c:strRef>
              <c:f>'Legacy Data'!$CE$46:$CP$46</c:f>
              <c:strCache>
                <c:ptCount val="12"/>
                <c:pt idx="0">
                  <c:v>January</c:v>
                </c:pt>
                <c:pt idx="1">
                  <c:v>February</c:v>
                </c:pt>
                <c:pt idx="2">
                  <c:v>March</c:v>
                </c:pt>
                <c:pt idx="3">
                  <c:v>April</c:v>
                </c:pt>
                <c:pt idx="4">
                  <c:v>May</c:v>
                </c:pt>
                <c:pt idx="5">
                  <c:v>June</c:v>
                </c:pt>
                <c:pt idx="6">
                  <c:v>July</c:v>
                </c:pt>
                <c:pt idx="7">
                  <c:v>August </c:v>
                </c:pt>
                <c:pt idx="8">
                  <c:v>September</c:v>
                </c:pt>
                <c:pt idx="9">
                  <c:v>October</c:v>
                </c:pt>
                <c:pt idx="10">
                  <c:v>November</c:v>
                </c:pt>
                <c:pt idx="11">
                  <c:v>December</c:v>
                </c:pt>
              </c:strCache>
            </c:strRef>
          </c:cat>
          <c:val>
            <c:numRef>
              <c:f>'Legacy Data'!$CE$51:$CP$51</c:f>
              <c:numCache>
                <c:formatCode>_("$"* #,##0.00_);_("$"* \(#,##0.00\);_("$"* "-"??_);_(@_)</c:formatCode>
                <c:ptCount val="12"/>
                <c:pt idx="0">
                  <c:v>23843</c:v>
                </c:pt>
                <c:pt idx="1">
                  <c:v>-232553</c:v>
                </c:pt>
                <c:pt idx="2">
                  <c:v>-164574</c:v>
                </c:pt>
                <c:pt idx="3">
                  <c:v>238641</c:v>
                </c:pt>
                <c:pt idx="4">
                  <c:v>-146443</c:v>
                </c:pt>
                <c:pt idx="5">
                  <c:v>-51837</c:v>
                </c:pt>
                <c:pt idx="6">
                  <c:v>-64069</c:v>
                </c:pt>
                <c:pt idx="7">
                  <c:v>-243758</c:v>
                </c:pt>
                <c:pt idx="8">
                  <c:v>96428</c:v>
                </c:pt>
                <c:pt idx="9">
                  <c:v>-89853</c:v>
                </c:pt>
                <c:pt idx="10">
                  <c:v>-212172</c:v>
                </c:pt>
                <c:pt idx="11">
                  <c:v>9001</c:v>
                </c:pt>
              </c:numCache>
            </c:numRef>
          </c:val>
          <c:extLst>
            <c:ext xmlns:c16="http://schemas.microsoft.com/office/drawing/2014/chart" uri="{C3380CC4-5D6E-409C-BE32-E72D297353CC}">
              <c16:uniqueId val="{00000003-043B-4B14-B2D3-D8E162EE1308}"/>
            </c:ext>
          </c:extLst>
        </c:ser>
        <c:dLbls>
          <c:showLegendKey val="0"/>
          <c:showVal val="0"/>
          <c:showCatName val="0"/>
          <c:showSerName val="0"/>
          <c:showPercent val="0"/>
          <c:showBubbleSize val="0"/>
        </c:dLbls>
        <c:gapWidth val="159"/>
        <c:axId val="-52127248"/>
        <c:axId val="-52122320"/>
      </c:barChart>
      <c:catAx>
        <c:axId val="-52127248"/>
        <c:scaling>
          <c:orientation val="minMax"/>
        </c:scaling>
        <c:delete val="0"/>
        <c:axPos val="b"/>
        <c:numFmt formatCode="[$-409]mmmmm;@" sourceLinked="0"/>
        <c:majorTickMark val="none"/>
        <c:minorTickMark val="none"/>
        <c:tickLblPos val="low"/>
        <c:spPr>
          <a:noFill/>
          <a:ln w="9525" cap="flat" cmpd="sng" algn="ctr">
            <a:solidFill>
              <a:schemeClr val="bg2">
                <a:lumMod val="10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Garamond" panose="02020404030301010803" pitchFamily="18" charset="0"/>
                <a:ea typeface="+mn-ea"/>
                <a:cs typeface="+mn-cs"/>
              </a:defRPr>
            </a:pPr>
            <a:endParaRPr lang="en-US"/>
          </a:p>
        </c:txPr>
        <c:crossAx val="-52122320"/>
        <c:crosses val="autoZero"/>
        <c:auto val="1"/>
        <c:lblAlgn val="ctr"/>
        <c:lblOffset val="100"/>
        <c:noMultiLvlLbl val="0"/>
      </c:catAx>
      <c:valAx>
        <c:axId val="-52122320"/>
        <c:scaling>
          <c:orientation val="minMax"/>
        </c:scaling>
        <c:delete val="0"/>
        <c:axPos val="l"/>
        <c:title>
          <c:tx>
            <c:rich>
              <a:bodyPr rot="-5400000" spcFirstLastPara="1" vertOverflow="ellipsis" vert="horz" wrap="square" anchor="ctr" anchorCtr="1"/>
              <a:lstStyle/>
              <a:p>
                <a:pPr>
                  <a:defRPr sz="1600" b="1" i="0" u="none" strike="noStrike" kern="1200" baseline="0">
                    <a:solidFill>
                      <a:sysClr val="windowText" lastClr="000000"/>
                    </a:solidFill>
                    <a:latin typeface="Garamond" panose="02020404030301010803" pitchFamily="18" charset="0"/>
                    <a:ea typeface="+mn-ea"/>
                    <a:cs typeface="+mn-cs"/>
                  </a:defRPr>
                </a:pPr>
                <a:r>
                  <a:rPr lang="en-US"/>
                  <a:t>Billions of Dollars </a:t>
                </a:r>
                <a:r>
                  <a:rPr lang="en-US" b="0"/>
                  <a:t>(nominal)</a:t>
                </a:r>
              </a:p>
            </c:rich>
          </c:tx>
          <c:layout>
            <c:manualLayout>
              <c:xMode val="edge"/>
              <c:yMode val="edge"/>
              <c:x val="3.4734586634665001E-3"/>
              <c:y val="0.22501040751982199"/>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ysClr val="windowText" lastClr="000000"/>
                  </a:solidFill>
                  <a:latin typeface="Garamond" panose="02020404030301010803" pitchFamily="18" charset="0"/>
                  <a:ea typeface="+mn-ea"/>
                  <a:cs typeface="+mn-cs"/>
                </a:defRPr>
              </a:pPr>
              <a:endParaRPr lang="en-US"/>
            </a:p>
          </c:txPr>
        </c:title>
        <c:numFmt formatCode="_(&quot;$&quot;* #,##0_);_(&quot;$&quot;* \(#,##0\);_(&quot;$&quot;* &quot;-&quot;_);_(@_)" sourceLinked="0"/>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Garamond" panose="02020404030301010803" pitchFamily="18" charset="0"/>
                <a:ea typeface="+mn-ea"/>
                <a:cs typeface="+mn-cs"/>
              </a:defRPr>
            </a:pPr>
            <a:endParaRPr lang="en-US"/>
          </a:p>
        </c:txPr>
        <c:crossAx val="-52127248"/>
        <c:crosses val="autoZero"/>
        <c:crossBetween val="between"/>
      </c:valAx>
      <c:spPr>
        <a:noFill/>
        <a:ln>
          <a:noFill/>
        </a:ln>
        <a:effectLst/>
      </c:spPr>
    </c:plotArea>
    <c:legend>
      <c:legendPos val="b"/>
      <c:layout>
        <c:manualLayout>
          <c:xMode val="edge"/>
          <c:yMode val="edge"/>
          <c:x val="0.19714596181709301"/>
          <c:y val="0.82835716487187505"/>
          <c:w val="0.71714406597948699"/>
          <c:h val="3.0753328143970599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Garamond" panose="02020404030301010803" pitchFamily="18" charset="0"/>
              <a:ea typeface="+mn-ea"/>
              <a:cs typeface="+mn-cs"/>
            </a:defRPr>
          </a:pPr>
          <a:endParaRPr lang="en-US"/>
        </a:p>
      </c:txPr>
    </c:legend>
    <c:plotVisOnly val="1"/>
    <c:dispBlanksAs val="zero"/>
    <c:showDLblsOverMax val="0"/>
  </c:chart>
  <c:spPr>
    <a:noFill/>
    <a:ln w="9525" cap="flat" cmpd="sng" algn="ctr">
      <a:noFill/>
      <a:round/>
    </a:ln>
    <a:effectLst/>
  </c:spPr>
  <c:txPr>
    <a:bodyPr/>
    <a:lstStyle/>
    <a:p>
      <a:pPr>
        <a:defRPr sz="1600" b="1">
          <a:solidFill>
            <a:sysClr val="windowText" lastClr="000000"/>
          </a:solidFill>
          <a:latin typeface="Garamond" panose="02020404030301010803" pitchFamily="18"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19867719307464"/>
          <c:y val="2.3776220035677701E-2"/>
          <c:w val="0.82989828928860054"/>
          <c:h val="0.77034311952808243"/>
        </c:manualLayout>
      </c:layout>
      <c:areaChart>
        <c:grouping val="standard"/>
        <c:varyColors val="0"/>
        <c:ser>
          <c:idx val="0"/>
          <c:order val="0"/>
          <c:tx>
            <c:strRef>
              <c:f>'Chart Data'!$A$2</c:f>
              <c:strCache>
                <c:ptCount val="1"/>
                <c:pt idx="0">
                  <c:v>Optimistic</c:v>
                </c:pt>
              </c:strCache>
            </c:strRef>
          </c:tx>
          <c:spPr>
            <a:solidFill>
              <a:schemeClr val="accent1">
                <a:lumMod val="40000"/>
                <a:lumOff val="60000"/>
              </a:schemeClr>
            </a:solidFill>
            <a:ln w="50800">
              <a:solidFill>
                <a:schemeClr val="accent1"/>
              </a:solidFill>
            </a:ln>
            <a:effectLst/>
          </c:spPr>
          <c:cat>
            <c:strRef>
              <c:f>'Chart Data'!$B$1:$K$1</c:f>
              <c:strCache>
                <c:ptCount val="10"/>
                <c:pt idx="0">
                  <c:v>March</c:v>
                </c:pt>
                <c:pt idx="1">
                  <c:v> April </c:v>
                </c:pt>
                <c:pt idx="2">
                  <c:v> May </c:v>
                </c:pt>
                <c:pt idx="3">
                  <c:v> June </c:v>
                </c:pt>
                <c:pt idx="4">
                  <c:v> July </c:v>
                </c:pt>
                <c:pt idx="5">
                  <c:v> August </c:v>
                </c:pt>
                <c:pt idx="6">
                  <c:v> September </c:v>
                </c:pt>
                <c:pt idx="7">
                  <c:v> October </c:v>
                </c:pt>
                <c:pt idx="8">
                  <c:v> November </c:v>
                </c:pt>
                <c:pt idx="9">
                  <c:v> December </c:v>
                </c:pt>
              </c:strCache>
            </c:strRef>
          </c:cat>
          <c:val>
            <c:numRef>
              <c:f>'Chart Data'!$B$2:$K$2</c:f>
              <c:numCache>
                <c:formatCode>_("$"* #,##0.00_);_("$"* \(#,##0.00\);_("$"* "-"??_);_(@_)</c:formatCode>
                <c:ptCount val="10"/>
                <c:pt idx="0">
                  <c:v>550793000000</c:v>
                </c:pt>
                <c:pt idx="1">
                  <c:v>411829000000</c:v>
                </c:pt>
                <c:pt idx="2">
                  <c:v>512164000000</c:v>
                </c:pt>
                <c:pt idx="3">
                  <c:v>381451091809.85138</c:v>
                </c:pt>
                <c:pt idx="4">
                  <c:v>416230031136.62567</c:v>
                </c:pt>
                <c:pt idx="5">
                  <c:v>342219514079.03113</c:v>
                </c:pt>
                <c:pt idx="6">
                  <c:v>225000000000</c:v>
                </c:pt>
                <c:pt idx="7">
                  <c:v>230000000000</c:v>
                </c:pt>
                <c:pt idx="8">
                  <c:v>35000000000</c:v>
                </c:pt>
                <c:pt idx="9">
                  <c:v>-25000000000</c:v>
                </c:pt>
              </c:numCache>
            </c:numRef>
          </c:val>
          <c:extLst>
            <c:ext xmlns:c16="http://schemas.microsoft.com/office/drawing/2014/chart" uri="{C3380CC4-5D6E-409C-BE32-E72D297353CC}">
              <c16:uniqueId val="{00000000-1063-40D7-B30B-6CC59A7B1621}"/>
            </c:ext>
          </c:extLst>
        </c:ser>
        <c:ser>
          <c:idx val="1"/>
          <c:order val="1"/>
          <c:tx>
            <c:strRef>
              <c:f>'Chart Data'!$A$3</c:f>
              <c:strCache>
                <c:ptCount val="1"/>
                <c:pt idx="0">
                  <c:v>Pessimistic</c:v>
                </c:pt>
              </c:strCache>
            </c:strRef>
          </c:tx>
          <c:spPr>
            <a:solidFill>
              <a:srgbClr val="FFFFFF"/>
            </a:solidFill>
            <a:ln w="50800" cap="flat">
              <a:solidFill>
                <a:schemeClr val="accent1"/>
              </a:solidFill>
              <a:round/>
            </a:ln>
            <a:effectLst/>
          </c:spPr>
          <c:cat>
            <c:strRef>
              <c:f>'Chart Data'!$B$1:$K$1</c:f>
              <c:strCache>
                <c:ptCount val="10"/>
                <c:pt idx="0">
                  <c:v>March</c:v>
                </c:pt>
                <c:pt idx="1">
                  <c:v> April </c:v>
                </c:pt>
                <c:pt idx="2">
                  <c:v> May </c:v>
                </c:pt>
                <c:pt idx="3">
                  <c:v> June </c:v>
                </c:pt>
                <c:pt idx="4">
                  <c:v> July </c:v>
                </c:pt>
                <c:pt idx="5">
                  <c:v> August </c:v>
                </c:pt>
                <c:pt idx="6">
                  <c:v> September </c:v>
                </c:pt>
                <c:pt idx="7">
                  <c:v> October </c:v>
                </c:pt>
                <c:pt idx="8">
                  <c:v> November </c:v>
                </c:pt>
                <c:pt idx="9">
                  <c:v> December </c:v>
                </c:pt>
              </c:strCache>
            </c:strRef>
          </c:cat>
          <c:val>
            <c:numRef>
              <c:f>'Chart Data'!$B$3:$K$3</c:f>
              <c:numCache>
                <c:formatCode>_("$"* #,##0.00_);_("$"* \(#,##0.00\);_("$"* "-"??_);_(@_)</c:formatCode>
                <c:ptCount val="10"/>
                <c:pt idx="0">
                  <c:v>558093000000</c:v>
                </c:pt>
                <c:pt idx="1">
                  <c:v>426429000000</c:v>
                </c:pt>
                <c:pt idx="2">
                  <c:v>512164000000</c:v>
                </c:pt>
                <c:pt idx="3">
                  <c:v>354127931809.85132</c:v>
                </c:pt>
                <c:pt idx="4">
                  <c:v>358966911136.62555</c:v>
                </c:pt>
                <c:pt idx="5">
                  <c:v>261977874079.03101</c:v>
                </c:pt>
                <c:pt idx="6">
                  <c:v>100000000000</c:v>
                </c:pt>
                <c:pt idx="7">
                  <c:v>105000000000</c:v>
                </c:pt>
                <c:pt idx="8" formatCode="0.00E+00">
                  <c:v>-1E+43</c:v>
                </c:pt>
                <c:pt idx="9">
                  <c:v>0</c:v>
                </c:pt>
              </c:numCache>
            </c:numRef>
          </c:val>
          <c:extLst>
            <c:ext xmlns:c16="http://schemas.microsoft.com/office/drawing/2014/chart" uri="{C3380CC4-5D6E-409C-BE32-E72D297353CC}">
              <c16:uniqueId val="{00000001-1063-40D7-B30B-6CC59A7B1621}"/>
            </c:ext>
          </c:extLst>
        </c:ser>
        <c:dLbls>
          <c:showLegendKey val="0"/>
          <c:showVal val="0"/>
          <c:showCatName val="0"/>
          <c:showSerName val="0"/>
          <c:showPercent val="0"/>
          <c:showBubbleSize val="0"/>
        </c:dLbls>
        <c:axId val="689395904"/>
        <c:axId val="689399296"/>
      </c:areaChart>
      <c:catAx>
        <c:axId val="689395904"/>
        <c:scaling>
          <c:orientation val="minMax"/>
        </c:scaling>
        <c:delete val="0"/>
        <c:axPos val="b"/>
        <c:numFmt formatCode="General" sourceLinked="1"/>
        <c:majorTickMark val="none"/>
        <c:minorTickMark val="none"/>
        <c:tickLblPos val="nextTo"/>
        <c:spPr>
          <a:noFill/>
          <a:ln w="38100" cap="flat" cmpd="sng" algn="ctr">
            <a:solidFill>
              <a:schemeClr val="accent1"/>
            </a:solidFill>
            <a:round/>
          </a:ln>
          <a:effectLst/>
        </c:spPr>
        <c:txPr>
          <a:bodyPr rot="-60000000" spcFirstLastPara="1" vertOverflow="ellipsis" vert="horz" wrap="square" anchor="ctr" anchorCtr="1"/>
          <a:lstStyle/>
          <a:p>
            <a:pPr>
              <a:defRPr sz="1600" b="1" i="0" u="none" strike="noStrike" kern="1200" baseline="0">
                <a:solidFill>
                  <a:srgbClr val="000000"/>
                </a:solidFill>
                <a:latin typeface="Garamond" charset="0"/>
                <a:ea typeface="Garamond" charset="0"/>
                <a:cs typeface="Garamond" charset="0"/>
              </a:defRPr>
            </a:pPr>
            <a:endParaRPr lang="en-US"/>
          </a:p>
        </c:txPr>
        <c:crossAx val="689399296"/>
        <c:crosses val="autoZero"/>
        <c:auto val="1"/>
        <c:lblAlgn val="ctr"/>
        <c:lblOffset val="100"/>
        <c:tickLblSkip val="1"/>
        <c:noMultiLvlLbl val="0"/>
      </c:catAx>
      <c:valAx>
        <c:axId val="689399296"/>
        <c:scaling>
          <c:orientation val="minMax"/>
          <c:max val="650000000000"/>
          <c:min val="0"/>
        </c:scaling>
        <c:delete val="0"/>
        <c:axPos val="l"/>
        <c:numFmt formatCode="_(&quot;$&quot;* #,##0_);_(&quot;$&quot;* \(#,##0\);_(&quot;$&quot;* &quot;-&quot;_);_(@_)" sourceLinked="0"/>
        <c:majorTickMark val="none"/>
        <c:minorTickMark val="none"/>
        <c:tickLblPos val="nextTo"/>
        <c:spPr>
          <a:noFill/>
          <a:ln w="19050">
            <a:solidFill>
              <a:schemeClr val="accent1"/>
            </a:solidFill>
          </a:ln>
          <a:effectLst/>
        </c:spPr>
        <c:txPr>
          <a:bodyPr rot="-60000000" spcFirstLastPara="1" vertOverflow="ellipsis" vert="horz" wrap="square" anchor="ctr" anchorCtr="1"/>
          <a:lstStyle/>
          <a:p>
            <a:pPr>
              <a:defRPr sz="1600" b="1" i="0" u="none" strike="noStrike" kern="1200" baseline="0">
                <a:solidFill>
                  <a:srgbClr val="000000"/>
                </a:solidFill>
                <a:latin typeface="Garamond" charset="0"/>
                <a:ea typeface="Garamond" charset="0"/>
                <a:cs typeface="Garamond" charset="0"/>
              </a:defRPr>
            </a:pPr>
            <a:endParaRPr lang="en-US"/>
          </a:p>
        </c:txPr>
        <c:crossAx val="689395904"/>
        <c:crosses val="autoZero"/>
        <c:crossBetween val="midCat"/>
        <c:majorUnit val="100000000000"/>
        <c:dispUnits>
          <c:builtInUnit val="billions"/>
        </c:dispUnits>
      </c:valAx>
      <c:spPr>
        <a:noFill/>
        <a:ln>
          <a:noFill/>
        </a:ln>
        <a:effectLst/>
      </c:spPr>
    </c:plotArea>
    <c:plotVisOnly val="1"/>
    <c:dispBlanksAs val="gap"/>
    <c:showDLblsOverMax val="0"/>
  </c:chart>
  <c:spPr>
    <a:noFill/>
    <a:ln w="9525" cap="flat" cmpd="sng" algn="ctr">
      <a:noFill/>
      <a:round/>
    </a:ln>
    <a:effectLst/>
  </c:spPr>
  <c:txPr>
    <a:bodyPr/>
    <a:lstStyle/>
    <a:p>
      <a:pPr>
        <a:defRPr sz="1400">
          <a:solidFill>
            <a:srgbClr val="000000"/>
          </a:solidFill>
          <a:latin typeface="Garamond" charset="0"/>
          <a:ea typeface="Garamond" charset="0"/>
          <a:cs typeface="Garamond"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rgbClr val="000000"/>
                </a:solidFill>
                <a:latin typeface="Garamond" panose="02020404030301010803" pitchFamily="18" charset="0"/>
                <a:ea typeface="Tahoma" panose="020B0604030504040204" pitchFamily="34" charset="0"/>
                <a:cs typeface="Tahoma" panose="020B0604030504040204" pitchFamily="34" charset="0"/>
              </a:defRPr>
            </a:pPr>
            <a:r>
              <a:rPr lang="en-US" sz="2000"/>
              <a:t>2017 Debt Limit Episode – Effect on U.S. Treasury Interest Rates</a:t>
            </a:r>
          </a:p>
        </c:rich>
      </c:tx>
      <c:overlay val="0"/>
      <c:spPr>
        <a:noFill/>
        <a:ln>
          <a:noFill/>
        </a:ln>
        <a:effectLst/>
      </c:spPr>
      <c:txPr>
        <a:bodyPr rot="0" spcFirstLastPara="1" vertOverflow="ellipsis" vert="horz" wrap="square" anchor="ctr" anchorCtr="1"/>
        <a:lstStyle/>
        <a:p>
          <a:pPr>
            <a:defRPr sz="2000" b="1" i="0" u="none" strike="noStrike" kern="1200" spc="0" baseline="0">
              <a:solidFill>
                <a:srgbClr val="000000"/>
              </a:solidFill>
              <a:latin typeface="Garamond" panose="02020404030301010803" pitchFamily="18" charset="0"/>
              <a:ea typeface="Tahoma" panose="020B0604030504040204" pitchFamily="34" charset="0"/>
              <a:cs typeface="Tahoma" panose="020B0604030504040204" pitchFamily="34" charset="0"/>
            </a:defRPr>
          </a:pPr>
          <a:endParaRPr lang="en-US"/>
        </a:p>
      </c:txPr>
    </c:title>
    <c:autoTitleDeleted val="0"/>
    <c:plotArea>
      <c:layout/>
      <c:lineChart>
        <c:grouping val="standard"/>
        <c:varyColors val="0"/>
        <c:ser>
          <c:idx val="12"/>
          <c:order val="0"/>
          <c:tx>
            <c:strRef>
              <c:f>'C:\Users\jrametta\Desktop\Desktop Items 2017\Sheets\[Treasury Yield Curve Data.xlsx]Sheet1'!$M$1</c:f>
              <c:strCache>
                <c:ptCount val="1"/>
                <c:pt idx="0">
                  <c:v>1 Month</c:v>
                </c:pt>
              </c:strCache>
            </c:strRef>
          </c:tx>
          <c:spPr>
            <a:ln w="28575" cap="rnd">
              <a:solidFill>
                <a:srgbClr val="3D618B"/>
              </a:solidFill>
              <a:round/>
            </a:ln>
            <a:effectLst/>
          </c:spPr>
          <c:marker>
            <c:symbol val="none"/>
          </c:marker>
          <c:cat>
            <c:numRef>
              <c:f>'C:\Users\jrametta\Desktop\Desktop Items 2017\Sheets\[Treasury Yield Curve Data.xlsx]Sheet1'!$A$127:$A$240</c:f>
              <c:numCache>
                <c:formatCode>General</c:formatCode>
                <c:ptCount val="114"/>
                <c:pt idx="0">
                  <c:v>42919</c:v>
                </c:pt>
                <c:pt idx="1">
                  <c:v>42921</c:v>
                </c:pt>
                <c:pt idx="2">
                  <c:v>42922</c:v>
                </c:pt>
                <c:pt idx="3">
                  <c:v>42923</c:v>
                </c:pt>
                <c:pt idx="4">
                  <c:v>42926</c:v>
                </c:pt>
                <c:pt idx="5">
                  <c:v>42927</c:v>
                </c:pt>
                <c:pt idx="6">
                  <c:v>42928</c:v>
                </c:pt>
                <c:pt idx="7">
                  <c:v>42929</c:v>
                </c:pt>
                <c:pt idx="8">
                  <c:v>42930</c:v>
                </c:pt>
                <c:pt idx="9">
                  <c:v>42933</c:v>
                </c:pt>
                <c:pt idx="10">
                  <c:v>42934</c:v>
                </c:pt>
                <c:pt idx="11">
                  <c:v>42935</c:v>
                </c:pt>
                <c:pt idx="12">
                  <c:v>42936</c:v>
                </c:pt>
                <c:pt idx="13">
                  <c:v>42937</c:v>
                </c:pt>
                <c:pt idx="14">
                  <c:v>42940</c:v>
                </c:pt>
                <c:pt idx="15">
                  <c:v>42941</c:v>
                </c:pt>
                <c:pt idx="16">
                  <c:v>42942</c:v>
                </c:pt>
                <c:pt idx="17">
                  <c:v>42943</c:v>
                </c:pt>
                <c:pt idx="18">
                  <c:v>42944</c:v>
                </c:pt>
                <c:pt idx="19">
                  <c:v>42947</c:v>
                </c:pt>
                <c:pt idx="20">
                  <c:v>42948</c:v>
                </c:pt>
                <c:pt idx="21">
                  <c:v>42949</c:v>
                </c:pt>
                <c:pt idx="22">
                  <c:v>42950</c:v>
                </c:pt>
                <c:pt idx="23">
                  <c:v>42951</c:v>
                </c:pt>
                <c:pt idx="24">
                  <c:v>42954</c:v>
                </c:pt>
                <c:pt idx="25">
                  <c:v>42955</c:v>
                </c:pt>
                <c:pt idx="26">
                  <c:v>42956</c:v>
                </c:pt>
                <c:pt idx="27">
                  <c:v>42957</c:v>
                </c:pt>
                <c:pt idx="28">
                  <c:v>42958</c:v>
                </c:pt>
                <c:pt idx="29">
                  <c:v>42961</c:v>
                </c:pt>
                <c:pt idx="30">
                  <c:v>42962</c:v>
                </c:pt>
                <c:pt idx="31">
                  <c:v>42963</c:v>
                </c:pt>
                <c:pt idx="32">
                  <c:v>42964</c:v>
                </c:pt>
                <c:pt idx="33">
                  <c:v>42965</c:v>
                </c:pt>
                <c:pt idx="34">
                  <c:v>42968</c:v>
                </c:pt>
                <c:pt idx="35">
                  <c:v>42969</c:v>
                </c:pt>
                <c:pt idx="36">
                  <c:v>42970</c:v>
                </c:pt>
                <c:pt idx="37">
                  <c:v>42971</c:v>
                </c:pt>
                <c:pt idx="38">
                  <c:v>42972</c:v>
                </c:pt>
                <c:pt idx="39">
                  <c:v>42975</c:v>
                </c:pt>
                <c:pt idx="40">
                  <c:v>42976</c:v>
                </c:pt>
                <c:pt idx="41">
                  <c:v>42977</c:v>
                </c:pt>
                <c:pt idx="42">
                  <c:v>42978</c:v>
                </c:pt>
                <c:pt idx="43">
                  <c:v>42979</c:v>
                </c:pt>
                <c:pt idx="44">
                  <c:v>42983</c:v>
                </c:pt>
                <c:pt idx="45">
                  <c:v>42984</c:v>
                </c:pt>
                <c:pt idx="46">
                  <c:v>42985</c:v>
                </c:pt>
                <c:pt idx="47">
                  <c:v>42986</c:v>
                </c:pt>
                <c:pt idx="48">
                  <c:v>42989</c:v>
                </c:pt>
                <c:pt idx="49">
                  <c:v>42990</c:v>
                </c:pt>
                <c:pt idx="50">
                  <c:v>42991</c:v>
                </c:pt>
                <c:pt idx="51">
                  <c:v>42992</c:v>
                </c:pt>
                <c:pt idx="52">
                  <c:v>42993</c:v>
                </c:pt>
                <c:pt idx="53">
                  <c:v>42996</c:v>
                </c:pt>
                <c:pt idx="54">
                  <c:v>42997</c:v>
                </c:pt>
                <c:pt idx="55">
                  <c:v>42998</c:v>
                </c:pt>
                <c:pt idx="56">
                  <c:v>42999</c:v>
                </c:pt>
                <c:pt idx="57">
                  <c:v>43000</c:v>
                </c:pt>
                <c:pt idx="58">
                  <c:v>43003</c:v>
                </c:pt>
                <c:pt idx="59">
                  <c:v>43004</c:v>
                </c:pt>
                <c:pt idx="60">
                  <c:v>43005</c:v>
                </c:pt>
                <c:pt idx="61">
                  <c:v>43006</c:v>
                </c:pt>
                <c:pt idx="62">
                  <c:v>43007</c:v>
                </c:pt>
                <c:pt idx="63">
                  <c:v>43010</c:v>
                </c:pt>
                <c:pt idx="64">
                  <c:v>43011</c:v>
                </c:pt>
                <c:pt idx="65">
                  <c:v>43012</c:v>
                </c:pt>
                <c:pt idx="66">
                  <c:v>43013</c:v>
                </c:pt>
                <c:pt idx="67">
                  <c:v>43014</c:v>
                </c:pt>
                <c:pt idx="68">
                  <c:v>43018</c:v>
                </c:pt>
                <c:pt idx="69">
                  <c:v>43019</c:v>
                </c:pt>
                <c:pt idx="70">
                  <c:v>43020</c:v>
                </c:pt>
                <c:pt idx="71">
                  <c:v>43021</c:v>
                </c:pt>
                <c:pt idx="72">
                  <c:v>43024</c:v>
                </c:pt>
                <c:pt idx="73">
                  <c:v>43025</c:v>
                </c:pt>
                <c:pt idx="74">
                  <c:v>43026</c:v>
                </c:pt>
                <c:pt idx="75">
                  <c:v>43027</c:v>
                </c:pt>
                <c:pt idx="76">
                  <c:v>43028</c:v>
                </c:pt>
                <c:pt idx="77">
                  <c:v>43031</c:v>
                </c:pt>
                <c:pt idx="78">
                  <c:v>43032</c:v>
                </c:pt>
                <c:pt idx="79">
                  <c:v>43033</c:v>
                </c:pt>
                <c:pt idx="80">
                  <c:v>43034</c:v>
                </c:pt>
                <c:pt idx="81">
                  <c:v>43035</c:v>
                </c:pt>
                <c:pt idx="82">
                  <c:v>43038</c:v>
                </c:pt>
                <c:pt idx="83">
                  <c:v>43039</c:v>
                </c:pt>
                <c:pt idx="84">
                  <c:v>43040</c:v>
                </c:pt>
                <c:pt idx="85">
                  <c:v>43041</c:v>
                </c:pt>
                <c:pt idx="86">
                  <c:v>43042</c:v>
                </c:pt>
                <c:pt idx="87">
                  <c:v>43045</c:v>
                </c:pt>
                <c:pt idx="88">
                  <c:v>43046</c:v>
                </c:pt>
                <c:pt idx="89">
                  <c:v>43047</c:v>
                </c:pt>
                <c:pt idx="90">
                  <c:v>43048</c:v>
                </c:pt>
                <c:pt idx="91">
                  <c:v>43049</c:v>
                </c:pt>
                <c:pt idx="92">
                  <c:v>43052</c:v>
                </c:pt>
                <c:pt idx="93">
                  <c:v>43053</c:v>
                </c:pt>
                <c:pt idx="94">
                  <c:v>43054</c:v>
                </c:pt>
                <c:pt idx="95">
                  <c:v>43055</c:v>
                </c:pt>
                <c:pt idx="96">
                  <c:v>43056</c:v>
                </c:pt>
                <c:pt idx="97">
                  <c:v>43059</c:v>
                </c:pt>
                <c:pt idx="98">
                  <c:v>43060</c:v>
                </c:pt>
                <c:pt idx="99">
                  <c:v>43061</c:v>
                </c:pt>
                <c:pt idx="100">
                  <c:v>43063</c:v>
                </c:pt>
                <c:pt idx="101">
                  <c:v>43066</c:v>
                </c:pt>
                <c:pt idx="102">
                  <c:v>43067</c:v>
                </c:pt>
                <c:pt idx="103">
                  <c:v>43068</c:v>
                </c:pt>
                <c:pt idx="104">
                  <c:v>43069</c:v>
                </c:pt>
                <c:pt idx="105">
                  <c:v>43070</c:v>
                </c:pt>
                <c:pt idx="106">
                  <c:v>43073</c:v>
                </c:pt>
                <c:pt idx="107">
                  <c:v>43074</c:v>
                </c:pt>
                <c:pt idx="108">
                  <c:v>43075</c:v>
                </c:pt>
                <c:pt idx="109">
                  <c:v>43076</c:v>
                </c:pt>
                <c:pt idx="110">
                  <c:v>43077</c:v>
                </c:pt>
                <c:pt idx="111">
                  <c:v>43080</c:v>
                </c:pt>
                <c:pt idx="112">
                  <c:v>43081</c:v>
                </c:pt>
                <c:pt idx="113">
                  <c:v>43082</c:v>
                </c:pt>
              </c:numCache>
            </c:numRef>
          </c:cat>
          <c:val>
            <c:numRef>
              <c:f>'C:\Users\jrametta\Desktop\Desktop Items 2017\Sheets\[Treasury Yield Curve Data.xlsx]Sheet1'!$M$127:$M$240</c:f>
              <c:numCache>
                <c:formatCode>General</c:formatCode>
                <c:ptCount val="114"/>
                <c:pt idx="0">
                  <c:v>9.5999999999999992E-3</c:v>
                </c:pt>
                <c:pt idx="1">
                  <c:v>9.7000000000000003E-3</c:v>
                </c:pt>
                <c:pt idx="2">
                  <c:v>9.4999999999999998E-3</c:v>
                </c:pt>
                <c:pt idx="3">
                  <c:v>9.4000000000000004E-3</c:v>
                </c:pt>
                <c:pt idx="4">
                  <c:v>9.4999999999999998E-3</c:v>
                </c:pt>
                <c:pt idx="5">
                  <c:v>9.7000000000000003E-3</c:v>
                </c:pt>
                <c:pt idx="6">
                  <c:v>9.4000000000000004E-3</c:v>
                </c:pt>
                <c:pt idx="7">
                  <c:v>9.4999999999999998E-3</c:v>
                </c:pt>
                <c:pt idx="8">
                  <c:v>9.2999999999999992E-3</c:v>
                </c:pt>
                <c:pt idx="9">
                  <c:v>9.4999999999999998E-3</c:v>
                </c:pt>
                <c:pt idx="10">
                  <c:v>9.4999999999999998E-3</c:v>
                </c:pt>
                <c:pt idx="11">
                  <c:v>9.9000000000000008E-3</c:v>
                </c:pt>
                <c:pt idx="12">
                  <c:v>0.01</c:v>
                </c:pt>
                <c:pt idx="13">
                  <c:v>0.01</c:v>
                </c:pt>
                <c:pt idx="14">
                  <c:v>0.01</c:v>
                </c:pt>
                <c:pt idx="15">
                  <c:v>9.5999999999999992E-3</c:v>
                </c:pt>
                <c:pt idx="16">
                  <c:v>1.0200000000000001E-2</c:v>
                </c:pt>
                <c:pt idx="17">
                  <c:v>1.01E-2</c:v>
                </c:pt>
                <c:pt idx="18">
                  <c:v>0.01</c:v>
                </c:pt>
                <c:pt idx="19">
                  <c:v>0.01</c:v>
                </c:pt>
                <c:pt idx="20">
                  <c:v>0.01</c:v>
                </c:pt>
                <c:pt idx="21">
                  <c:v>1.0200000000000001E-2</c:v>
                </c:pt>
                <c:pt idx="22">
                  <c:v>0.01</c:v>
                </c:pt>
                <c:pt idx="23">
                  <c:v>0.01</c:v>
                </c:pt>
                <c:pt idx="24">
                  <c:v>9.9000000000000008E-3</c:v>
                </c:pt>
                <c:pt idx="25">
                  <c:v>0.01</c:v>
                </c:pt>
                <c:pt idx="26">
                  <c:v>1.01E-2</c:v>
                </c:pt>
                <c:pt idx="27">
                  <c:v>1.0200000000000001E-2</c:v>
                </c:pt>
                <c:pt idx="28">
                  <c:v>9.9000000000000008E-3</c:v>
                </c:pt>
                <c:pt idx="29">
                  <c:v>9.4999999999999998E-3</c:v>
                </c:pt>
                <c:pt idx="30">
                  <c:v>9.7000000000000003E-3</c:v>
                </c:pt>
                <c:pt idx="31">
                  <c:v>9.7000000000000003E-3</c:v>
                </c:pt>
                <c:pt idx="32">
                  <c:v>9.4999999999999998E-3</c:v>
                </c:pt>
                <c:pt idx="33">
                  <c:v>9.7000000000000003E-3</c:v>
                </c:pt>
                <c:pt idx="34">
                  <c:v>9.4999999999999998E-3</c:v>
                </c:pt>
                <c:pt idx="35">
                  <c:v>9.2999999999999992E-3</c:v>
                </c:pt>
                <c:pt idx="36">
                  <c:v>9.7999999999999997E-3</c:v>
                </c:pt>
                <c:pt idx="37">
                  <c:v>9.7999999999999997E-3</c:v>
                </c:pt>
                <c:pt idx="38">
                  <c:v>9.9000000000000008E-3</c:v>
                </c:pt>
                <c:pt idx="39">
                  <c:v>9.9000000000000008E-3</c:v>
                </c:pt>
                <c:pt idx="40">
                  <c:v>9.5999999999999992E-3</c:v>
                </c:pt>
                <c:pt idx="41">
                  <c:v>9.5999999999999992E-3</c:v>
                </c:pt>
                <c:pt idx="42">
                  <c:v>9.4999999999999998E-3</c:v>
                </c:pt>
                <c:pt idx="43">
                  <c:v>9.5999999999999992E-3</c:v>
                </c:pt>
                <c:pt idx="44">
                  <c:v>1.2999999999999999E-2</c:v>
                </c:pt>
                <c:pt idx="45">
                  <c:v>1.04E-2</c:v>
                </c:pt>
                <c:pt idx="46">
                  <c:v>9.7999999999999997E-3</c:v>
                </c:pt>
                <c:pt idx="47">
                  <c:v>9.5999999999999992E-3</c:v>
                </c:pt>
                <c:pt idx="48">
                  <c:v>9.7000000000000003E-3</c:v>
                </c:pt>
                <c:pt idx="49">
                  <c:v>9.9000000000000008E-3</c:v>
                </c:pt>
                <c:pt idx="50">
                  <c:v>9.9000000000000008E-3</c:v>
                </c:pt>
                <c:pt idx="51">
                  <c:v>9.9000000000000008E-3</c:v>
                </c:pt>
                <c:pt idx="52">
                  <c:v>9.7999999999999997E-3</c:v>
                </c:pt>
                <c:pt idx="53">
                  <c:v>9.5999999999999992E-3</c:v>
                </c:pt>
                <c:pt idx="54">
                  <c:v>9.7000000000000003E-3</c:v>
                </c:pt>
                <c:pt idx="55">
                  <c:v>9.7999999999999997E-3</c:v>
                </c:pt>
                <c:pt idx="56">
                  <c:v>9.9000000000000008E-3</c:v>
                </c:pt>
                <c:pt idx="57">
                  <c:v>9.7000000000000003E-3</c:v>
                </c:pt>
                <c:pt idx="58">
                  <c:v>9.7000000000000003E-3</c:v>
                </c:pt>
                <c:pt idx="59">
                  <c:v>9.5999999999999992E-3</c:v>
                </c:pt>
                <c:pt idx="60">
                  <c:v>9.9000000000000008E-3</c:v>
                </c:pt>
                <c:pt idx="61">
                  <c:v>9.7000000000000003E-3</c:v>
                </c:pt>
                <c:pt idx="62">
                  <c:v>9.5999999999999992E-3</c:v>
                </c:pt>
                <c:pt idx="63">
                  <c:v>9.4999999999999998E-3</c:v>
                </c:pt>
                <c:pt idx="64">
                  <c:v>1.01E-2</c:v>
                </c:pt>
                <c:pt idx="65">
                  <c:v>0.01</c:v>
                </c:pt>
                <c:pt idx="66">
                  <c:v>1.0200000000000001E-2</c:v>
                </c:pt>
                <c:pt idx="67">
                  <c:v>1.03E-2</c:v>
                </c:pt>
                <c:pt idx="68">
                  <c:v>1.03E-2</c:v>
                </c:pt>
                <c:pt idx="69">
                  <c:v>1.04E-2</c:v>
                </c:pt>
                <c:pt idx="70">
                  <c:v>9.9000000000000008E-3</c:v>
                </c:pt>
                <c:pt idx="71">
                  <c:v>9.7000000000000003E-3</c:v>
                </c:pt>
                <c:pt idx="72">
                  <c:v>9.7000000000000003E-3</c:v>
                </c:pt>
                <c:pt idx="73">
                  <c:v>9.9000000000000008E-3</c:v>
                </c:pt>
                <c:pt idx="74">
                  <c:v>9.9000000000000008E-3</c:v>
                </c:pt>
                <c:pt idx="75">
                  <c:v>9.9000000000000008E-3</c:v>
                </c:pt>
                <c:pt idx="76">
                  <c:v>9.9000000000000008E-3</c:v>
                </c:pt>
                <c:pt idx="77">
                  <c:v>0.01</c:v>
                </c:pt>
                <c:pt idx="78">
                  <c:v>0.01</c:v>
                </c:pt>
                <c:pt idx="79">
                  <c:v>1.01E-2</c:v>
                </c:pt>
                <c:pt idx="80">
                  <c:v>9.9000000000000008E-3</c:v>
                </c:pt>
                <c:pt idx="81">
                  <c:v>9.7999999999999997E-3</c:v>
                </c:pt>
                <c:pt idx="82">
                  <c:v>9.7000000000000003E-3</c:v>
                </c:pt>
                <c:pt idx="83">
                  <c:v>9.9000000000000008E-3</c:v>
                </c:pt>
                <c:pt idx="84">
                  <c:v>1.06E-2</c:v>
                </c:pt>
                <c:pt idx="85">
                  <c:v>1.0200000000000001E-2</c:v>
                </c:pt>
                <c:pt idx="86">
                  <c:v>1.0200000000000001E-2</c:v>
                </c:pt>
                <c:pt idx="87">
                  <c:v>1.03E-2</c:v>
                </c:pt>
                <c:pt idx="88">
                  <c:v>1.0500000000000001E-2</c:v>
                </c:pt>
                <c:pt idx="89">
                  <c:v>1.0500000000000001E-2</c:v>
                </c:pt>
                <c:pt idx="90">
                  <c:v>1.0699999999999999E-2</c:v>
                </c:pt>
                <c:pt idx="91">
                  <c:v>1.06E-2</c:v>
                </c:pt>
                <c:pt idx="92">
                  <c:v>1.0699999999999999E-2</c:v>
                </c:pt>
                <c:pt idx="93">
                  <c:v>1.06E-2</c:v>
                </c:pt>
                <c:pt idx="94">
                  <c:v>1.0800000000000001E-2</c:v>
                </c:pt>
                <c:pt idx="95">
                  <c:v>1.0800000000000001E-2</c:v>
                </c:pt>
                <c:pt idx="96">
                  <c:v>1.0800000000000001E-2</c:v>
                </c:pt>
                <c:pt idx="97">
                  <c:v>1.09E-2</c:v>
                </c:pt>
                <c:pt idx="98">
                  <c:v>1.15E-2</c:v>
                </c:pt>
                <c:pt idx="99">
                  <c:v>1.1599999999999999E-2</c:v>
                </c:pt>
                <c:pt idx="100">
                  <c:v>1.14E-2</c:v>
                </c:pt>
                <c:pt idx="101">
                  <c:v>1.15E-2</c:v>
                </c:pt>
                <c:pt idx="102">
                  <c:v>1.1599999999999999E-2</c:v>
                </c:pt>
                <c:pt idx="103">
                  <c:v>1.17E-2</c:v>
                </c:pt>
                <c:pt idx="104">
                  <c:v>1.14E-2</c:v>
                </c:pt>
                <c:pt idx="105">
                  <c:v>1.14E-2</c:v>
                </c:pt>
                <c:pt idx="106">
                  <c:v>1.1599999999999999E-2</c:v>
                </c:pt>
                <c:pt idx="107">
                  <c:v>1.21E-2</c:v>
                </c:pt>
                <c:pt idx="108">
                  <c:v>1.18E-2</c:v>
                </c:pt>
                <c:pt idx="109">
                  <c:v>1.1599999999999999E-2</c:v>
                </c:pt>
                <c:pt idx="110">
                  <c:v>1.14E-2</c:v>
                </c:pt>
                <c:pt idx="111">
                  <c:v>1.18E-2</c:v>
                </c:pt>
                <c:pt idx="112">
                  <c:v>1.26E-2</c:v>
                </c:pt>
                <c:pt idx="113">
                  <c:v>1.2200000000000001E-2</c:v>
                </c:pt>
              </c:numCache>
            </c:numRef>
          </c:val>
          <c:smooth val="0"/>
          <c:extLst>
            <c:ext xmlns:c16="http://schemas.microsoft.com/office/drawing/2014/chart" uri="{C3380CC4-5D6E-409C-BE32-E72D297353CC}">
              <c16:uniqueId val="{00000000-1A33-402F-AC7B-B21462762A79}"/>
            </c:ext>
          </c:extLst>
        </c:ser>
        <c:ser>
          <c:idx val="13"/>
          <c:order val="1"/>
          <c:tx>
            <c:strRef>
              <c:f>'C:\Users\jrametta\Desktop\Desktop Items 2017\Sheets\[Treasury Yield Curve Data.xlsx]Sheet1'!$N$1</c:f>
              <c:strCache>
                <c:ptCount val="1"/>
                <c:pt idx="0">
                  <c:v>3 Month</c:v>
                </c:pt>
              </c:strCache>
            </c:strRef>
          </c:tx>
          <c:spPr>
            <a:ln w="28575" cap="rnd">
              <a:solidFill>
                <a:srgbClr val="E33B45"/>
              </a:solidFill>
              <a:round/>
            </a:ln>
            <a:effectLst/>
          </c:spPr>
          <c:marker>
            <c:symbol val="none"/>
          </c:marker>
          <c:cat>
            <c:numRef>
              <c:f>'C:\Users\jrametta\Desktop\Desktop Items 2017\Sheets\[Treasury Yield Curve Data.xlsx]Sheet1'!$A$127:$A$240</c:f>
              <c:numCache>
                <c:formatCode>General</c:formatCode>
                <c:ptCount val="114"/>
                <c:pt idx="0">
                  <c:v>42919</c:v>
                </c:pt>
                <c:pt idx="1">
                  <c:v>42921</c:v>
                </c:pt>
                <c:pt idx="2">
                  <c:v>42922</c:v>
                </c:pt>
                <c:pt idx="3">
                  <c:v>42923</c:v>
                </c:pt>
                <c:pt idx="4">
                  <c:v>42926</c:v>
                </c:pt>
                <c:pt idx="5">
                  <c:v>42927</c:v>
                </c:pt>
                <c:pt idx="6">
                  <c:v>42928</c:v>
                </c:pt>
                <c:pt idx="7">
                  <c:v>42929</c:v>
                </c:pt>
                <c:pt idx="8">
                  <c:v>42930</c:v>
                </c:pt>
                <c:pt idx="9">
                  <c:v>42933</c:v>
                </c:pt>
                <c:pt idx="10">
                  <c:v>42934</c:v>
                </c:pt>
                <c:pt idx="11">
                  <c:v>42935</c:v>
                </c:pt>
                <c:pt idx="12">
                  <c:v>42936</c:v>
                </c:pt>
                <c:pt idx="13">
                  <c:v>42937</c:v>
                </c:pt>
                <c:pt idx="14">
                  <c:v>42940</c:v>
                </c:pt>
                <c:pt idx="15">
                  <c:v>42941</c:v>
                </c:pt>
                <c:pt idx="16">
                  <c:v>42942</c:v>
                </c:pt>
                <c:pt idx="17">
                  <c:v>42943</c:v>
                </c:pt>
                <c:pt idx="18">
                  <c:v>42944</c:v>
                </c:pt>
                <c:pt idx="19">
                  <c:v>42947</c:v>
                </c:pt>
                <c:pt idx="20">
                  <c:v>42948</c:v>
                </c:pt>
                <c:pt idx="21">
                  <c:v>42949</c:v>
                </c:pt>
                <c:pt idx="22">
                  <c:v>42950</c:v>
                </c:pt>
                <c:pt idx="23">
                  <c:v>42951</c:v>
                </c:pt>
                <c:pt idx="24">
                  <c:v>42954</c:v>
                </c:pt>
                <c:pt idx="25">
                  <c:v>42955</c:v>
                </c:pt>
                <c:pt idx="26">
                  <c:v>42956</c:v>
                </c:pt>
                <c:pt idx="27">
                  <c:v>42957</c:v>
                </c:pt>
                <c:pt idx="28">
                  <c:v>42958</c:v>
                </c:pt>
                <c:pt idx="29">
                  <c:v>42961</c:v>
                </c:pt>
                <c:pt idx="30">
                  <c:v>42962</c:v>
                </c:pt>
                <c:pt idx="31">
                  <c:v>42963</c:v>
                </c:pt>
                <c:pt idx="32">
                  <c:v>42964</c:v>
                </c:pt>
                <c:pt idx="33">
                  <c:v>42965</c:v>
                </c:pt>
                <c:pt idx="34">
                  <c:v>42968</c:v>
                </c:pt>
                <c:pt idx="35">
                  <c:v>42969</c:v>
                </c:pt>
                <c:pt idx="36">
                  <c:v>42970</c:v>
                </c:pt>
                <c:pt idx="37">
                  <c:v>42971</c:v>
                </c:pt>
                <c:pt idx="38">
                  <c:v>42972</c:v>
                </c:pt>
                <c:pt idx="39">
                  <c:v>42975</c:v>
                </c:pt>
                <c:pt idx="40">
                  <c:v>42976</c:v>
                </c:pt>
                <c:pt idx="41">
                  <c:v>42977</c:v>
                </c:pt>
                <c:pt idx="42">
                  <c:v>42978</c:v>
                </c:pt>
                <c:pt idx="43">
                  <c:v>42979</c:v>
                </c:pt>
                <c:pt idx="44">
                  <c:v>42983</c:v>
                </c:pt>
                <c:pt idx="45">
                  <c:v>42984</c:v>
                </c:pt>
                <c:pt idx="46">
                  <c:v>42985</c:v>
                </c:pt>
                <c:pt idx="47">
                  <c:v>42986</c:v>
                </c:pt>
                <c:pt idx="48">
                  <c:v>42989</c:v>
                </c:pt>
                <c:pt idx="49">
                  <c:v>42990</c:v>
                </c:pt>
                <c:pt idx="50">
                  <c:v>42991</c:v>
                </c:pt>
                <c:pt idx="51">
                  <c:v>42992</c:v>
                </c:pt>
                <c:pt idx="52">
                  <c:v>42993</c:v>
                </c:pt>
                <c:pt idx="53">
                  <c:v>42996</c:v>
                </c:pt>
                <c:pt idx="54">
                  <c:v>42997</c:v>
                </c:pt>
                <c:pt idx="55">
                  <c:v>42998</c:v>
                </c:pt>
                <c:pt idx="56">
                  <c:v>42999</c:v>
                </c:pt>
                <c:pt idx="57">
                  <c:v>43000</c:v>
                </c:pt>
                <c:pt idx="58">
                  <c:v>43003</c:v>
                </c:pt>
                <c:pt idx="59">
                  <c:v>43004</c:v>
                </c:pt>
                <c:pt idx="60">
                  <c:v>43005</c:v>
                </c:pt>
                <c:pt idx="61">
                  <c:v>43006</c:v>
                </c:pt>
                <c:pt idx="62">
                  <c:v>43007</c:v>
                </c:pt>
                <c:pt idx="63">
                  <c:v>43010</c:v>
                </c:pt>
                <c:pt idx="64">
                  <c:v>43011</c:v>
                </c:pt>
                <c:pt idx="65">
                  <c:v>43012</c:v>
                </c:pt>
                <c:pt idx="66">
                  <c:v>43013</c:v>
                </c:pt>
                <c:pt idx="67">
                  <c:v>43014</c:v>
                </c:pt>
                <c:pt idx="68">
                  <c:v>43018</c:v>
                </c:pt>
                <c:pt idx="69">
                  <c:v>43019</c:v>
                </c:pt>
                <c:pt idx="70">
                  <c:v>43020</c:v>
                </c:pt>
                <c:pt idx="71">
                  <c:v>43021</c:v>
                </c:pt>
                <c:pt idx="72">
                  <c:v>43024</c:v>
                </c:pt>
                <c:pt idx="73">
                  <c:v>43025</c:v>
                </c:pt>
                <c:pt idx="74">
                  <c:v>43026</c:v>
                </c:pt>
                <c:pt idx="75">
                  <c:v>43027</c:v>
                </c:pt>
                <c:pt idx="76">
                  <c:v>43028</c:v>
                </c:pt>
                <c:pt idx="77">
                  <c:v>43031</c:v>
                </c:pt>
                <c:pt idx="78">
                  <c:v>43032</c:v>
                </c:pt>
                <c:pt idx="79">
                  <c:v>43033</c:v>
                </c:pt>
                <c:pt idx="80">
                  <c:v>43034</c:v>
                </c:pt>
                <c:pt idx="81">
                  <c:v>43035</c:v>
                </c:pt>
                <c:pt idx="82">
                  <c:v>43038</c:v>
                </c:pt>
                <c:pt idx="83">
                  <c:v>43039</c:v>
                </c:pt>
                <c:pt idx="84">
                  <c:v>43040</c:v>
                </c:pt>
                <c:pt idx="85">
                  <c:v>43041</c:v>
                </c:pt>
                <c:pt idx="86">
                  <c:v>43042</c:v>
                </c:pt>
                <c:pt idx="87">
                  <c:v>43045</c:v>
                </c:pt>
                <c:pt idx="88">
                  <c:v>43046</c:v>
                </c:pt>
                <c:pt idx="89">
                  <c:v>43047</c:v>
                </c:pt>
                <c:pt idx="90">
                  <c:v>43048</c:v>
                </c:pt>
                <c:pt idx="91">
                  <c:v>43049</c:v>
                </c:pt>
                <c:pt idx="92">
                  <c:v>43052</c:v>
                </c:pt>
                <c:pt idx="93">
                  <c:v>43053</c:v>
                </c:pt>
                <c:pt idx="94">
                  <c:v>43054</c:v>
                </c:pt>
                <c:pt idx="95">
                  <c:v>43055</c:v>
                </c:pt>
                <c:pt idx="96">
                  <c:v>43056</c:v>
                </c:pt>
                <c:pt idx="97">
                  <c:v>43059</c:v>
                </c:pt>
                <c:pt idx="98">
                  <c:v>43060</c:v>
                </c:pt>
                <c:pt idx="99">
                  <c:v>43061</c:v>
                </c:pt>
                <c:pt idx="100">
                  <c:v>43063</c:v>
                </c:pt>
                <c:pt idx="101">
                  <c:v>43066</c:v>
                </c:pt>
                <c:pt idx="102">
                  <c:v>43067</c:v>
                </c:pt>
                <c:pt idx="103">
                  <c:v>43068</c:v>
                </c:pt>
                <c:pt idx="104">
                  <c:v>43069</c:v>
                </c:pt>
                <c:pt idx="105">
                  <c:v>43070</c:v>
                </c:pt>
                <c:pt idx="106">
                  <c:v>43073</c:v>
                </c:pt>
                <c:pt idx="107">
                  <c:v>43074</c:v>
                </c:pt>
                <c:pt idx="108">
                  <c:v>43075</c:v>
                </c:pt>
                <c:pt idx="109">
                  <c:v>43076</c:v>
                </c:pt>
                <c:pt idx="110">
                  <c:v>43077</c:v>
                </c:pt>
                <c:pt idx="111">
                  <c:v>43080</c:v>
                </c:pt>
                <c:pt idx="112">
                  <c:v>43081</c:v>
                </c:pt>
                <c:pt idx="113">
                  <c:v>43082</c:v>
                </c:pt>
              </c:numCache>
            </c:numRef>
          </c:cat>
          <c:val>
            <c:numRef>
              <c:f>'C:\Users\jrametta\Desktop\Desktop Items 2017\Sheets\[Treasury Yield Curve Data.xlsx]Sheet1'!$N$127:$N$240</c:f>
              <c:numCache>
                <c:formatCode>General</c:formatCode>
                <c:ptCount val="114"/>
                <c:pt idx="0">
                  <c:v>1.06E-2</c:v>
                </c:pt>
                <c:pt idx="1">
                  <c:v>1.0500000000000001E-2</c:v>
                </c:pt>
                <c:pt idx="2">
                  <c:v>1.04E-2</c:v>
                </c:pt>
                <c:pt idx="3">
                  <c:v>1.0500000000000001E-2</c:v>
                </c:pt>
                <c:pt idx="4">
                  <c:v>1.04E-2</c:v>
                </c:pt>
                <c:pt idx="5">
                  <c:v>1.0500000000000001E-2</c:v>
                </c:pt>
                <c:pt idx="6">
                  <c:v>1.0500000000000001E-2</c:v>
                </c:pt>
                <c:pt idx="7">
                  <c:v>1.0500000000000001E-2</c:v>
                </c:pt>
                <c:pt idx="8">
                  <c:v>1.04E-2</c:v>
                </c:pt>
                <c:pt idx="9">
                  <c:v>1.0699999999999999E-2</c:v>
                </c:pt>
                <c:pt idx="10">
                  <c:v>1.0699999999999999E-2</c:v>
                </c:pt>
                <c:pt idx="11">
                  <c:v>1.11E-2</c:v>
                </c:pt>
                <c:pt idx="12">
                  <c:v>1.15E-2</c:v>
                </c:pt>
                <c:pt idx="13">
                  <c:v>1.1599999999999999E-2</c:v>
                </c:pt>
                <c:pt idx="14">
                  <c:v>1.17E-2</c:v>
                </c:pt>
                <c:pt idx="15">
                  <c:v>1.18E-2</c:v>
                </c:pt>
                <c:pt idx="16">
                  <c:v>1.1299999999999999E-2</c:v>
                </c:pt>
                <c:pt idx="17">
                  <c:v>1.11E-2</c:v>
                </c:pt>
                <c:pt idx="18">
                  <c:v>1.0800000000000001E-2</c:v>
                </c:pt>
                <c:pt idx="19">
                  <c:v>1.0699999999999999E-2</c:v>
                </c:pt>
                <c:pt idx="20">
                  <c:v>1.0800000000000001E-2</c:v>
                </c:pt>
                <c:pt idx="21">
                  <c:v>1.0800000000000001E-2</c:v>
                </c:pt>
                <c:pt idx="22">
                  <c:v>1.0800000000000001E-2</c:v>
                </c:pt>
                <c:pt idx="23">
                  <c:v>1.0800000000000001E-2</c:v>
                </c:pt>
                <c:pt idx="24">
                  <c:v>1.0200000000000001E-2</c:v>
                </c:pt>
                <c:pt idx="25">
                  <c:v>1.06E-2</c:v>
                </c:pt>
                <c:pt idx="26">
                  <c:v>1.06E-2</c:v>
                </c:pt>
                <c:pt idx="27">
                  <c:v>1.0500000000000001E-2</c:v>
                </c:pt>
                <c:pt idx="28">
                  <c:v>1.03E-2</c:v>
                </c:pt>
                <c:pt idx="29">
                  <c:v>1.0200000000000001E-2</c:v>
                </c:pt>
                <c:pt idx="30">
                  <c:v>1.04E-2</c:v>
                </c:pt>
                <c:pt idx="31">
                  <c:v>1.0200000000000001E-2</c:v>
                </c:pt>
                <c:pt idx="32">
                  <c:v>0.01</c:v>
                </c:pt>
                <c:pt idx="33">
                  <c:v>1.0200000000000001E-2</c:v>
                </c:pt>
                <c:pt idx="34">
                  <c:v>0.01</c:v>
                </c:pt>
                <c:pt idx="35">
                  <c:v>0.01</c:v>
                </c:pt>
                <c:pt idx="36">
                  <c:v>0.01</c:v>
                </c:pt>
                <c:pt idx="37">
                  <c:v>1.0200000000000001E-2</c:v>
                </c:pt>
                <c:pt idx="38">
                  <c:v>1.03E-2</c:v>
                </c:pt>
                <c:pt idx="39">
                  <c:v>9.7999999999999997E-3</c:v>
                </c:pt>
                <c:pt idx="40">
                  <c:v>1.03E-2</c:v>
                </c:pt>
                <c:pt idx="41">
                  <c:v>1.03E-2</c:v>
                </c:pt>
                <c:pt idx="42">
                  <c:v>1.01E-2</c:v>
                </c:pt>
                <c:pt idx="43">
                  <c:v>1.0200000000000001E-2</c:v>
                </c:pt>
                <c:pt idx="44">
                  <c:v>1.03E-2</c:v>
                </c:pt>
                <c:pt idx="45">
                  <c:v>1.0699999999999999E-2</c:v>
                </c:pt>
                <c:pt idx="46">
                  <c:v>1.0500000000000001E-2</c:v>
                </c:pt>
                <c:pt idx="47">
                  <c:v>1.04E-2</c:v>
                </c:pt>
                <c:pt idx="48">
                  <c:v>1.0500000000000001E-2</c:v>
                </c:pt>
                <c:pt idx="49">
                  <c:v>1.03E-2</c:v>
                </c:pt>
                <c:pt idx="50">
                  <c:v>1.04E-2</c:v>
                </c:pt>
                <c:pt idx="51">
                  <c:v>1.0500000000000001E-2</c:v>
                </c:pt>
                <c:pt idx="52">
                  <c:v>1.0500000000000001E-2</c:v>
                </c:pt>
                <c:pt idx="53">
                  <c:v>1.0500000000000001E-2</c:v>
                </c:pt>
                <c:pt idx="54">
                  <c:v>1.04E-2</c:v>
                </c:pt>
                <c:pt idx="55">
                  <c:v>1.04E-2</c:v>
                </c:pt>
                <c:pt idx="56">
                  <c:v>1.04E-2</c:v>
                </c:pt>
                <c:pt idx="57">
                  <c:v>1.03E-2</c:v>
                </c:pt>
                <c:pt idx="58">
                  <c:v>1.0500000000000001E-2</c:v>
                </c:pt>
                <c:pt idx="59">
                  <c:v>1.06E-2</c:v>
                </c:pt>
                <c:pt idx="60">
                  <c:v>1.0699999999999999E-2</c:v>
                </c:pt>
                <c:pt idx="61">
                  <c:v>1.06E-2</c:v>
                </c:pt>
                <c:pt idx="62">
                  <c:v>1.06E-2</c:v>
                </c:pt>
                <c:pt idx="63">
                  <c:v>1.01E-2</c:v>
                </c:pt>
                <c:pt idx="64">
                  <c:v>1.0699999999999999E-2</c:v>
                </c:pt>
                <c:pt idx="65">
                  <c:v>1.0800000000000001E-2</c:v>
                </c:pt>
                <c:pt idx="66">
                  <c:v>1.0699999999999999E-2</c:v>
                </c:pt>
                <c:pt idx="67">
                  <c:v>1.0699999999999999E-2</c:v>
                </c:pt>
                <c:pt idx="68">
                  <c:v>1.0800000000000001E-2</c:v>
                </c:pt>
                <c:pt idx="69">
                  <c:v>1.0999999999999999E-2</c:v>
                </c:pt>
                <c:pt idx="70">
                  <c:v>1.09E-2</c:v>
                </c:pt>
                <c:pt idx="71">
                  <c:v>1.09E-2</c:v>
                </c:pt>
                <c:pt idx="72">
                  <c:v>1.0999999999999999E-2</c:v>
                </c:pt>
                <c:pt idx="73">
                  <c:v>1.09E-2</c:v>
                </c:pt>
                <c:pt idx="74">
                  <c:v>1.09E-2</c:v>
                </c:pt>
                <c:pt idx="75">
                  <c:v>1.0999999999999999E-2</c:v>
                </c:pt>
                <c:pt idx="76">
                  <c:v>1.11E-2</c:v>
                </c:pt>
                <c:pt idx="77">
                  <c:v>1.09E-2</c:v>
                </c:pt>
                <c:pt idx="78">
                  <c:v>1.12E-2</c:v>
                </c:pt>
                <c:pt idx="79">
                  <c:v>1.12E-2</c:v>
                </c:pt>
                <c:pt idx="80">
                  <c:v>1.11E-2</c:v>
                </c:pt>
                <c:pt idx="81">
                  <c:v>1.0999999999999999E-2</c:v>
                </c:pt>
                <c:pt idx="82">
                  <c:v>1.12E-2</c:v>
                </c:pt>
                <c:pt idx="83">
                  <c:v>1.15E-2</c:v>
                </c:pt>
                <c:pt idx="84">
                  <c:v>1.18E-2</c:v>
                </c:pt>
                <c:pt idx="85">
                  <c:v>1.17E-2</c:v>
                </c:pt>
                <c:pt idx="86">
                  <c:v>1.18E-2</c:v>
                </c:pt>
                <c:pt idx="87">
                  <c:v>1.1900000000000001E-2</c:v>
                </c:pt>
                <c:pt idx="88">
                  <c:v>1.2200000000000001E-2</c:v>
                </c:pt>
                <c:pt idx="89">
                  <c:v>1.23E-2</c:v>
                </c:pt>
                <c:pt idx="90">
                  <c:v>1.24E-2</c:v>
                </c:pt>
                <c:pt idx="91">
                  <c:v>1.23E-2</c:v>
                </c:pt>
                <c:pt idx="92">
                  <c:v>1.24E-2</c:v>
                </c:pt>
                <c:pt idx="93">
                  <c:v>1.26E-2</c:v>
                </c:pt>
                <c:pt idx="94">
                  <c:v>1.2500000000000001E-2</c:v>
                </c:pt>
                <c:pt idx="95">
                  <c:v>1.2699999999999999E-2</c:v>
                </c:pt>
                <c:pt idx="96">
                  <c:v>1.29E-2</c:v>
                </c:pt>
                <c:pt idx="97">
                  <c:v>1.2999999999999999E-2</c:v>
                </c:pt>
                <c:pt idx="98">
                  <c:v>1.2999999999999999E-2</c:v>
                </c:pt>
                <c:pt idx="99">
                  <c:v>1.29E-2</c:v>
                </c:pt>
                <c:pt idx="100">
                  <c:v>1.29E-2</c:v>
                </c:pt>
                <c:pt idx="101">
                  <c:v>1.2699999999999999E-2</c:v>
                </c:pt>
                <c:pt idx="102">
                  <c:v>1.2999999999999999E-2</c:v>
                </c:pt>
                <c:pt idx="103">
                  <c:v>1.29E-2</c:v>
                </c:pt>
                <c:pt idx="104">
                  <c:v>1.2699999999999999E-2</c:v>
                </c:pt>
                <c:pt idx="105">
                  <c:v>1.2699999999999999E-2</c:v>
                </c:pt>
                <c:pt idx="106">
                  <c:v>1.29E-2</c:v>
                </c:pt>
                <c:pt idx="107">
                  <c:v>1.2999999999999999E-2</c:v>
                </c:pt>
                <c:pt idx="108">
                  <c:v>1.2999999999999999E-2</c:v>
                </c:pt>
                <c:pt idx="109">
                  <c:v>1.29E-2</c:v>
                </c:pt>
                <c:pt idx="110">
                  <c:v>1.2800000000000001E-2</c:v>
                </c:pt>
                <c:pt idx="111">
                  <c:v>1.3299999999999999E-2</c:v>
                </c:pt>
                <c:pt idx="112">
                  <c:v>1.34E-2</c:v>
                </c:pt>
                <c:pt idx="113">
                  <c:v>1.2999999999999999E-2</c:v>
                </c:pt>
              </c:numCache>
            </c:numRef>
          </c:val>
          <c:smooth val="0"/>
          <c:extLst>
            <c:ext xmlns:c16="http://schemas.microsoft.com/office/drawing/2014/chart" uri="{C3380CC4-5D6E-409C-BE32-E72D297353CC}">
              <c16:uniqueId val="{00000001-1A33-402F-AC7B-B21462762A79}"/>
            </c:ext>
          </c:extLst>
        </c:ser>
        <c:ser>
          <c:idx val="14"/>
          <c:order val="2"/>
          <c:tx>
            <c:strRef>
              <c:f>'C:\Users\jrametta\Desktop\Desktop Items 2017\Sheets\[Treasury Yield Curve Data.xlsx]Sheet1'!$O$1</c:f>
              <c:strCache>
                <c:ptCount val="1"/>
                <c:pt idx="0">
                  <c:v>6 Month</c:v>
                </c:pt>
              </c:strCache>
            </c:strRef>
          </c:tx>
          <c:spPr>
            <a:ln w="28575" cap="rnd">
              <a:solidFill>
                <a:srgbClr val="FDBB30">
                  <a:alpha val="45000"/>
                </a:srgbClr>
              </a:solidFill>
              <a:round/>
            </a:ln>
            <a:effectLst/>
          </c:spPr>
          <c:marker>
            <c:symbol val="none"/>
          </c:marker>
          <c:cat>
            <c:numRef>
              <c:f>'C:\Users\jrametta\Desktop\Desktop Items 2017\Sheets\[Treasury Yield Curve Data.xlsx]Sheet1'!$A$127:$A$240</c:f>
              <c:numCache>
                <c:formatCode>General</c:formatCode>
                <c:ptCount val="114"/>
                <c:pt idx="0">
                  <c:v>42919</c:v>
                </c:pt>
                <c:pt idx="1">
                  <c:v>42921</c:v>
                </c:pt>
                <c:pt idx="2">
                  <c:v>42922</c:v>
                </c:pt>
                <c:pt idx="3">
                  <c:v>42923</c:v>
                </c:pt>
                <c:pt idx="4">
                  <c:v>42926</c:v>
                </c:pt>
                <c:pt idx="5">
                  <c:v>42927</c:v>
                </c:pt>
                <c:pt idx="6">
                  <c:v>42928</c:v>
                </c:pt>
                <c:pt idx="7">
                  <c:v>42929</c:v>
                </c:pt>
                <c:pt idx="8">
                  <c:v>42930</c:v>
                </c:pt>
                <c:pt idx="9">
                  <c:v>42933</c:v>
                </c:pt>
                <c:pt idx="10">
                  <c:v>42934</c:v>
                </c:pt>
                <c:pt idx="11">
                  <c:v>42935</c:v>
                </c:pt>
                <c:pt idx="12">
                  <c:v>42936</c:v>
                </c:pt>
                <c:pt idx="13">
                  <c:v>42937</c:v>
                </c:pt>
                <c:pt idx="14">
                  <c:v>42940</c:v>
                </c:pt>
                <c:pt idx="15">
                  <c:v>42941</c:v>
                </c:pt>
                <c:pt idx="16">
                  <c:v>42942</c:v>
                </c:pt>
                <c:pt idx="17">
                  <c:v>42943</c:v>
                </c:pt>
                <c:pt idx="18">
                  <c:v>42944</c:v>
                </c:pt>
                <c:pt idx="19">
                  <c:v>42947</c:v>
                </c:pt>
                <c:pt idx="20">
                  <c:v>42948</c:v>
                </c:pt>
                <c:pt idx="21">
                  <c:v>42949</c:v>
                </c:pt>
                <c:pt idx="22">
                  <c:v>42950</c:v>
                </c:pt>
                <c:pt idx="23">
                  <c:v>42951</c:v>
                </c:pt>
                <c:pt idx="24">
                  <c:v>42954</c:v>
                </c:pt>
                <c:pt idx="25">
                  <c:v>42955</c:v>
                </c:pt>
                <c:pt idx="26">
                  <c:v>42956</c:v>
                </c:pt>
                <c:pt idx="27">
                  <c:v>42957</c:v>
                </c:pt>
                <c:pt idx="28">
                  <c:v>42958</c:v>
                </c:pt>
                <c:pt idx="29">
                  <c:v>42961</c:v>
                </c:pt>
                <c:pt idx="30">
                  <c:v>42962</c:v>
                </c:pt>
                <c:pt idx="31">
                  <c:v>42963</c:v>
                </c:pt>
                <c:pt idx="32">
                  <c:v>42964</c:v>
                </c:pt>
                <c:pt idx="33">
                  <c:v>42965</c:v>
                </c:pt>
                <c:pt idx="34">
                  <c:v>42968</c:v>
                </c:pt>
                <c:pt idx="35">
                  <c:v>42969</c:v>
                </c:pt>
                <c:pt idx="36">
                  <c:v>42970</c:v>
                </c:pt>
                <c:pt idx="37">
                  <c:v>42971</c:v>
                </c:pt>
                <c:pt idx="38">
                  <c:v>42972</c:v>
                </c:pt>
                <c:pt idx="39">
                  <c:v>42975</c:v>
                </c:pt>
                <c:pt idx="40">
                  <c:v>42976</c:v>
                </c:pt>
                <c:pt idx="41">
                  <c:v>42977</c:v>
                </c:pt>
                <c:pt idx="42">
                  <c:v>42978</c:v>
                </c:pt>
                <c:pt idx="43">
                  <c:v>42979</c:v>
                </c:pt>
                <c:pt idx="44">
                  <c:v>42983</c:v>
                </c:pt>
                <c:pt idx="45">
                  <c:v>42984</c:v>
                </c:pt>
                <c:pt idx="46">
                  <c:v>42985</c:v>
                </c:pt>
                <c:pt idx="47">
                  <c:v>42986</c:v>
                </c:pt>
                <c:pt idx="48">
                  <c:v>42989</c:v>
                </c:pt>
                <c:pt idx="49">
                  <c:v>42990</c:v>
                </c:pt>
                <c:pt idx="50">
                  <c:v>42991</c:v>
                </c:pt>
                <c:pt idx="51">
                  <c:v>42992</c:v>
                </c:pt>
                <c:pt idx="52">
                  <c:v>42993</c:v>
                </c:pt>
                <c:pt idx="53">
                  <c:v>42996</c:v>
                </c:pt>
                <c:pt idx="54">
                  <c:v>42997</c:v>
                </c:pt>
                <c:pt idx="55">
                  <c:v>42998</c:v>
                </c:pt>
                <c:pt idx="56">
                  <c:v>42999</c:v>
                </c:pt>
                <c:pt idx="57">
                  <c:v>43000</c:v>
                </c:pt>
                <c:pt idx="58">
                  <c:v>43003</c:v>
                </c:pt>
                <c:pt idx="59">
                  <c:v>43004</c:v>
                </c:pt>
                <c:pt idx="60">
                  <c:v>43005</c:v>
                </c:pt>
                <c:pt idx="61">
                  <c:v>43006</c:v>
                </c:pt>
                <c:pt idx="62">
                  <c:v>43007</c:v>
                </c:pt>
                <c:pt idx="63">
                  <c:v>43010</c:v>
                </c:pt>
                <c:pt idx="64">
                  <c:v>43011</c:v>
                </c:pt>
                <c:pt idx="65">
                  <c:v>43012</c:v>
                </c:pt>
                <c:pt idx="66">
                  <c:v>43013</c:v>
                </c:pt>
                <c:pt idx="67">
                  <c:v>43014</c:v>
                </c:pt>
                <c:pt idx="68">
                  <c:v>43018</c:v>
                </c:pt>
                <c:pt idx="69">
                  <c:v>43019</c:v>
                </c:pt>
                <c:pt idx="70">
                  <c:v>43020</c:v>
                </c:pt>
                <c:pt idx="71">
                  <c:v>43021</c:v>
                </c:pt>
                <c:pt idx="72">
                  <c:v>43024</c:v>
                </c:pt>
                <c:pt idx="73">
                  <c:v>43025</c:v>
                </c:pt>
                <c:pt idx="74">
                  <c:v>43026</c:v>
                </c:pt>
                <c:pt idx="75">
                  <c:v>43027</c:v>
                </c:pt>
                <c:pt idx="76">
                  <c:v>43028</c:v>
                </c:pt>
                <c:pt idx="77">
                  <c:v>43031</c:v>
                </c:pt>
                <c:pt idx="78">
                  <c:v>43032</c:v>
                </c:pt>
                <c:pt idx="79">
                  <c:v>43033</c:v>
                </c:pt>
                <c:pt idx="80">
                  <c:v>43034</c:v>
                </c:pt>
                <c:pt idx="81">
                  <c:v>43035</c:v>
                </c:pt>
                <c:pt idx="82">
                  <c:v>43038</c:v>
                </c:pt>
                <c:pt idx="83">
                  <c:v>43039</c:v>
                </c:pt>
                <c:pt idx="84">
                  <c:v>43040</c:v>
                </c:pt>
                <c:pt idx="85">
                  <c:v>43041</c:v>
                </c:pt>
                <c:pt idx="86">
                  <c:v>43042</c:v>
                </c:pt>
                <c:pt idx="87">
                  <c:v>43045</c:v>
                </c:pt>
                <c:pt idx="88">
                  <c:v>43046</c:v>
                </c:pt>
                <c:pt idx="89">
                  <c:v>43047</c:v>
                </c:pt>
                <c:pt idx="90">
                  <c:v>43048</c:v>
                </c:pt>
                <c:pt idx="91">
                  <c:v>43049</c:v>
                </c:pt>
                <c:pt idx="92">
                  <c:v>43052</c:v>
                </c:pt>
                <c:pt idx="93">
                  <c:v>43053</c:v>
                </c:pt>
                <c:pt idx="94">
                  <c:v>43054</c:v>
                </c:pt>
                <c:pt idx="95">
                  <c:v>43055</c:v>
                </c:pt>
                <c:pt idx="96">
                  <c:v>43056</c:v>
                </c:pt>
                <c:pt idx="97">
                  <c:v>43059</c:v>
                </c:pt>
                <c:pt idx="98">
                  <c:v>43060</c:v>
                </c:pt>
                <c:pt idx="99">
                  <c:v>43061</c:v>
                </c:pt>
                <c:pt idx="100">
                  <c:v>43063</c:v>
                </c:pt>
                <c:pt idx="101">
                  <c:v>43066</c:v>
                </c:pt>
                <c:pt idx="102">
                  <c:v>43067</c:v>
                </c:pt>
                <c:pt idx="103">
                  <c:v>43068</c:v>
                </c:pt>
                <c:pt idx="104">
                  <c:v>43069</c:v>
                </c:pt>
                <c:pt idx="105">
                  <c:v>43070</c:v>
                </c:pt>
                <c:pt idx="106">
                  <c:v>43073</c:v>
                </c:pt>
                <c:pt idx="107">
                  <c:v>43074</c:v>
                </c:pt>
                <c:pt idx="108">
                  <c:v>43075</c:v>
                </c:pt>
                <c:pt idx="109">
                  <c:v>43076</c:v>
                </c:pt>
                <c:pt idx="110">
                  <c:v>43077</c:v>
                </c:pt>
                <c:pt idx="111">
                  <c:v>43080</c:v>
                </c:pt>
                <c:pt idx="112">
                  <c:v>43081</c:v>
                </c:pt>
                <c:pt idx="113">
                  <c:v>43082</c:v>
                </c:pt>
              </c:numCache>
            </c:numRef>
          </c:cat>
          <c:val>
            <c:numRef>
              <c:f>'C:\Users\jrametta\Desktop\Desktop Items 2017\Sheets\[Treasury Yield Curve Data.xlsx]Sheet1'!$O$127:$O$240</c:f>
              <c:numCache>
                <c:formatCode>General</c:formatCode>
                <c:ptCount val="114"/>
                <c:pt idx="0">
                  <c:v>1.1299999999999999E-2</c:v>
                </c:pt>
                <c:pt idx="1">
                  <c:v>1.15E-2</c:v>
                </c:pt>
                <c:pt idx="2">
                  <c:v>1.14E-2</c:v>
                </c:pt>
                <c:pt idx="3">
                  <c:v>1.14E-2</c:v>
                </c:pt>
                <c:pt idx="4">
                  <c:v>1.1299999999999999E-2</c:v>
                </c:pt>
                <c:pt idx="5">
                  <c:v>1.14E-2</c:v>
                </c:pt>
                <c:pt idx="6">
                  <c:v>1.1299999999999999E-2</c:v>
                </c:pt>
                <c:pt idx="7">
                  <c:v>1.14E-2</c:v>
                </c:pt>
                <c:pt idx="8">
                  <c:v>1.12E-2</c:v>
                </c:pt>
                <c:pt idx="9">
                  <c:v>1.0999999999999999E-2</c:v>
                </c:pt>
                <c:pt idx="10">
                  <c:v>1.11E-2</c:v>
                </c:pt>
                <c:pt idx="11">
                  <c:v>1.12E-2</c:v>
                </c:pt>
                <c:pt idx="12">
                  <c:v>1.12E-2</c:v>
                </c:pt>
                <c:pt idx="13">
                  <c:v>1.0999999999999999E-2</c:v>
                </c:pt>
                <c:pt idx="14">
                  <c:v>1.12E-2</c:v>
                </c:pt>
                <c:pt idx="15">
                  <c:v>1.15E-2</c:v>
                </c:pt>
                <c:pt idx="16">
                  <c:v>1.14E-2</c:v>
                </c:pt>
                <c:pt idx="17">
                  <c:v>1.1299999999999999E-2</c:v>
                </c:pt>
                <c:pt idx="18">
                  <c:v>1.1299999999999999E-2</c:v>
                </c:pt>
                <c:pt idx="19">
                  <c:v>1.1299999999999999E-2</c:v>
                </c:pt>
                <c:pt idx="20">
                  <c:v>1.15E-2</c:v>
                </c:pt>
                <c:pt idx="21">
                  <c:v>1.15E-2</c:v>
                </c:pt>
                <c:pt idx="22">
                  <c:v>1.1299999999999999E-2</c:v>
                </c:pt>
                <c:pt idx="23">
                  <c:v>1.14E-2</c:v>
                </c:pt>
                <c:pt idx="24">
                  <c:v>1.14E-2</c:v>
                </c:pt>
                <c:pt idx="25">
                  <c:v>1.1599999999999999E-2</c:v>
                </c:pt>
                <c:pt idx="26">
                  <c:v>1.15E-2</c:v>
                </c:pt>
                <c:pt idx="27">
                  <c:v>1.14E-2</c:v>
                </c:pt>
                <c:pt idx="28">
                  <c:v>1.14E-2</c:v>
                </c:pt>
                <c:pt idx="29">
                  <c:v>1.1299999999999999E-2</c:v>
                </c:pt>
                <c:pt idx="30">
                  <c:v>1.1599999999999999E-2</c:v>
                </c:pt>
                <c:pt idx="31">
                  <c:v>1.1299999999999999E-2</c:v>
                </c:pt>
                <c:pt idx="32">
                  <c:v>1.11E-2</c:v>
                </c:pt>
                <c:pt idx="33">
                  <c:v>1.1299999999999999E-2</c:v>
                </c:pt>
                <c:pt idx="34">
                  <c:v>1.11E-2</c:v>
                </c:pt>
                <c:pt idx="35">
                  <c:v>1.1299999999999999E-2</c:v>
                </c:pt>
                <c:pt idx="36">
                  <c:v>1.11E-2</c:v>
                </c:pt>
                <c:pt idx="37">
                  <c:v>1.11E-2</c:v>
                </c:pt>
                <c:pt idx="38">
                  <c:v>1.11E-2</c:v>
                </c:pt>
                <c:pt idx="39">
                  <c:v>1.12E-2</c:v>
                </c:pt>
                <c:pt idx="40">
                  <c:v>1.1299999999999999E-2</c:v>
                </c:pt>
                <c:pt idx="41">
                  <c:v>1.11E-2</c:v>
                </c:pt>
                <c:pt idx="42">
                  <c:v>1.0800000000000001E-2</c:v>
                </c:pt>
                <c:pt idx="43">
                  <c:v>1.0999999999999999E-2</c:v>
                </c:pt>
                <c:pt idx="44">
                  <c:v>1.1299999999999999E-2</c:v>
                </c:pt>
                <c:pt idx="45">
                  <c:v>1.17E-2</c:v>
                </c:pt>
                <c:pt idx="46">
                  <c:v>1.15E-2</c:v>
                </c:pt>
                <c:pt idx="47">
                  <c:v>1.14E-2</c:v>
                </c:pt>
                <c:pt idx="48">
                  <c:v>1.1599999999999999E-2</c:v>
                </c:pt>
                <c:pt idx="49">
                  <c:v>1.1599999999999999E-2</c:v>
                </c:pt>
                <c:pt idx="50">
                  <c:v>1.1599999999999999E-2</c:v>
                </c:pt>
                <c:pt idx="51">
                  <c:v>1.17E-2</c:v>
                </c:pt>
                <c:pt idx="52">
                  <c:v>1.17E-2</c:v>
                </c:pt>
                <c:pt idx="53">
                  <c:v>1.18E-2</c:v>
                </c:pt>
                <c:pt idx="54">
                  <c:v>1.1900000000000001E-2</c:v>
                </c:pt>
                <c:pt idx="55">
                  <c:v>1.2E-2</c:v>
                </c:pt>
                <c:pt idx="56">
                  <c:v>1.1900000000000001E-2</c:v>
                </c:pt>
                <c:pt idx="57">
                  <c:v>1.1900000000000001E-2</c:v>
                </c:pt>
                <c:pt idx="58">
                  <c:v>1.1900000000000001E-2</c:v>
                </c:pt>
                <c:pt idx="59">
                  <c:v>1.1900000000000001E-2</c:v>
                </c:pt>
                <c:pt idx="60">
                  <c:v>1.2E-2</c:v>
                </c:pt>
                <c:pt idx="61">
                  <c:v>1.18E-2</c:v>
                </c:pt>
                <c:pt idx="62">
                  <c:v>1.2E-2</c:v>
                </c:pt>
                <c:pt idx="63">
                  <c:v>1.2200000000000001E-2</c:v>
                </c:pt>
                <c:pt idx="64">
                  <c:v>1.21E-2</c:v>
                </c:pt>
                <c:pt idx="65">
                  <c:v>1.21E-2</c:v>
                </c:pt>
                <c:pt idx="66">
                  <c:v>1.21E-2</c:v>
                </c:pt>
                <c:pt idx="67">
                  <c:v>1.2200000000000001E-2</c:v>
                </c:pt>
                <c:pt idx="68">
                  <c:v>1.26E-2</c:v>
                </c:pt>
                <c:pt idx="69">
                  <c:v>1.2500000000000001E-2</c:v>
                </c:pt>
                <c:pt idx="70">
                  <c:v>1.2699999999999999E-2</c:v>
                </c:pt>
                <c:pt idx="71">
                  <c:v>1.26E-2</c:v>
                </c:pt>
                <c:pt idx="72">
                  <c:v>1.24E-2</c:v>
                </c:pt>
                <c:pt idx="73">
                  <c:v>1.2500000000000001E-2</c:v>
                </c:pt>
                <c:pt idx="74">
                  <c:v>1.24E-2</c:v>
                </c:pt>
                <c:pt idx="75">
                  <c:v>1.2500000000000001E-2</c:v>
                </c:pt>
                <c:pt idx="76">
                  <c:v>1.2699999999999999E-2</c:v>
                </c:pt>
                <c:pt idx="77">
                  <c:v>1.2500000000000001E-2</c:v>
                </c:pt>
                <c:pt idx="78">
                  <c:v>1.2699999999999999E-2</c:v>
                </c:pt>
                <c:pt idx="79">
                  <c:v>1.2699999999999999E-2</c:v>
                </c:pt>
                <c:pt idx="80">
                  <c:v>1.29E-2</c:v>
                </c:pt>
                <c:pt idx="81">
                  <c:v>1.2800000000000001E-2</c:v>
                </c:pt>
                <c:pt idx="82">
                  <c:v>1.24E-2</c:v>
                </c:pt>
                <c:pt idx="83">
                  <c:v>1.2800000000000001E-2</c:v>
                </c:pt>
                <c:pt idx="84">
                  <c:v>1.2999999999999999E-2</c:v>
                </c:pt>
                <c:pt idx="85">
                  <c:v>1.29E-2</c:v>
                </c:pt>
                <c:pt idx="86">
                  <c:v>1.3100000000000001E-2</c:v>
                </c:pt>
                <c:pt idx="87">
                  <c:v>1.2999999999999999E-2</c:v>
                </c:pt>
                <c:pt idx="88">
                  <c:v>1.3299999999999999E-2</c:v>
                </c:pt>
                <c:pt idx="89">
                  <c:v>1.35E-2</c:v>
                </c:pt>
                <c:pt idx="90">
                  <c:v>1.3599999999999999E-2</c:v>
                </c:pt>
                <c:pt idx="91">
                  <c:v>1.37E-2</c:v>
                </c:pt>
                <c:pt idx="92">
                  <c:v>1.37E-2</c:v>
                </c:pt>
                <c:pt idx="93">
                  <c:v>1.4E-2</c:v>
                </c:pt>
                <c:pt idx="94">
                  <c:v>1.3899999999999999E-2</c:v>
                </c:pt>
                <c:pt idx="95">
                  <c:v>1.4200000000000001E-2</c:v>
                </c:pt>
                <c:pt idx="96">
                  <c:v>1.4200000000000001E-2</c:v>
                </c:pt>
                <c:pt idx="97">
                  <c:v>1.46E-2</c:v>
                </c:pt>
                <c:pt idx="98">
                  <c:v>1.4500000000000001E-2</c:v>
                </c:pt>
                <c:pt idx="99">
                  <c:v>1.4500000000000001E-2</c:v>
                </c:pt>
                <c:pt idx="100">
                  <c:v>1.4500000000000001E-2</c:v>
                </c:pt>
                <c:pt idx="101">
                  <c:v>1.41E-2</c:v>
                </c:pt>
                <c:pt idx="102">
                  <c:v>1.46E-2</c:v>
                </c:pt>
                <c:pt idx="103">
                  <c:v>1.4500000000000001E-2</c:v>
                </c:pt>
                <c:pt idx="104">
                  <c:v>1.44E-2</c:v>
                </c:pt>
                <c:pt idx="105">
                  <c:v>1.4500000000000001E-2</c:v>
                </c:pt>
                <c:pt idx="106">
                  <c:v>1.4500000000000001E-2</c:v>
                </c:pt>
                <c:pt idx="107">
                  <c:v>1.4800000000000001E-2</c:v>
                </c:pt>
                <c:pt idx="108">
                  <c:v>1.4800000000000001E-2</c:v>
                </c:pt>
                <c:pt idx="109">
                  <c:v>1.47E-2</c:v>
                </c:pt>
                <c:pt idx="110">
                  <c:v>1.4500000000000001E-2</c:v>
                </c:pt>
                <c:pt idx="111">
                  <c:v>1.47E-2</c:v>
                </c:pt>
                <c:pt idx="112">
                  <c:v>1.49E-2</c:v>
                </c:pt>
                <c:pt idx="113">
                  <c:v>1.47E-2</c:v>
                </c:pt>
              </c:numCache>
            </c:numRef>
          </c:val>
          <c:smooth val="0"/>
          <c:extLst>
            <c:ext xmlns:c16="http://schemas.microsoft.com/office/drawing/2014/chart" uri="{C3380CC4-5D6E-409C-BE32-E72D297353CC}">
              <c16:uniqueId val="{00000002-1A33-402F-AC7B-B21462762A79}"/>
            </c:ext>
          </c:extLst>
        </c:ser>
        <c:ser>
          <c:idx val="15"/>
          <c:order val="3"/>
          <c:tx>
            <c:strRef>
              <c:f>'C:\Users\jrametta\Desktop\Desktop Items 2017\Sheets\[Treasury Yield Curve Data.xlsx]Sheet1'!$P$1</c:f>
              <c:strCache>
                <c:ptCount val="1"/>
                <c:pt idx="0">
                  <c:v>1 Year</c:v>
                </c:pt>
              </c:strCache>
            </c:strRef>
          </c:tx>
          <c:spPr>
            <a:ln w="28575" cap="rnd">
              <a:solidFill>
                <a:srgbClr val="979EA1">
                  <a:alpha val="40000"/>
                </a:srgbClr>
              </a:solidFill>
              <a:round/>
            </a:ln>
            <a:effectLst/>
          </c:spPr>
          <c:marker>
            <c:symbol val="none"/>
          </c:marker>
          <c:cat>
            <c:numRef>
              <c:f>'C:\Users\jrametta\Desktop\Desktop Items 2017\Sheets\[Treasury Yield Curve Data.xlsx]Sheet1'!$A$127:$A$240</c:f>
              <c:numCache>
                <c:formatCode>General</c:formatCode>
                <c:ptCount val="114"/>
                <c:pt idx="0">
                  <c:v>42919</c:v>
                </c:pt>
                <c:pt idx="1">
                  <c:v>42921</c:v>
                </c:pt>
                <c:pt idx="2">
                  <c:v>42922</c:v>
                </c:pt>
                <c:pt idx="3">
                  <c:v>42923</c:v>
                </c:pt>
                <c:pt idx="4">
                  <c:v>42926</c:v>
                </c:pt>
                <c:pt idx="5">
                  <c:v>42927</c:v>
                </c:pt>
                <c:pt idx="6">
                  <c:v>42928</c:v>
                </c:pt>
                <c:pt idx="7">
                  <c:v>42929</c:v>
                </c:pt>
                <c:pt idx="8">
                  <c:v>42930</c:v>
                </c:pt>
                <c:pt idx="9">
                  <c:v>42933</c:v>
                </c:pt>
                <c:pt idx="10">
                  <c:v>42934</c:v>
                </c:pt>
                <c:pt idx="11">
                  <c:v>42935</c:v>
                </c:pt>
                <c:pt idx="12">
                  <c:v>42936</c:v>
                </c:pt>
                <c:pt idx="13">
                  <c:v>42937</c:v>
                </c:pt>
                <c:pt idx="14">
                  <c:v>42940</c:v>
                </c:pt>
                <c:pt idx="15">
                  <c:v>42941</c:v>
                </c:pt>
                <c:pt idx="16">
                  <c:v>42942</c:v>
                </c:pt>
                <c:pt idx="17">
                  <c:v>42943</c:v>
                </c:pt>
                <c:pt idx="18">
                  <c:v>42944</c:v>
                </c:pt>
                <c:pt idx="19">
                  <c:v>42947</c:v>
                </c:pt>
                <c:pt idx="20">
                  <c:v>42948</c:v>
                </c:pt>
                <c:pt idx="21">
                  <c:v>42949</c:v>
                </c:pt>
                <c:pt idx="22">
                  <c:v>42950</c:v>
                </c:pt>
                <c:pt idx="23">
                  <c:v>42951</c:v>
                </c:pt>
                <c:pt idx="24">
                  <c:v>42954</c:v>
                </c:pt>
                <c:pt idx="25">
                  <c:v>42955</c:v>
                </c:pt>
                <c:pt idx="26">
                  <c:v>42956</c:v>
                </c:pt>
                <c:pt idx="27">
                  <c:v>42957</c:v>
                </c:pt>
                <c:pt idx="28">
                  <c:v>42958</c:v>
                </c:pt>
                <c:pt idx="29">
                  <c:v>42961</c:v>
                </c:pt>
                <c:pt idx="30">
                  <c:v>42962</c:v>
                </c:pt>
                <c:pt idx="31">
                  <c:v>42963</c:v>
                </c:pt>
                <c:pt idx="32">
                  <c:v>42964</c:v>
                </c:pt>
                <c:pt idx="33">
                  <c:v>42965</c:v>
                </c:pt>
                <c:pt idx="34">
                  <c:v>42968</c:v>
                </c:pt>
                <c:pt idx="35">
                  <c:v>42969</c:v>
                </c:pt>
                <c:pt idx="36">
                  <c:v>42970</c:v>
                </c:pt>
                <c:pt idx="37">
                  <c:v>42971</c:v>
                </c:pt>
                <c:pt idx="38">
                  <c:v>42972</c:v>
                </c:pt>
                <c:pt idx="39">
                  <c:v>42975</c:v>
                </c:pt>
                <c:pt idx="40">
                  <c:v>42976</c:v>
                </c:pt>
                <c:pt idx="41">
                  <c:v>42977</c:v>
                </c:pt>
                <c:pt idx="42">
                  <c:v>42978</c:v>
                </c:pt>
                <c:pt idx="43">
                  <c:v>42979</c:v>
                </c:pt>
                <c:pt idx="44">
                  <c:v>42983</c:v>
                </c:pt>
                <c:pt idx="45">
                  <c:v>42984</c:v>
                </c:pt>
                <c:pt idx="46">
                  <c:v>42985</c:v>
                </c:pt>
                <c:pt idx="47">
                  <c:v>42986</c:v>
                </c:pt>
                <c:pt idx="48">
                  <c:v>42989</c:v>
                </c:pt>
                <c:pt idx="49">
                  <c:v>42990</c:v>
                </c:pt>
                <c:pt idx="50">
                  <c:v>42991</c:v>
                </c:pt>
                <c:pt idx="51">
                  <c:v>42992</c:v>
                </c:pt>
                <c:pt idx="52">
                  <c:v>42993</c:v>
                </c:pt>
                <c:pt idx="53">
                  <c:v>42996</c:v>
                </c:pt>
                <c:pt idx="54">
                  <c:v>42997</c:v>
                </c:pt>
                <c:pt idx="55">
                  <c:v>42998</c:v>
                </c:pt>
                <c:pt idx="56">
                  <c:v>42999</c:v>
                </c:pt>
                <c:pt idx="57">
                  <c:v>43000</c:v>
                </c:pt>
                <c:pt idx="58">
                  <c:v>43003</c:v>
                </c:pt>
                <c:pt idx="59">
                  <c:v>43004</c:v>
                </c:pt>
                <c:pt idx="60">
                  <c:v>43005</c:v>
                </c:pt>
                <c:pt idx="61">
                  <c:v>43006</c:v>
                </c:pt>
                <c:pt idx="62">
                  <c:v>43007</c:v>
                </c:pt>
                <c:pt idx="63">
                  <c:v>43010</c:v>
                </c:pt>
                <c:pt idx="64">
                  <c:v>43011</c:v>
                </c:pt>
                <c:pt idx="65">
                  <c:v>43012</c:v>
                </c:pt>
                <c:pt idx="66">
                  <c:v>43013</c:v>
                </c:pt>
                <c:pt idx="67">
                  <c:v>43014</c:v>
                </c:pt>
                <c:pt idx="68">
                  <c:v>43018</c:v>
                </c:pt>
                <c:pt idx="69">
                  <c:v>43019</c:v>
                </c:pt>
                <c:pt idx="70">
                  <c:v>43020</c:v>
                </c:pt>
                <c:pt idx="71">
                  <c:v>43021</c:v>
                </c:pt>
                <c:pt idx="72">
                  <c:v>43024</c:v>
                </c:pt>
                <c:pt idx="73">
                  <c:v>43025</c:v>
                </c:pt>
                <c:pt idx="74">
                  <c:v>43026</c:v>
                </c:pt>
                <c:pt idx="75">
                  <c:v>43027</c:v>
                </c:pt>
                <c:pt idx="76">
                  <c:v>43028</c:v>
                </c:pt>
                <c:pt idx="77">
                  <c:v>43031</c:v>
                </c:pt>
                <c:pt idx="78">
                  <c:v>43032</c:v>
                </c:pt>
                <c:pt idx="79">
                  <c:v>43033</c:v>
                </c:pt>
                <c:pt idx="80">
                  <c:v>43034</c:v>
                </c:pt>
                <c:pt idx="81">
                  <c:v>43035</c:v>
                </c:pt>
                <c:pt idx="82">
                  <c:v>43038</c:v>
                </c:pt>
                <c:pt idx="83">
                  <c:v>43039</c:v>
                </c:pt>
                <c:pt idx="84">
                  <c:v>43040</c:v>
                </c:pt>
                <c:pt idx="85">
                  <c:v>43041</c:v>
                </c:pt>
                <c:pt idx="86">
                  <c:v>43042</c:v>
                </c:pt>
                <c:pt idx="87">
                  <c:v>43045</c:v>
                </c:pt>
                <c:pt idx="88">
                  <c:v>43046</c:v>
                </c:pt>
                <c:pt idx="89">
                  <c:v>43047</c:v>
                </c:pt>
                <c:pt idx="90">
                  <c:v>43048</c:v>
                </c:pt>
                <c:pt idx="91">
                  <c:v>43049</c:v>
                </c:pt>
                <c:pt idx="92">
                  <c:v>43052</c:v>
                </c:pt>
                <c:pt idx="93">
                  <c:v>43053</c:v>
                </c:pt>
                <c:pt idx="94">
                  <c:v>43054</c:v>
                </c:pt>
                <c:pt idx="95">
                  <c:v>43055</c:v>
                </c:pt>
                <c:pt idx="96">
                  <c:v>43056</c:v>
                </c:pt>
                <c:pt idx="97">
                  <c:v>43059</c:v>
                </c:pt>
                <c:pt idx="98">
                  <c:v>43060</c:v>
                </c:pt>
                <c:pt idx="99">
                  <c:v>43061</c:v>
                </c:pt>
                <c:pt idx="100">
                  <c:v>43063</c:v>
                </c:pt>
                <c:pt idx="101">
                  <c:v>43066</c:v>
                </c:pt>
                <c:pt idx="102">
                  <c:v>43067</c:v>
                </c:pt>
                <c:pt idx="103">
                  <c:v>43068</c:v>
                </c:pt>
                <c:pt idx="104">
                  <c:v>43069</c:v>
                </c:pt>
                <c:pt idx="105">
                  <c:v>43070</c:v>
                </c:pt>
                <c:pt idx="106">
                  <c:v>43073</c:v>
                </c:pt>
                <c:pt idx="107">
                  <c:v>43074</c:v>
                </c:pt>
                <c:pt idx="108">
                  <c:v>43075</c:v>
                </c:pt>
                <c:pt idx="109">
                  <c:v>43076</c:v>
                </c:pt>
                <c:pt idx="110">
                  <c:v>43077</c:v>
                </c:pt>
                <c:pt idx="111">
                  <c:v>43080</c:v>
                </c:pt>
                <c:pt idx="112">
                  <c:v>43081</c:v>
                </c:pt>
                <c:pt idx="113">
                  <c:v>43082</c:v>
                </c:pt>
              </c:numCache>
            </c:numRef>
          </c:cat>
          <c:val>
            <c:numRef>
              <c:f>'C:\Users\jrametta\Desktop\Desktop Items 2017\Sheets\[Treasury Yield Curve Data.xlsx]Sheet1'!$P$127:$P$240</c:f>
              <c:numCache>
                <c:formatCode>General</c:formatCode>
                <c:ptCount val="114"/>
                <c:pt idx="0">
                  <c:v>1.24E-2</c:v>
                </c:pt>
                <c:pt idx="1">
                  <c:v>1.24E-2</c:v>
                </c:pt>
                <c:pt idx="2">
                  <c:v>1.23E-2</c:v>
                </c:pt>
                <c:pt idx="3">
                  <c:v>1.2200000000000001E-2</c:v>
                </c:pt>
                <c:pt idx="4">
                  <c:v>1.23E-2</c:v>
                </c:pt>
                <c:pt idx="5">
                  <c:v>1.2E-2</c:v>
                </c:pt>
                <c:pt idx="6">
                  <c:v>1.21E-2</c:v>
                </c:pt>
                <c:pt idx="7">
                  <c:v>1.23E-2</c:v>
                </c:pt>
                <c:pt idx="8">
                  <c:v>1.2200000000000001E-2</c:v>
                </c:pt>
                <c:pt idx="9">
                  <c:v>1.2200000000000001E-2</c:v>
                </c:pt>
                <c:pt idx="10">
                  <c:v>1.1900000000000001E-2</c:v>
                </c:pt>
                <c:pt idx="11">
                  <c:v>1.23E-2</c:v>
                </c:pt>
                <c:pt idx="12">
                  <c:v>1.2200000000000001E-2</c:v>
                </c:pt>
                <c:pt idx="13">
                  <c:v>1.2200000000000001E-2</c:v>
                </c:pt>
                <c:pt idx="14">
                  <c:v>1.23E-2</c:v>
                </c:pt>
                <c:pt idx="15">
                  <c:v>1.24E-2</c:v>
                </c:pt>
                <c:pt idx="16">
                  <c:v>1.23E-2</c:v>
                </c:pt>
                <c:pt idx="17">
                  <c:v>1.2200000000000001E-2</c:v>
                </c:pt>
                <c:pt idx="18">
                  <c:v>1.2200000000000001E-2</c:v>
                </c:pt>
                <c:pt idx="19">
                  <c:v>1.23E-2</c:v>
                </c:pt>
                <c:pt idx="20">
                  <c:v>1.2200000000000001E-2</c:v>
                </c:pt>
                <c:pt idx="21">
                  <c:v>1.24E-2</c:v>
                </c:pt>
                <c:pt idx="22">
                  <c:v>1.2200000000000001E-2</c:v>
                </c:pt>
                <c:pt idx="23">
                  <c:v>1.23E-2</c:v>
                </c:pt>
                <c:pt idx="24">
                  <c:v>1.2200000000000001E-2</c:v>
                </c:pt>
                <c:pt idx="25">
                  <c:v>1.24E-2</c:v>
                </c:pt>
                <c:pt idx="26">
                  <c:v>1.21E-2</c:v>
                </c:pt>
                <c:pt idx="27">
                  <c:v>1.2200000000000001E-2</c:v>
                </c:pt>
                <c:pt idx="28">
                  <c:v>1.21E-2</c:v>
                </c:pt>
                <c:pt idx="29">
                  <c:v>1.23E-2</c:v>
                </c:pt>
                <c:pt idx="30">
                  <c:v>1.23E-2</c:v>
                </c:pt>
                <c:pt idx="31">
                  <c:v>1.24E-2</c:v>
                </c:pt>
                <c:pt idx="32">
                  <c:v>1.24E-2</c:v>
                </c:pt>
                <c:pt idx="33">
                  <c:v>1.24E-2</c:v>
                </c:pt>
                <c:pt idx="34">
                  <c:v>1.23E-2</c:v>
                </c:pt>
                <c:pt idx="35">
                  <c:v>1.24E-2</c:v>
                </c:pt>
                <c:pt idx="36">
                  <c:v>1.2200000000000001E-2</c:v>
                </c:pt>
                <c:pt idx="37">
                  <c:v>1.23E-2</c:v>
                </c:pt>
                <c:pt idx="38">
                  <c:v>1.23E-2</c:v>
                </c:pt>
                <c:pt idx="39">
                  <c:v>1.24E-2</c:v>
                </c:pt>
                <c:pt idx="40">
                  <c:v>1.23E-2</c:v>
                </c:pt>
                <c:pt idx="41">
                  <c:v>1.23E-2</c:v>
                </c:pt>
                <c:pt idx="42">
                  <c:v>1.23E-2</c:v>
                </c:pt>
                <c:pt idx="43">
                  <c:v>1.24E-2</c:v>
                </c:pt>
                <c:pt idx="44">
                  <c:v>1.23E-2</c:v>
                </c:pt>
                <c:pt idx="45">
                  <c:v>1.24E-2</c:v>
                </c:pt>
                <c:pt idx="46">
                  <c:v>1.21E-2</c:v>
                </c:pt>
                <c:pt idx="47">
                  <c:v>1.2200000000000001E-2</c:v>
                </c:pt>
                <c:pt idx="48">
                  <c:v>1.24E-2</c:v>
                </c:pt>
                <c:pt idx="49">
                  <c:v>1.2699999999999999E-2</c:v>
                </c:pt>
                <c:pt idx="50">
                  <c:v>1.2699999999999999E-2</c:v>
                </c:pt>
                <c:pt idx="51">
                  <c:v>1.2800000000000001E-2</c:v>
                </c:pt>
                <c:pt idx="52">
                  <c:v>1.2999999999999999E-2</c:v>
                </c:pt>
                <c:pt idx="53">
                  <c:v>1.2999999999999999E-2</c:v>
                </c:pt>
                <c:pt idx="54">
                  <c:v>1.3100000000000001E-2</c:v>
                </c:pt>
                <c:pt idx="55">
                  <c:v>1.32E-2</c:v>
                </c:pt>
                <c:pt idx="56">
                  <c:v>1.3100000000000001E-2</c:v>
                </c:pt>
                <c:pt idx="57">
                  <c:v>1.2999999999999999E-2</c:v>
                </c:pt>
                <c:pt idx="58">
                  <c:v>1.2999999999999999E-2</c:v>
                </c:pt>
                <c:pt idx="59">
                  <c:v>1.3100000000000001E-2</c:v>
                </c:pt>
                <c:pt idx="60">
                  <c:v>1.3299999999999999E-2</c:v>
                </c:pt>
                <c:pt idx="61">
                  <c:v>1.3100000000000001E-2</c:v>
                </c:pt>
                <c:pt idx="62">
                  <c:v>1.3100000000000001E-2</c:v>
                </c:pt>
                <c:pt idx="63">
                  <c:v>1.3100000000000001E-2</c:v>
                </c:pt>
                <c:pt idx="64">
                  <c:v>1.32E-2</c:v>
                </c:pt>
                <c:pt idx="65">
                  <c:v>1.3299999999999999E-2</c:v>
                </c:pt>
                <c:pt idx="66">
                  <c:v>1.35E-2</c:v>
                </c:pt>
                <c:pt idx="67">
                  <c:v>1.35E-2</c:v>
                </c:pt>
                <c:pt idx="68">
                  <c:v>1.4200000000000001E-2</c:v>
                </c:pt>
                <c:pt idx="69">
                  <c:v>1.4E-2</c:v>
                </c:pt>
                <c:pt idx="70">
                  <c:v>1.41E-2</c:v>
                </c:pt>
                <c:pt idx="71">
                  <c:v>1.3899999999999999E-2</c:v>
                </c:pt>
                <c:pt idx="72">
                  <c:v>1.4200000000000001E-2</c:v>
                </c:pt>
                <c:pt idx="73">
                  <c:v>1.41E-2</c:v>
                </c:pt>
                <c:pt idx="74">
                  <c:v>1.4200000000000001E-2</c:v>
                </c:pt>
                <c:pt idx="75">
                  <c:v>1.41E-2</c:v>
                </c:pt>
                <c:pt idx="76">
                  <c:v>1.43E-2</c:v>
                </c:pt>
                <c:pt idx="77">
                  <c:v>1.4200000000000001E-2</c:v>
                </c:pt>
                <c:pt idx="78">
                  <c:v>1.43E-2</c:v>
                </c:pt>
                <c:pt idx="79">
                  <c:v>1.43E-2</c:v>
                </c:pt>
                <c:pt idx="80">
                  <c:v>1.43E-2</c:v>
                </c:pt>
                <c:pt idx="81">
                  <c:v>1.4200000000000001E-2</c:v>
                </c:pt>
                <c:pt idx="82">
                  <c:v>1.4200000000000001E-2</c:v>
                </c:pt>
                <c:pt idx="83">
                  <c:v>1.43E-2</c:v>
                </c:pt>
                <c:pt idx="84">
                  <c:v>1.46E-2</c:v>
                </c:pt>
                <c:pt idx="85">
                  <c:v>1.46E-2</c:v>
                </c:pt>
                <c:pt idx="86">
                  <c:v>1.49E-2</c:v>
                </c:pt>
                <c:pt idx="87">
                  <c:v>1.4999999999999999E-2</c:v>
                </c:pt>
                <c:pt idx="88">
                  <c:v>1.49E-2</c:v>
                </c:pt>
                <c:pt idx="89">
                  <c:v>1.5299999999999999E-2</c:v>
                </c:pt>
                <c:pt idx="90">
                  <c:v>1.5299999999999999E-2</c:v>
                </c:pt>
                <c:pt idx="91">
                  <c:v>1.54E-2</c:v>
                </c:pt>
                <c:pt idx="92">
                  <c:v>1.55E-2</c:v>
                </c:pt>
                <c:pt idx="93">
                  <c:v>1.55E-2</c:v>
                </c:pt>
                <c:pt idx="94">
                  <c:v>1.55E-2</c:v>
                </c:pt>
                <c:pt idx="95">
                  <c:v>1.5900000000000001E-2</c:v>
                </c:pt>
                <c:pt idx="96">
                  <c:v>1.6E-2</c:v>
                </c:pt>
                <c:pt idx="97">
                  <c:v>1.6199999999999999E-2</c:v>
                </c:pt>
                <c:pt idx="98">
                  <c:v>1.6199999999999999E-2</c:v>
                </c:pt>
                <c:pt idx="99">
                  <c:v>1.61E-2</c:v>
                </c:pt>
                <c:pt idx="100">
                  <c:v>1.61E-2</c:v>
                </c:pt>
                <c:pt idx="101">
                  <c:v>1.6199999999999999E-2</c:v>
                </c:pt>
                <c:pt idx="102">
                  <c:v>1.61E-2</c:v>
                </c:pt>
                <c:pt idx="103">
                  <c:v>1.61E-2</c:v>
                </c:pt>
                <c:pt idx="104">
                  <c:v>1.6199999999999999E-2</c:v>
                </c:pt>
                <c:pt idx="105">
                  <c:v>1.6199999999999999E-2</c:v>
                </c:pt>
                <c:pt idx="106">
                  <c:v>1.66E-2</c:v>
                </c:pt>
                <c:pt idx="107">
                  <c:v>1.6400000000000001E-2</c:v>
                </c:pt>
                <c:pt idx="108">
                  <c:v>1.6799999999999999E-2</c:v>
                </c:pt>
                <c:pt idx="109">
                  <c:v>1.67E-2</c:v>
                </c:pt>
                <c:pt idx="110">
                  <c:v>1.6500000000000001E-2</c:v>
                </c:pt>
                <c:pt idx="111">
                  <c:v>1.6899999999999998E-2</c:v>
                </c:pt>
                <c:pt idx="112">
                  <c:v>1.7000000000000001E-2</c:v>
                </c:pt>
                <c:pt idx="113">
                  <c:v>1.6799999999999999E-2</c:v>
                </c:pt>
              </c:numCache>
            </c:numRef>
          </c:val>
          <c:smooth val="0"/>
          <c:extLst>
            <c:ext xmlns:c16="http://schemas.microsoft.com/office/drawing/2014/chart" uri="{C3380CC4-5D6E-409C-BE32-E72D297353CC}">
              <c16:uniqueId val="{00000003-1A33-402F-AC7B-B21462762A79}"/>
            </c:ext>
          </c:extLst>
        </c:ser>
        <c:ser>
          <c:idx val="16"/>
          <c:order val="4"/>
          <c:tx>
            <c:strRef>
              <c:f>'C:\Users\jrametta\Desktop\Desktop Items 2017\Sheets\[Treasury Yield Curve Data.xlsx]Sheet1'!$Q$1</c:f>
              <c:strCache>
                <c:ptCount val="1"/>
                <c:pt idx="0">
                  <c:v>2 Year</c:v>
                </c:pt>
              </c:strCache>
            </c:strRef>
          </c:tx>
          <c:spPr>
            <a:ln w="28575" cap="rnd">
              <a:solidFill>
                <a:srgbClr val="A04276">
                  <a:alpha val="35000"/>
                </a:srgbClr>
              </a:solidFill>
              <a:round/>
            </a:ln>
            <a:effectLst/>
          </c:spPr>
          <c:marker>
            <c:symbol val="none"/>
          </c:marker>
          <c:cat>
            <c:numRef>
              <c:f>'C:\Users\jrametta\Desktop\Desktop Items 2017\Sheets\[Treasury Yield Curve Data.xlsx]Sheet1'!$A$127:$A$240</c:f>
              <c:numCache>
                <c:formatCode>General</c:formatCode>
                <c:ptCount val="114"/>
                <c:pt idx="0">
                  <c:v>42919</c:v>
                </c:pt>
                <c:pt idx="1">
                  <c:v>42921</c:v>
                </c:pt>
                <c:pt idx="2">
                  <c:v>42922</c:v>
                </c:pt>
                <c:pt idx="3">
                  <c:v>42923</c:v>
                </c:pt>
                <c:pt idx="4">
                  <c:v>42926</c:v>
                </c:pt>
                <c:pt idx="5">
                  <c:v>42927</c:v>
                </c:pt>
                <c:pt idx="6">
                  <c:v>42928</c:v>
                </c:pt>
                <c:pt idx="7">
                  <c:v>42929</c:v>
                </c:pt>
                <c:pt idx="8">
                  <c:v>42930</c:v>
                </c:pt>
                <c:pt idx="9">
                  <c:v>42933</c:v>
                </c:pt>
                <c:pt idx="10">
                  <c:v>42934</c:v>
                </c:pt>
                <c:pt idx="11">
                  <c:v>42935</c:v>
                </c:pt>
                <c:pt idx="12">
                  <c:v>42936</c:v>
                </c:pt>
                <c:pt idx="13">
                  <c:v>42937</c:v>
                </c:pt>
                <c:pt idx="14">
                  <c:v>42940</c:v>
                </c:pt>
                <c:pt idx="15">
                  <c:v>42941</c:v>
                </c:pt>
                <c:pt idx="16">
                  <c:v>42942</c:v>
                </c:pt>
                <c:pt idx="17">
                  <c:v>42943</c:v>
                </c:pt>
                <c:pt idx="18">
                  <c:v>42944</c:v>
                </c:pt>
                <c:pt idx="19">
                  <c:v>42947</c:v>
                </c:pt>
                <c:pt idx="20">
                  <c:v>42948</c:v>
                </c:pt>
                <c:pt idx="21">
                  <c:v>42949</c:v>
                </c:pt>
                <c:pt idx="22">
                  <c:v>42950</c:v>
                </c:pt>
                <c:pt idx="23">
                  <c:v>42951</c:v>
                </c:pt>
                <c:pt idx="24">
                  <c:v>42954</c:v>
                </c:pt>
                <c:pt idx="25">
                  <c:v>42955</c:v>
                </c:pt>
                <c:pt idx="26">
                  <c:v>42956</c:v>
                </c:pt>
                <c:pt idx="27">
                  <c:v>42957</c:v>
                </c:pt>
                <c:pt idx="28">
                  <c:v>42958</c:v>
                </c:pt>
                <c:pt idx="29">
                  <c:v>42961</c:v>
                </c:pt>
                <c:pt idx="30">
                  <c:v>42962</c:v>
                </c:pt>
                <c:pt idx="31">
                  <c:v>42963</c:v>
                </c:pt>
                <c:pt idx="32">
                  <c:v>42964</c:v>
                </c:pt>
                <c:pt idx="33">
                  <c:v>42965</c:v>
                </c:pt>
                <c:pt idx="34">
                  <c:v>42968</c:v>
                </c:pt>
                <c:pt idx="35">
                  <c:v>42969</c:v>
                </c:pt>
                <c:pt idx="36">
                  <c:v>42970</c:v>
                </c:pt>
                <c:pt idx="37">
                  <c:v>42971</c:v>
                </c:pt>
                <c:pt idx="38">
                  <c:v>42972</c:v>
                </c:pt>
                <c:pt idx="39">
                  <c:v>42975</c:v>
                </c:pt>
                <c:pt idx="40">
                  <c:v>42976</c:v>
                </c:pt>
                <c:pt idx="41">
                  <c:v>42977</c:v>
                </c:pt>
                <c:pt idx="42">
                  <c:v>42978</c:v>
                </c:pt>
                <c:pt idx="43">
                  <c:v>42979</c:v>
                </c:pt>
                <c:pt idx="44">
                  <c:v>42983</c:v>
                </c:pt>
                <c:pt idx="45">
                  <c:v>42984</c:v>
                </c:pt>
                <c:pt idx="46">
                  <c:v>42985</c:v>
                </c:pt>
                <c:pt idx="47">
                  <c:v>42986</c:v>
                </c:pt>
                <c:pt idx="48">
                  <c:v>42989</c:v>
                </c:pt>
                <c:pt idx="49">
                  <c:v>42990</c:v>
                </c:pt>
                <c:pt idx="50">
                  <c:v>42991</c:v>
                </c:pt>
                <c:pt idx="51">
                  <c:v>42992</c:v>
                </c:pt>
                <c:pt idx="52">
                  <c:v>42993</c:v>
                </c:pt>
                <c:pt idx="53">
                  <c:v>42996</c:v>
                </c:pt>
                <c:pt idx="54">
                  <c:v>42997</c:v>
                </c:pt>
                <c:pt idx="55">
                  <c:v>42998</c:v>
                </c:pt>
                <c:pt idx="56">
                  <c:v>42999</c:v>
                </c:pt>
                <c:pt idx="57">
                  <c:v>43000</c:v>
                </c:pt>
                <c:pt idx="58">
                  <c:v>43003</c:v>
                </c:pt>
                <c:pt idx="59">
                  <c:v>43004</c:v>
                </c:pt>
                <c:pt idx="60">
                  <c:v>43005</c:v>
                </c:pt>
                <c:pt idx="61">
                  <c:v>43006</c:v>
                </c:pt>
                <c:pt idx="62">
                  <c:v>43007</c:v>
                </c:pt>
                <c:pt idx="63">
                  <c:v>43010</c:v>
                </c:pt>
                <c:pt idx="64">
                  <c:v>43011</c:v>
                </c:pt>
                <c:pt idx="65">
                  <c:v>43012</c:v>
                </c:pt>
                <c:pt idx="66">
                  <c:v>43013</c:v>
                </c:pt>
                <c:pt idx="67">
                  <c:v>43014</c:v>
                </c:pt>
                <c:pt idx="68">
                  <c:v>43018</c:v>
                </c:pt>
                <c:pt idx="69">
                  <c:v>43019</c:v>
                </c:pt>
                <c:pt idx="70">
                  <c:v>43020</c:v>
                </c:pt>
                <c:pt idx="71">
                  <c:v>43021</c:v>
                </c:pt>
                <c:pt idx="72">
                  <c:v>43024</c:v>
                </c:pt>
                <c:pt idx="73">
                  <c:v>43025</c:v>
                </c:pt>
                <c:pt idx="74">
                  <c:v>43026</c:v>
                </c:pt>
                <c:pt idx="75">
                  <c:v>43027</c:v>
                </c:pt>
                <c:pt idx="76">
                  <c:v>43028</c:v>
                </c:pt>
                <c:pt idx="77">
                  <c:v>43031</c:v>
                </c:pt>
                <c:pt idx="78">
                  <c:v>43032</c:v>
                </c:pt>
                <c:pt idx="79">
                  <c:v>43033</c:v>
                </c:pt>
                <c:pt idx="80">
                  <c:v>43034</c:v>
                </c:pt>
                <c:pt idx="81">
                  <c:v>43035</c:v>
                </c:pt>
                <c:pt idx="82">
                  <c:v>43038</c:v>
                </c:pt>
                <c:pt idx="83">
                  <c:v>43039</c:v>
                </c:pt>
                <c:pt idx="84">
                  <c:v>43040</c:v>
                </c:pt>
                <c:pt idx="85">
                  <c:v>43041</c:v>
                </c:pt>
                <c:pt idx="86">
                  <c:v>43042</c:v>
                </c:pt>
                <c:pt idx="87">
                  <c:v>43045</c:v>
                </c:pt>
                <c:pt idx="88">
                  <c:v>43046</c:v>
                </c:pt>
                <c:pt idx="89">
                  <c:v>43047</c:v>
                </c:pt>
                <c:pt idx="90">
                  <c:v>43048</c:v>
                </c:pt>
                <c:pt idx="91">
                  <c:v>43049</c:v>
                </c:pt>
                <c:pt idx="92">
                  <c:v>43052</c:v>
                </c:pt>
                <c:pt idx="93">
                  <c:v>43053</c:v>
                </c:pt>
                <c:pt idx="94">
                  <c:v>43054</c:v>
                </c:pt>
                <c:pt idx="95">
                  <c:v>43055</c:v>
                </c:pt>
                <c:pt idx="96">
                  <c:v>43056</c:v>
                </c:pt>
                <c:pt idx="97">
                  <c:v>43059</c:v>
                </c:pt>
                <c:pt idx="98">
                  <c:v>43060</c:v>
                </c:pt>
                <c:pt idx="99">
                  <c:v>43061</c:v>
                </c:pt>
                <c:pt idx="100">
                  <c:v>43063</c:v>
                </c:pt>
                <c:pt idx="101">
                  <c:v>43066</c:v>
                </c:pt>
                <c:pt idx="102">
                  <c:v>43067</c:v>
                </c:pt>
                <c:pt idx="103">
                  <c:v>43068</c:v>
                </c:pt>
                <c:pt idx="104">
                  <c:v>43069</c:v>
                </c:pt>
                <c:pt idx="105">
                  <c:v>43070</c:v>
                </c:pt>
                <c:pt idx="106">
                  <c:v>43073</c:v>
                </c:pt>
                <c:pt idx="107">
                  <c:v>43074</c:v>
                </c:pt>
                <c:pt idx="108">
                  <c:v>43075</c:v>
                </c:pt>
                <c:pt idx="109">
                  <c:v>43076</c:v>
                </c:pt>
                <c:pt idx="110">
                  <c:v>43077</c:v>
                </c:pt>
                <c:pt idx="111">
                  <c:v>43080</c:v>
                </c:pt>
                <c:pt idx="112">
                  <c:v>43081</c:v>
                </c:pt>
                <c:pt idx="113">
                  <c:v>43082</c:v>
                </c:pt>
              </c:numCache>
            </c:numRef>
          </c:cat>
          <c:val>
            <c:numRef>
              <c:f>'C:\Users\jrametta\Desktop\Desktop Items 2017\Sheets\[Treasury Yield Curve Data.xlsx]Sheet1'!$Q$127:$Q$240</c:f>
              <c:numCache>
                <c:formatCode>General</c:formatCode>
                <c:ptCount val="114"/>
                <c:pt idx="0">
                  <c:v>1.41E-2</c:v>
                </c:pt>
                <c:pt idx="1">
                  <c:v>1.41E-2</c:v>
                </c:pt>
                <c:pt idx="2">
                  <c:v>1.4E-2</c:v>
                </c:pt>
                <c:pt idx="3">
                  <c:v>1.4E-2</c:v>
                </c:pt>
                <c:pt idx="4">
                  <c:v>1.4E-2</c:v>
                </c:pt>
                <c:pt idx="5">
                  <c:v>1.37E-2</c:v>
                </c:pt>
                <c:pt idx="6">
                  <c:v>1.35E-2</c:v>
                </c:pt>
                <c:pt idx="7">
                  <c:v>1.37E-2</c:v>
                </c:pt>
                <c:pt idx="8">
                  <c:v>1.35E-2</c:v>
                </c:pt>
                <c:pt idx="9">
                  <c:v>1.3599999999999999E-2</c:v>
                </c:pt>
                <c:pt idx="10">
                  <c:v>1.3599999999999999E-2</c:v>
                </c:pt>
                <c:pt idx="11">
                  <c:v>1.37E-2</c:v>
                </c:pt>
                <c:pt idx="12">
                  <c:v>1.37E-2</c:v>
                </c:pt>
                <c:pt idx="13">
                  <c:v>1.3599999999999999E-2</c:v>
                </c:pt>
                <c:pt idx="14">
                  <c:v>1.37E-2</c:v>
                </c:pt>
                <c:pt idx="15">
                  <c:v>1.4E-2</c:v>
                </c:pt>
                <c:pt idx="16">
                  <c:v>1.3599999999999999E-2</c:v>
                </c:pt>
                <c:pt idx="17">
                  <c:v>1.3599999999999999E-2</c:v>
                </c:pt>
                <c:pt idx="18">
                  <c:v>1.34E-2</c:v>
                </c:pt>
                <c:pt idx="19">
                  <c:v>1.34E-2</c:v>
                </c:pt>
                <c:pt idx="20">
                  <c:v>1.34E-2</c:v>
                </c:pt>
                <c:pt idx="21">
                  <c:v>1.3599999999999999E-2</c:v>
                </c:pt>
                <c:pt idx="22">
                  <c:v>1.34E-2</c:v>
                </c:pt>
                <c:pt idx="23">
                  <c:v>1.3599999999999999E-2</c:v>
                </c:pt>
                <c:pt idx="24">
                  <c:v>1.3599999999999999E-2</c:v>
                </c:pt>
                <c:pt idx="25">
                  <c:v>1.3599999999999999E-2</c:v>
                </c:pt>
                <c:pt idx="26">
                  <c:v>1.3299999999999999E-2</c:v>
                </c:pt>
                <c:pt idx="27">
                  <c:v>1.3299999999999999E-2</c:v>
                </c:pt>
                <c:pt idx="28">
                  <c:v>1.2999999999999999E-2</c:v>
                </c:pt>
                <c:pt idx="29">
                  <c:v>1.3299999999999999E-2</c:v>
                </c:pt>
                <c:pt idx="30">
                  <c:v>1.35E-2</c:v>
                </c:pt>
                <c:pt idx="31">
                  <c:v>1.3299999999999999E-2</c:v>
                </c:pt>
                <c:pt idx="32">
                  <c:v>1.32E-2</c:v>
                </c:pt>
                <c:pt idx="33">
                  <c:v>1.3299999999999999E-2</c:v>
                </c:pt>
                <c:pt idx="34">
                  <c:v>1.32E-2</c:v>
                </c:pt>
                <c:pt idx="35">
                  <c:v>1.3299999999999999E-2</c:v>
                </c:pt>
                <c:pt idx="36">
                  <c:v>1.32E-2</c:v>
                </c:pt>
                <c:pt idx="37">
                  <c:v>1.3299999999999999E-2</c:v>
                </c:pt>
                <c:pt idx="38">
                  <c:v>1.35E-2</c:v>
                </c:pt>
                <c:pt idx="39">
                  <c:v>1.3299999999999999E-2</c:v>
                </c:pt>
                <c:pt idx="40">
                  <c:v>1.3299999999999999E-2</c:v>
                </c:pt>
                <c:pt idx="41">
                  <c:v>1.3299999999999999E-2</c:v>
                </c:pt>
                <c:pt idx="42">
                  <c:v>1.3299999999999999E-2</c:v>
                </c:pt>
                <c:pt idx="43">
                  <c:v>1.35E-2</c:v>
                </c:pt>
                <c:pt idx="44">
                  <c:v>1.2999999999999999E-2</c:v>
                </c:pt>
                <c:pt idx="45">
                  <c:v>1.2999999999999999E-2</c:v>
                </c:pt>
                <c:pt idx="46">
                  <c:v>1.2699999999999999E-2</c:v>
                </c:pt>
                <c:pt idx="47">
                  <c:v>1.2699999999999999E-2</c:v>
                </c:pt>
                <c:pt idx="48">
                  <c:v>1.32E-2</c:v>
                </c:pt>
                <c:pt idx="49">
                  <c:v>1.3299999999999999E-2</c:v>
                </c:pt>
                <c:pt idx="50">
                  <c:v>1.35E-2</c:v>
                </c:pt>
                <c:pt idx="51">
                  <c:v>1.37E-2</c:v>
                </c:pt>
                <c:pt idx="52">
                  <c:v>1.3899999999999999E-2</c:v>
                </c:pt>
                <c:pt idx="53">
                  <c:v>1.4E-2</c:v>
                </c:pt>
                <c:pt idx="54">
                  <c:v>1.4E-2</c:v>
                </c:pt>
                <c:pt idx="55">
                  <c:v>1.4500000000000001E-2</c:v>
                </c:pt>
                <c:pt idx="56">
                  <c:v>1.4500000000000001E-2</c:v>
                </c:pt>
                <c:pt idx="57">
                  <c:v>1.46E-2</c:v>
                </c:pt>
                <c:pt idx="58">
                  <c:v>1.44E-2</c:v>
                </c:pt>
                <c:pt idx="59">
                  <c:v>1.4500000000000001E-2</c:v>
                </c:pt>
                <c:pt idx="60">
                  <c:v>1.47E-2</c:v>
                </c:pt>
                <c:pt idx="61">
                  <c:v>1.4500000000000001E-2</c:v>
                </c:pt>
                <c:pt idx="62">
                  <c:v>1.47E-2</c:v>
                </c:pt>
                <c:pt idx="63">
                  <c:v>1.49E-2</c:v>
                </c:pt>
                <c:pt idx="64">
                  <c:v>1.47E-2</c:v>
                </c:pt>
                <c:pt idx="65">
                  <c:v>1.47E-2</c:v>
                </c:pt>
                <c:pt idx="66">
                  <c:v>1.49E-2</c:v>
                </c:pt>
                <c:pt idx="67">
                  <c:v>1.54E-2</c:v>
                </c:pt>
                <c:pt idx="68">
                  <c:v>1.5100000000000001E-2</c:v>
                </c:pt>
                <c:pt idx="69">
                  <c:v>1.5100000000000001E-2</c:v>
                </c:pt>
                <c:pt idx="70">
                  <c:v>1.5100000000000001E-2</c:v>
                </c:pt>
                <c:pt idx="71">
                  <c:v>1.5100000000000001E-2</c:v>
                </c:pt>
                <c:pt idx="72">
                  <c:v>1.54E-2</c:v>
                </c:pt>
                <c:pt idx="73">
                  <c:v>1.54E-2</c:v>
                </c:pt>
                <c:pt idx="74">
                  <c:v>1.5900000000000001E-2</c:v>
                </c:pt>
                <c:pt idx="75">
                  <c:v>1.5800000000000002E-2</c:v>
                </c:pt>
                <c:pt idx="76">
                  <c:v>1.6E-2</c:v>
                </c:pt>
                <c:pt idx="77">
                  <c:v>1.5800000000000002E-2</c:v>
                </c:pt>
                <c:pt idx="78">
                  <c:v>1.6E-2</c:v>
                </c:pt>
                <c:pt idx="79">
                  <c:v>1.61E-2</c:v>
                </c:pt>
                <c:pt idx="80">
                  <c:v>1.6299999999999999E-2</c:v>
                </c:pt>
                <c:pt idx="81">
                  <c:v>1.5900000000000001E-2</c:v>
                </c:pt>
                <c:pt idx="82">
                  <c:v>1.5800000000000002E-2</c:v>
                </c:pt>
                <c:pt idx="83">
                  <c:v>1.6E-2</c:v>
                </c:pt>
                <c:pt idx="84">
                  <c:v>1.61E-2</c:v>
                </c:pt>
                <c:pt idx="85">
                  <c:v>1.61E-2</c:v>
                </c:pt>
                <c:pt idx="86">
                  <c:v>1.6299999999999999E-2</c:v>
                </c:pt>
                <c:pt idx="87">
                  <c:v>1.61E-2</c:v>
                </c:pt>
                <c:pt idx="88">
                  <c:v>1.6299999999999999E-2</c:v>
                </c:pt>
                <c:pt idx="89">
                  <c:v>1.6500000000000001E-2</c:v>
                </c:pt>
                <c:pt idx="90">
                  <c:v>1.6299999999999999E-2</c:v>
                </c:pt>
                <c:pt idx="91">
                  <c:v>1.67E-2</c:v>
                </c:pt>
                <c:pt idx="92">
                  <c:v>1.7000000000000001E-2</c:v>
                </c:pt>
                <c:pt idx="93">
                  <c:v>1.6799999999999999E-2</c:v>
                </c:pt>
                <c:pt idx="94">
                  <c:v>1.6799999999999999E-2</c:v>
                </c:pt>
                <c:pt idx="95">
                  <c:v>1.72E-2</c:v>
                </c:pt>
                <c:pt idx="96">
                  <c:v>1.7299999999999999E-2</c:v>
                </c:pt>
                <c:pt idx="97">
                  <c:v>1.77E-2</c:v>
                </c:pt>
                <c:pt idx="98">
                  <c:v>1.77E-2</c:v>
                </c:pt>
                <c:pt idx="99">
                  <c:v>1.7399999999999999E-2</c:v>
                </c:pt>
                <c:pt idx="100">
                  <c:v>1.7500000000000002E-2</c:v>
                </c:pt>
                <c:pt idx="101">
                  <c:v>1.7399999999999999E-2</c:v>
                </c:pt>
                <c:pt idx="102">
                  <c:v>1.7500000000000002E-2</c:v>
                </c:pt>
                <c:pt idx="103">
                  <c:v>1.78E-2</c:v>
                </c:pt>
                <c:pt idx="104">
                  <c:v>1.78E-2</c:v>
                </c:pt>
                <c:pt idx="105">
                  <c:v>1.78E-2</c:v>
                </c:pt>
                <c:pt idx="106">
                  <c:v>1.7999999999999999E-2</c:v>
                </c:pt>
                <c:pt idx="107">
                  <c:v>1.83E-2</c:v>
                </c:pt>
                <c:pt idx="108">
                  <c:v>1.78E-2</c:v>
                </c:pt>
                <c:pt idx="109">
                  <c:v>1.7999999999999999E-2</c:v>
                </c:pt>
                <c:pt idx="110">
                  <c:v>1.7999999999999999E-2</c:v>
                </c:pt>
                <c:pt idx="111">
                  <c:v>1.8200000000000001E-2</c:v>
                </c:pt>
                <c:pt idx="112">
                  <c:v>1.83E-2</c:v>
                </c:pt>
                <c:pt idx="113">
                  <c:v>1.7899999999999999E-2</c:v>
                </c:pt>
              </c:numCache>
            </c:numRef>
          </c:val>
          <c:smooth val="0"/>
          <c:extLst>
            <c:ext xmlns:c16="http://schemas.microsoft.com/office/drawing/2014/chart" uri="{C3380CC4-5D6E-409C-BE32-E72D297353CC}">
              <c16:uniqueId val="{00000004-1A33-402F-AC7B-B21462762A79}"/>
            </c:ext>
          </c:extLst>
        </c:ser>
        <c:ser>
          <c:idx val="17"/>
          <c:order val="5"/>
          <c:tx>
            <c:strRef>
              <c:f>'C:\Users\jrametta\Desktop\Desktop Items 2017\Sheets\[Treasury Yield Curve Data.xlsx]Sheet1'!$R$1</c:f>
              <c:strCache>
                <c:ptCount val="1"/>
                <c:pt idx="0">
                  <c:v>3 Year</c:v>
                </c:pt>
              </c:strCache>
            </c:strRef>
          </c:tx>
          <c:spPr>
            <a:ln w="28575" cap="rnd">
              <a:solidFill>
                <a:srgbClr val="67AC47">
                  <a:alpha val="30000"/>
                </a:srgbClr>
              </a:solidFill>
              <a:round/>
            </a:ln>
            <a:effectLst/>
          </c:spPr>
          <c:marker>
            <c:symbol val="none"/>
          </c:marker>
          <c:cat>
            <c:numRef>
              <c:f>'C:\Users\jrametta\Desktop\Desktop Items 2017\Sheets\[Treasury Yield Curve Data.xlsx]Sheet1'!$A$127:$A$240</c:f>
              <c:numCache>
                <c:formatCode>General</c:formatCode>
                <c:ptCount val="114"/>
                <c:pt idx="0">
                  <c:v>42919</c:v>
                </c:pt>
                <c:pt idx="1">
                  <c:v>42921</c:v>
                </c:pt>
                <c:pt idx="2">
                  <c:v>42922</c:v>
                </c:pt>
                <c:pt idx="3">
                  <c:v>42923</c:v>
                </c:pt>
                <c:pt idx="4">
                  <c:v>42926</c:v>
                </c:pt>
                <c:pt idx="5">
                  <c:v>42927</c:v>
                </c:pt>
                <c:pt idx="6">
                  <c:v>42928</c:v>
                </c:pt>
                <c:pt idx="7">
                  <c:v>42929</c:v>
                </c:pt>
                <c:pt idx="8">
                  <c:v>42930</c:v>
                </c:pt>
                <c:pt idx="9">
                  <c:v>42933</c:v>
                </c:pt>
                <c:pt idx="10">
                  <c:v>42934</c:v>
                </c:pt>
                <c:pt idx="11">
                  <c:v>42935</c:v>
                </c:pt>
                <c:pt idx="12">
                  <c:v>42936</c:v>
                </c:pt>
                <c:pt idx="13">
                  <c:v>42937</c:v>
                </c:pt>
                <c:pt idx="14">
                  <c:v>42940</c:v>
                </c:pt>
                <c:pt idx="15">
                  <c:v>42941</c:v>
                </c:pt>
                <c:pt idx="16">
                  <c:v>42942</c:v>
                </c:pt>
                <c:pt idx="17">
                  <c:v>42943</c:v>
                </c:pt>
                <c:pt idx="18">
                  <c:v>42944</c:v>
                </c:pt>
                <c:pt idx="19">
                  <c:v>42947</c:v>
                </c:pt>
                <c:pt idx="20">
                  <c:v>42948</c:v>
                </c:pt>
                <c:pt idx="21">
                  <c:v>42949</c:v>
                </c:pt>
                <c:pt idx="22">
                  <c:v>42950</c:v>
                </c:pt>
                <c:pt idx="23">
                  <c:v>42951</c:v>
                </c:pt>
                <c:pt idx="24">
                  <c:v>42954</c:v>
                </c:pt>
                <c:pt idx="25">
                  <c:v>42955</c:v>
                </c:pt>
                <c:pt idx="26">
                  <c:v>42956</c:v>
                </c:pt>
                <c:pt idx="27">
                  <c:v>42957</c:v>
                </c:pt>
                <c:pt idx="28">
                  <c:v>42958</c:v>
                </c:pt>
                <c:pt idx="29">
                  <c:v>42961</c:v>
                </c:pt>
                <c:pt idx="30">
                  <c:v>42962</c:v>
                </c:pt>
                <c:pt idx="31">
                  <c:v>42963</c:v>
                </c:pt>
                <c:pt idx="32">
                  <c:v>42964</c:v>
                </c:pt>
                <c:pt idx="33">
                  <c:v>42965</c:v>
                </c:pt>
                <c:pt idx="34">
                  <c:v>42968</c:v>
                </c:pt>
                <c:pt idx="35">
                  <c:v>42969</c:v>
                </c:pt>
                <c:pt idx="36">
                  <c:v>42970</c:v>
                </c:pt>
                <c:pt idx="37">
                  <c:v>42971</c:v>
                </c:pt>
                <c:pt idx="38">
                  <c:v>42972</c:v>
                </c:pt>
                <c:pt idx="39">
                  <c:v>42975</c:v>
                </c:pt>
                <c:pt idx="40">
                  <c:v>42976</c:v>
                </c:pt>
                <c:pt idx="41">
                  <c:v>42977</c:v>
                </c:pt>
                <c:pt idx="42">
                  <c:v>42978</c:v>
                </c:pt>
                <c:pt idx="43">
                  <c:v>42979</c:v>
                </c:pt>
                <c:pt idx="44">
                  <c:v>42983</c:v>
                </c:pt>
                <c:pt idx="45">
                  <c:v>42984</c:v>
                </c:pt>
                <c:pt idx="46">
                  <c:v>42985</c:v>
                </c:pt>
                <c:pt idx="47">
                  <c:v>42986</c:v>
                </c:pt>
                <c:pt idx="48">
                  <c:v>42989</c:v>
                </c:pt>
                <c:pt idx="49">
                  <c:v>42990</c:v>
                </c:pt>
                <c:pt idx="50">
                  <c:v>42991</c:v>
                </c:pt>
                <c:pt idx="51">
                  <c:v>42992</c:v>
                </c:pt>
                <c:pt idx="52">
                  <c:v>42993</c:v>
                </c:pt>
                <c:pt idx="53">
                  <c:v>42996</c:v>
                </c:pt>
                <c:pt idx="54">
                  <c:v>42997</c:v>
                </c:pt>
                <c:pt idx="55">
                  <c:v>42998</c:v>
                </c:pt>
                <c:pt idx="56">
                  <c:v>42999</c:v>
                </c:pt>
                <c:pt idx="57">
                  <c:v>43000</c:v>
                </c:pt>
                <c:pt idx="58">
                  <c:v>43003</c:v>
                </c:pt>
                <c:pt idx="59">
                  <c:v>43004</c:v>
                </c:pt>
                <c:pt idx="60">
                  <c:v>43005</c:v>
                </c:pt>
                <c:pt idx="61">
                  <c:v>43006</c:v>
                </c:pt>
                <c:pt idx="62">
                  <c:v>43007</c:v>
                </c:pt>
                <c:pt idx="63">
                  <c:v>43010</c:v>
                </c:pt>
                <c:pt idx="64">
                  <c:v>43011</c:v>
                </c:pt>
                <c:pt idx="65">
                  <c:v>43012</c:v>
                </c:pt>
                <c:pt idx="66">
                  <c:v>43013</c:v>
                </c:pt>
                <c:pt idx="67">
                  <c:v>43014</c:v>
                </c:pt>
                <c:pt idx="68">
                  <c:v>43018</c:v>
                </c:pt>
                <c:pt idx="69">
                  <c:v>43019</c:v>
                </c:pt>
                <c:pt idx="70">
                  <c:v>43020</c:v>
                </c:pt>
                <c:pt idx="71">
                  <c:v>43021</c:v>
                </c:pt>
                <c:pt idx="72">
                  <c:v>43024</c:v>
                </c:pt>
                <c:pt idx="73">
                  <c:v>43025</c:v>
                </c:pt>
                <c:pt idx="74">
                  <c:v>43026</c:v>
                </c:pt>
                <c:pt idx="75">
                  <c:v>43027</c:v>
                </c:pt>
                <c:pt idx="76">
                  <c:v>43028</c:v>
                </c:pt>
                <c:pt idx="77">
                  <c:v>43031</c:v>
                </c:pt>
                <c:pt idx="78">
                  <c:v>43032</c:v>
                </c:pt>
                <c:pt idx="79">
                  <c:v>43033</c:v>
                </c:pt>
                <c:pt idx="80">
                  <c:v>43034</c:v>
                </c:pt>
                <c:pt idx="81">
                  <c:v>43035</c:v>
                </c:pt>
                <c:pt idx="82">
                  <c:v>43038</c:v>
                </c:pt>
                <c:pt idx="83">
                  <c:v>43039</c:v>
                </c:pt>
                <c:pt idx="84">
                  <c:v>43040</c:v>
                </c:pt>
                <c:pt idx="85">
                  <c:v>43041</c:v>
                </c:pt>
                <c:pt idx="86">
                  <c:v>43042</c:v>
                </c:pt>
                <c:pt idx="87">
                  <c:v>43045</c:v>
                </c:pt>
                <c:pt idx="88">
                  <c:v>43046</c:v>
                </c:pt>
                <c:pt idx="89">
                  <c:v>43047</c:v>
                </c:pt>
                <c:pt idx="90">
                  <c:v>43048</c:v>
                </c:pt>
                <c:pt idx="91">
                  <c:v>43049</c:v>
                </c:pt>
                <c:pt idx="92">
                  <c:v>43052</c:v>
                </c:pt>
                <c:pt idx="93">
                  <c:v>43053</c:v>
                </c:pt>
                <c:pt idx="94">
                  <c:v>43054</c:v>
                </c:pt>
                <c:pt idx="95">
                  <c:v>43055</c:v>
                </c:pt>
                <c:pt idx="96">
                  <c:v>43056</c:v>
                </c:pt>
                <c:pt idx="97">
                  <c:v>43059</c:v>
                </c:pt>
                <c:pt idx="98">
                  <c:v>43060</c:v>
                </c:pt>
                <c:pt idx="99">
                  <c:v>43061</c:v>
                </c:pt>
                <c:pt idx="100">
                  <c:v>43063</c:v>
                </c:pt>
                <c:pt idx="101">
                  <c:v>43066</c:v>
                </c:pt>
                <c:pt idx="102">
                  <c:v>43067</c:v>
                </c:pt>
                <c:pt idx="103">
                  <c:v>43068</c:v>
                </c:pt>
                <c:pt idx="104">
                  <c:v>43069</c:v>
                </c:pt>
                <c:pt idx="105">
                  <c:v>43070</c:v>
                </c:pt>
                <c:pt idx="106">
                  <c:v>43073</c:v>
                </c:pt>
                <c:pt idx="107">
                  <c:v>43074</c:v>
                </c:pt>
                <c:pt idx="108">
                  <c:v>43075</c:v>
                </c:pt>
                <c:pt idx="109">
                  <c:v>43076</c:v>
                </c:pt>
                <c:pt idx="110">
                  <c:v>43077</c:v>
                </c:pt>
                <c:pt idx="111">
                  <c:v>43080</c:v>
                </c:pt>
                <c:pt idx="112">
                  <c:v>43081</c:v>
                </c:pt>
                <c:pt idx="113">
                  <c:v>43082</c:v>
                </c:pt>
              </c:numCache>
            </c:numRef>
          </c:cat>
          <c:val>
            <c:numRef>
              <c:f>'C:\Users\jrametta\Desktop\Desktop Items 2017\Sheets\[Treasury Yield Curve Data.xlsx]Sheet1'!$R$127:$R$240</c:f>
              <c:numCache>
                <c:formatCode>General</c:formatCode>
                <c:ptCount val="114"/>
                <c:pt idx="0">
                  <c:v>1.6E-2</c:v>
                </c:pt>
                <c:pt idx="1">
                  <c:v>1.5900000000000001E-2</c:v>
                </c:pt>
                <c:pt idx="2">
                  <c:v>1.6E-2</c:v>
                </c:pt>
                <c:pt idx="3">
                  <c:v>1.6E-2</c:v>
                </c:pt>
                <c:pt idx="4">
                  <c:v>1.5900000000000001E-2</c:v>
                </c:pt>
                <c:pt idx="5">
                  <c:v>1.5699999999999999E-2</c:v>
                </c:pt>
                <c:pt idx="6">
                  <c:v>1.5299999999999999E-2</c:v>
                </c:pt>
                <c:pt idx="7">
                  <c:v>1.55E-2</c:v>
                </c:pt>
                <c:pt idx="8">
                  <c:v>1.54E-2</c:v>
                </c:pt>
                <c:pt idx="9">
                  <c:v>1.5299999999999999E-2</c:v>
                </c:pt>
                <c:pt idx="10">
                  <c:v>1.52E-2</c:v>
                </c:pt>
                <c:pt idx="11">
                  <c:v>1.52E-2</c:v>
                </c:pt>
                <c:pt idx="12">
                  <c:v>1.5100000000000001E-2</c:v>
                </c:pt>
                <c:pt idx="13">
                  <c:v>1.4999999999999999E-2</c:v>
                </c:pt>
                <c:pt idx="14">
                  <c:v>1.5299999999999999E-2</c:v>
                </c:pt>
                <c:pt idx="15">
                  <c:v>1.5599999999999999E-2</c:v>
                </c:pt>
                <c:pt idx="16">
                  <c:v>1.4999999999999999E-2</c:v>
                </c:pt>
                <c:pt idx="17">
                  <c:v>1.52E-2</c:v>
                </c:pt>
                <c:pt idx="18">
                  <c:v>1.5100000000000001E-2</c:v>
                </c:pt>
                <c:pt idx="19">
                  <c:v>1.5100000000000001E-2</c:v>
                </c:pt>
                <c:pt idx="20">
                  <c:v>1.4999999999999999E-2</c:v>
                </c:pt>
                <c:pt idx="21">
                  <c:v>1.52E-2</c:v>
                </c:pt>
                <c:pt idx="22">
                  <c:v>1.49E-2</c:v>
                </c:pt>
                <c:pt idx="23">
                  <c:v>1.5100000000000001E-2</c:v>
                </c:pt>
                <c:pt idx="24">
                  <c:v>1.52E-2</c:v>
                </c:pt>
                <c:pt idx="25">
                  <c:v>1.5299999999999999E-2</c:v>
                </c:pt>
                <c:pt idx="26">
                  <c:v>1.4999999999999999E-2</c:v>
                </c:pt>
                <c:pt idx="27">
                  <c:v>1.49E-2</c:v>
                </c:pt>
                <c:pt idx="28">
                  <c:v>1.43E-2</c:v>
                </c:pt>
                <c:pt idx="29">
                  <c:v>1.4800000000000001E-2</c:v>
                </c:pt>
                <c:pt idx="30">
                  <c:v>1.5100000000000001E-2</c:v>
                </c:pt>
                <c:pt idx="31">
                  <c:v>1.49E-2</c:v>
                </c:pt>
                <c:pt idx="32">
                  <c:v>1.46E-2</c:v>
                </c:pt>
                <c:pt idx="33">
                  <c:v>1.47E-2</c:v>
                </c:pt>
                <c:pt idx="34">
                  <c:v>1.46E-2</c:v>
                </c:pt>
                <c:pt idx="35">
                  <c:v>1.4800000000000001E-2</c:v>
                </c:pt>
                <c:pt idx="36">
                  <c:v>1.4500000000000001E-2</c:v>
                </c:pt>
                <c:pt idx="37">
                  <c:v>1.47E-2</c:v>
                </c:pt>
                <c:pt idx="38">
                  <c:v>1.47E-2</c:v>
                </c:pt>
                <c:pt idx="39">
                  <c:v>1.46E-2</c:v>
                </c:pt>
                <c:pt idx="40">
                  <c:v>1.43E-2</c:v>
                </c:pt>
                <c:pt idx="41">
                  <c:v>1.44E-2</c:v>
                </c:pt>
                <c:pt idx="42">
                  <c:v>1.44E-2</c:v>
                </c:pt>
                <c:pt idx="43">
                  <c:v>1.46E-2</c:v>
                </c:pt>
                <c:pt idx="44">
                  <c:v>1.4E-2</c:v>
                </c:pt>
                <c:pt idx="45">
                  <c:v>1.4200000000000001E-2</c:v>
                </c:pt>
                <c:pt idx="46">
                  <c:v>1.38E-2</c:v>
                </c:pt>
                <c:pt idx="47">
                  <c:v>1.3899999999999999E-2</c:v>
                </c:pt>
                <c:pt idx="48">
                  <c:v>1.44E-2</c:v>
                </c:pt>
                <c:pt idx="49">
                  <c:v>1.46E-2</c:v>
                </c:pt>
                <c:pt idx="50">
                  <c:v>1.4800000000000001E-2</c:v>
                </c:pt>
                <c:pt idx="51">
                  <c:v>1.4999999999999999E-2</c:v>
                </c:pt>
                <c:pt idx="52">
                  <c:v>1.5299999999999999E-2</c:v>
                </c:pt>
                <c:pt idx="53">
                  <c:v>1.54E-2</c:v>
                </c:pt>
                <c:pt idx="54">
                  <c:v>1.55E-2</c:v>
                </c:pt>
                <c:pt idx="55">
                  <c:v>1.6E-2</c:v>
                </c:pt>
                <c:pt idx="56">
                  <c:v>1.5900000000000001E-2</c:v>
                </c:pt>
                <c:pt idx="57">
                  <c:v>1.5800000000000002E-2</c:v>
                </c:pt>
                <c:pt idx="58">
                  <c:v>1.5599999999999999E-2</c:v>
                </c:pt>
                <c:pt idx="59">
                  <c:v>1.5699999999999999E-2</c:v>
                </c:pt>
                <c:pt idx="60">
                  <c:v>1.6E-2</c:v>
                </c:pt>
                <c:pt idx="61">
                  <c:v>1.5900000000000001E-2</c:v>
                </c:pt>
                <c:pt idx="62">
                  <c:v>1.6199999999999999E-2</c:v>
                </c:pt>
                <c:pt idx="63">
                  <c:v>1.6299999999999999E-2</c:v>
                </c:pt>
                <c:pt idx="64">
                  <c:v>1.6199999999999999E-2</c:v>
                </c:pt>
                <c:pt idx="65">
                  <c:v>1.6199999999999999E-2</c:v>
                </c:pt>
                <c:pt idx="66">
                  <c:v>1.6299999999999999E-2</c:v>
                </c:pt>
                <c:pt idx="67">
                  <c:v>1.66E-2</c:v>
                </c:pt>
                <c:pt idx="68">
                  <c:v>1.6400000000000001E-2</c:v>
                </c:pt>
                <c:pt idx="69">
                  <c:v>1.66E-2</c:v>
                </c:pt>
                <c:pt idx="70">
                  <c:v>1.66E-2</c:v>
                </c:pt>
                <c:pt idx="71">
                  <c:v>1.6400000000000001E-2</c:v>
                </c:pt>
                <c:pt idx="72">
                  <c:v>1.6799999999999999E-2</c:v>
                </c:pt>
                <c:pt idx="73">
                  <c:v>1.6899999999999998E-2</c:v>
                </c:pt>
                <c:pt idx="74">
                  <c:v>1.7000000000000001E-2</c:v>
                </c:pt>
                <c:pt idx="75">
                  <c:v>1.6899999999999998E-2</c:v>
                </c:pt>
                <c:pt idx="76">
                  <c:v>1.72E-2</c:v>
                </c:pt>
                <c:pt idx="77">
                  <c:v>1.7000000000000001E-2</c:v>
                </c:pt>
                <c:pt idx="78">
                  <c:v>1.7299999999999999E-2</c:v>
                </c:pt>
                <c:pt idx="79">
                  <c:v>1.7399999999999999E-2</c:v>
                </c:pt>
                <c:pt idx="80">
                  <c:v>1.7600000000000001E-2</c:v>
                </c:pt>
                <c:pt idx="81">
                  <c:v>1.7299999999999999E-2</c:v>
                </c:pt>
                <c:pt idx="82">
                  <c:v>1.7100000000000001E-2</c:v>
                </c:pt>
                <c:pt idx="83">
                  <c:v>1.7299999999999999E-2</c:v>
                </c:pt>
                <c:pt idx="84">
                  <c:v>1.7399999999999999E-2</c:v>
                </c:pt>
                <c:pt idx="85">
                  <c:v>1.7299999999999999E-2</c:v>
                </c:pt>
                <c:pt idx="86">
                  <c:v>1.7399999999999999E-2</c:v>
                </c:pt>
                <c:pt idx="87">
                  <c:v>1.7299999999999999E-2</c:v>
                </c:pt>
                <c:pt idx="88">
                  <c:v>1.7500000000000002E-2</c:v>
                </c:pt>
                <c:pt idx="89">
                  <c:v>1.77E-2</c:v>
                </c:pt>
                <c:pt idx="90">
                  <c:v>1.7500000000000002E-2</c:v>
                </c:pt>
                <c:pt idx="91">
                  <c:v>1.7899999999999999E-2</c:v>
                </c:pt>
                <c:pt idx="92">
                  <c:v>1.8200000000000001E-2</c:v>
                </c:pt>
                <c:pt idx="93">
                  <c:v>1.8100000000000002E-2</c:v>
                </c:pt>
                <c:pt idx="94">
                  <c:v>1.7899999999999999E-2</c:v>
                </c:pt>
                <c:pt idx="95">
                  <c:v>1.83E-2</c:v>
                </c:pt>
                <c:pt idx="96">
                  <c:v>1.83E-2</c:v>
                </c:pt>
                <c:pt idx="97">
                  <c:v>1.8599999999999998E-2</c:v>
                </c:pt>
                <c:pt idx="98">
                  <c:v>1.8800000000000001E-2</c:v>
                </c:pt>
                <c:pt idx="99">
                  <c:v>1.84E-2</c:v>
                </c:pt>
                <c:pt idx="100">
                  <c:v>1.8499999999999999E-2</c:v>
                </c:pt>
                <c:pt idx="101">
                  <c:v>1.84E-2</c:v>
                </c:pt>
                <c:pt idx="102">
                  <c:v>1.8499999999999999E-2</c:v>
                </c:pt>
                <c:pt idx="103">
                  <c:v>1.8599999999999998E-2</c:v>
                </c:pt>
                <c:pt idx="104">
                  <c:v>1.9E-2</c:v>
                </c:pt>
                <c:pt idx="105">
                  <c:v>1.9E-2</c:v>
                </c:pt>
                <c:pt idx="106">
                  <c:v>1.9300000000000001E-2</c:v>
                </c:pt>
                <c:pt idx="107">
                  <c:v>1.9400000000000001E-2</c:v>
                </c:pt>
                <c:pt idx="108">
                  <c:v>1.9199999999999998E-2</c:v>
                </c:pt>
                <c:pt idx="109">
                  <c:v>1.9199999999999998E-2</c:v>
                </c:pt>
                <c:pt idx="110">
                  <c:v>1.9199999999999998E-2</c:v>
                </c:pt>
                <c:pt idx="111">
                  <c:v>1.95E-2</c:v>
                </c:pt>
                <c:pt idx="112">
                  <c:v>1.95E-2</c:v>
                </c:pt>
                <c:pt idx="113">
                  <c:v>1.9E-2</c:v>
                </c:pt>
              </c:numCache>
            </c:numRef>
          </c:val>
          <c:smooth val="0"/>
          <c:extLst>
            <c:ext xmlns:c16="http://schemas.microsoft.com/office/drawing/2014/chart" uri="{C3380CC4-5D6E-409C-BE32-E72D297353CC}">
              <c16:uniqueId val="{00000005-1A33-402F-AC7B-B21462762A79}"/>
            </c:ext>
          </c:extLst>
        </c:ser>
        <c:dLbls>
          <c:showLegendKey val="0"/>
          <c:showVal val="0"/>
          <c:showCatName val="0"/>
          <c:showSerName val="0"/>
          <c:showPercent val="0"/>
          <c:showBubbleSize val="0"/>
        </c:dLbls>
        <c:smooth val="0"/>
        <c:axId val="-51517232"/>
        <c:axId val="-51512784"/>
      </c:lineChart>
      <c:dateAx>
        <c:axId val="-51517232"/>
        <c:scaling>
          <c:orientation val="minMax"/>
        </c:scaling>
        <c:delete val="0"/>
        <c:axPos val="b"/>
        <c:numFmt formatCode="mmmm" sourceLinked="0"/>
        <c:majorTickMark val="in"/>
        <c:minorTickMark val="none"/>
        <c:tickLblPos val="nextTo"/>
        <c:spPr>
          <a:solidFill>
            <a:srgbClr val="FFFFFF"/>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rgbClr val="000000"/>
                </a:solidFill>
                <a:latin typeface="Garamond" panose="02020404030301010803" pitchFamily="18" charset="0"/>
                <a:ea typeface="Tahoma" panose="020B0604030504040204" pitchFamily="34" charset="0"/>
                <a:cs typeface="Tahoma" panose="020B0604030504040204" pitchFamily="34" charset="0"/>
              </a:defRPr>
            </a:pPr>
            <a:endParaRPr lang="en-US"/>
          </a:p>
        </c:txPr>
        <c:crossAx val="-51512784"/>
        <c:crosses val="autoZero"/>
        <c:auto val="0"/>
        <c:lblOffset val="100"/>
        <c:baseTimeUnit val="days"/>
        <c:majorUnit val="1"/>
        <c:majorTimeUnit val="months"/>
        <c:minorUnit val="1"/>
        <c:minorTimeUnit val="days"/>
      </c:dateAx>
      <c:valAx>
        <c:axId val="-51512784"/>
        <c:scaling>
          <c:orientation val="minMax"/>
          <c:max val="0.02"/>
          <c:min val="5.0000000000000001E-3"/>
        </c:scaling>
        <c:delete val="0"/>
        <c:axPos val="l"/>
        <c:majorGridlines>
          <c:spPr>
            <a:ln w="9525" cap="flat" cmpd="sng" algn="ctr">
              <a:solidFill>
                <a:srgbClr val="5F6062">
                  <a:alpha val="20000"/>
                </a:srgb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rgbClr val="000000"/>
                </a:solidFill>
                <a:latin typeface="Garamond" panose="02020404030301010803" pitchFamily="18" charset="0"/>
                <a:ea typeface="Tahoma" panose="020B0604030504040204" pitchFamily="34" charset="0"/>
                <a:cs typeface="Tahoma" panose="020B0604030504040204" pitchFamily="34" charset="0"/>
              </a:defRPr>
            </a:pPr>
            <a:endParaRPr lang="en-US"/>
          </a:p>
        </c:txPr>
        <c:crossAx val="-51517232"/>
        <c:crosses val="autoZero"/>
        <c:crossBetween val="midCat"/>
        <c:minorUnit val="2.5000000000000001E-3"/>
      </c:valAx>
      <c:spPr>
        <a:noFill/>
        <a:ln>
          <a:noFill/>
        </a:ln>
        <a:effectLst/>
      </c:spPr>
    </c:plotArea>
    <c:plotVisOnly val="1"/>
    <c:dispBlanksAs val="gap"/>
    <c:showDLblsOverMax val="0"/>
  </c:chart>
  <c:spPr>
    <a:noFill/>
    <a:ln w="9525" cap="flat" cmpd="sng" algn="ctr">
      <a:noFill/>
      <a:round/>
    </a:ln>
    <a:effectLst/>
  </c:spPr>
  <c:txPr>
    <a:bodyPr/>
    <a:lstStyle/>
    <a:p>
      <a:pPr>
        <a:defRPr sz="1400" b="1">
          <a:solidFill>
            <a:srgbClr val="000000"/>
          </a:solidFill>
          <a:latin typeface="Garamond" panose="02020404030301010803" pitchFamily="18" charset="0"/>
          <a:ea typeface="Tahoma" panose="020B0604030504040204" pitchFamily="34" charset="0"/>
          <a:cs typeface="Tahoma" panose="020B0604030504040204" pitchFamily="34" charset="0"/>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0.13416</cdr:x>
      <cdr:y>0.69378</cdr:y>
    </cdr:from>
    <cdr:to>
      <cdr:x>0.36897</cdr:x>
      <cdr:y>0.73677</cdr:y>
    </cdr:to>
    <cdr:sp macro="" textlink="">
      <cdr:nvSpPr>
        <cdr:cNvPr id="2" name="TextBox 10">
          <a:extLst xmlns:a="http://schemas.openxmlformats.org/drawingml/2006/main">
            <a:ext uri="{FF2B5EF4-FFF2-40B4-BE49-F238E27FC236}">
              <a16:creationId xmlns:a16="http://schemas.microsoft.com/office/drawing/2014/main" id="{96C9AA32-B389-4155-8C93-6EB851EC3BFD}"/>
            </a:ext>
          </a:extLst>
        </cdr:cNvPr>
        <cdr:cNvSpPr txBox="1"/>
      </cdr:nvSpPr>
      <cdr:spPr>
        <a:xfrm xmlns:a="http://schemas.openxmlformats.org/drawingml/2006/main">
          <a:off x="1220821" y="3970812"/>
          <a:ext cx="2136774" cy="24605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400" b="1" baseline="0" dirty="0">
              <a:solidFill>
                <a:srgbClr val="3D618B"/>
              </a:solidFill>
              <a:latin typeface="Garamond" panose="02020404030301010803" pitchFamily="18" charset="0"/>
              <a:ea typeface="Tahoma" panose="020B0604030504040204" pitchFamily="34" charset="0"/>
              <a:cs typeface="Tahoma" panose="020B0604030504040204" pitchFamily="34" charset="0"/>
            </a:rPr>
            <a:t>1-Month</a:t>
          </a:r>
          <a:r>
            <a:rPr lang="en-US" sz="1400" b="1" dirty="0">
              <a:solidFill>
                <a:srgbClr val="3D618B"/>
              </a:solidFill>
              <a:latin typeface="Garamond" panose="02020404030301010803" pitchFamily="18" charset="0"/>
              <a:ea typeface="Tahoma" panose="020B0604030504040204" pitchFamily="34" charset="0"/>
              <a:cs typeface="Tahoma" panose="020B0604030504040204" pitchFamily="34" charset="0"/>
            </a:rPr>
            <a:t> Treasury Bill</a:t>
          </a:r>
        </a:p>
      </cdr:txBody>
    </cdr:sp>
  </cdr:relSizeAnchor>
  <cdr:relSizeAnchor xmlns:cdr="http://schemas.openxmlformats.org/drawingml/2006/chartDrawing">
    <cdr:from>
      <cdr:x>0.43628</cdr:x>
      <cdr:y>0.55921</cdr:y>
    </cdr:from>
    <cdr:to>
      <cdr:x>0.69883</cdr:x>
      <cdr:y>0.60219</cdr:y>
    </cdr:to>
    <cdr:sp macro="" textlink="">
      <cdr:nvSpPr>
        <cdr:cNvPr id="3" name="TextBox 10">
          <a:extLst xmlns:a="http://schemas.openxmlformats.org/drawingml/2006/main">
            <a:ext uri="{FF2B5EF4-FFF2-40B4-BE49-F238E27FC236}">
              <a16:creationId xmlns:a16="http://schemas.microsoft.com/office/drawing/2014/main" id="{6EC20AAA-83DC-4A8B-B141-35F25365250A}"/>
            </a:ext>
          </a:extLst>
        </cdr:cNvPr>
        <cdr:cNvSpPr txBox="1"/>
      </cdr:nvSpPr>
      <cdr:spPr>
        <a:xfrm xmlns:a="http://schemas.openxmlformats.org/drawingml/2006/main" rot="21181405">
          <a:off x="3970116" y="3200600"/>
          <a:ext cx="2389173" cy="24599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400" b="1" baseline="0" dirty="0">
              <a:solidFill>
                <a:srgbClr val="E33B45"/>
              </a:solidFill>
              <a:latin typeface="Garamond" panose="02020404030301010803" pitchFamily="18" charset="0"/>
              <a:ea typeface="Tahoma" panose="020B0604030504040204" pitchFamily="34" charset="0"/>
              <a:cs typeface="Tahoma" panose="020B0604030504040204" pitchFamily="34" charset="0"/>
            </a:rPr>
            <a:t>3-Month</a:t>
          </a:r>
          <a:r>
            <a:rPr lang="en-US" sz="1400" b="1" dirty="0">
              <a:solidFill>
                <a:srgbClr val="E33B45"/>
              </a:solidFill>
              <a:latin typeface="Garamond" panose="02020404030301010803" pitchFamily="18" charset="0"/>
              <a:ea typeface="Tahoma" panose="020B0604030504040204" pitchFamily="34" charset="0"/>
              <a:cs typeface="Tahoma" panose="020B0604030504040204" pitchFamily="34" charset="0"/>
            </a:rPr>
            <a:t> Treasury Bill</a:t>
          </a:r>
        </a:p>
      </cdr:txBody>
    </cdr:sp>
  </cdr:relSizeAnchor>
  <cdr:relSizeAnchor xmlns:cdr="http://schemas.openxmlformats.org/drawingml/2006/chartDrawing">
    <cdr:from>
      <cdr:x>0.16835</cdr:x>
      <cdr:y>0.31565</cdr:y>
    </cdr:from>
    <cdr:to>
      <cdr:x>0.42904</cdr:x>
      <cdr:y>0.35864</cdr:y>
    </cdr:to>
    <cdr:sp macro="" textlink="">
      <cdr:nvSpPr>
        <cdr:cNvPr id="4" name="TextBox 7">
          <a:extLst xmlns:a="http://schemas.openxmlformats.org/drawingml/2006/main">
            <a:ext uri="{FF2B5EF4-FFF2-40B4-BE49-F238E27FC236}">
              <a16:creationId xmlns:a16="http://schemas.microsoft.com/office/drawing/2014/main" id="{ECCB15C5-8988-44B9-B203-C8AA58AF1DD8}"/>
            </a:ext>
          </a:extLst>
        </cdr:cNvPr>
        <cdr:cNvSpPr txBox="1"/>
      </cdr:nvSpPr>
      <cdr:spPr>
        <a:xfrm xmlns:a="http://schemas.openxmlformats.org/drawingml/2006/main" rot="355532">
          <a:off x="1531984" y="1806605"/>
          <a:ext cx="2372241" cy="24604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400" b="1" dirty="0">
              <a:solidFill>
                <a:srgbClr val="67AC47">
                  <a:alpha val="30000"/>
                </a:srgbClr>
              </a:solidFill>
              <a:latin typeface="Garamond" panose="02020404030301010803" pitchFamily="18" charset="0"/>
              <a:ea typeface="Tahoma" panose="020B0604030504040204" pitchFamily="34" charset="0"/>
              <a:cs typeface="Tahoma" panose="020B0604030504040204" pitchFamily="34" charset="0"/>
            </a:rPr>
            <a:t>3-Year Treasury Note</a:t>
          </a:r>
        </a:p>
      </cdr:txBody>
    </cdr:sp>
  </cdr:relSizeAnchor>
  <cdr:relSizeAnchor xmlns:cdr="http://schemas.openxmlformats.org/drawingml/2006/chartDrawing">
    <cdr:from>
      <cdr:x>0.0762</cdr:x>
      <cdr:y>0.37577</cdr:y>
    </cdr:from>
    <cdr:to>
      <cdr:x>0.32818</cdr:x>
      <cdr:y>0.41875</cdr:y>
    </cdr:to>
    <cdr:sp macro="" textlink="">
      <cdr:nvSpPr>
        <cdr:cNvPr id="5" name="TextBox 8">
          <a:extLst xmlns:a="http://schemas.openxmlformats.org/drawingml/2006/main">
            <a:ext uri="{FF2B5EF4-FFF2-40B4-BE49-F238E27FC236}">
              <a16:creationId xmlns:a16="http://schemas.microsoft.com/office/drawing/2014/main" id="{9BE32F24-104E-4EDE-ADA7-AB1BF06AC6B0}"/>
            </a:ext>
          </a:extLst>
        </cdr:cNvPr>
        <cdr:cNvSpPr txBox="1"/>
      </cdr:nvSpPr>
      <cdr:spPr>
        <a:xfrm xmlns:a="http://schemas.openxmlformats.org/drawingml/2006/main" rot="255828">
          <a:off x="693394" y="2150714"/>
          <a:ext cx="2293041" cy="24599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400" b="1" dirty="0">
              <a:solidFill>
                <a:srgbClr val="A04276">
                  <a:alpha val="35000"/>
                </a:srgbClr>
              </a:solidFill>
              <a:latin typeface="Garamond" panose="02020404030301010803" pitchFamily="18" charset="0"/>
              <a:ea typeface="Tahoma" panose="020B0604030504040204" pitchFamily="34" charset="0"/>
              <a:cs typeface="Tahoma" panose="020B0604030504040204" pitchFamily="34" charset="0"/>
            </a:rPr>
            <a:t>2-Year Treasury Note</a:t>
          </a:r>
        </a:p>
      </cdr:txBody>
    </cdr:sp>
  </cdr:relSizeAnchor>
  <cdr:relSizeAnchor xmlns:cdr="http://schemas.openxmlformats.org/drawingml/2006/chartDrawing">
    <cdr:from>
      <cdr:x>0.57787</cdr:x>
      <cdr:y>0.33769</cdr:y>
    </cdr:from>
    <cdr:to>
      <cdr:x>0.82939</cdr:x>
      <cdr:y>0.38067</cdr:y>
    </cdr:to>
    <cdr:sp macro="" textlink="">
      <cdr:nvSpPr>
        <cdr:cNvPr id="6" name="TextBox 9">
          <a:extLst xmlns:a="http://schemas.openxmlformats.org/drawingml/2006/main">
            <a:ext uri="{FF2B5EF4-FFF2-40B4-BE49-F238E27FC236}">
              <a16:creationId xmlns:a16="http://schemas.microsoft.com/office/drawing/2014/main" id="{5D03D7DD-78EB-4CB2-AA00-7502F2111126}"/>
            </a:ext>
          </a:extLst>
        </cdr:cNvPr>
        <cdr:cNvSpPr txBox="1"/>
      </cdr:nvSpPr>
      <cdr:spPr>
        <a:xfrm xmlns:a="http://schemas.openxmlformats.org/drawingml/2006/main" rot="20839990">
          <a:off x="5258539" y="1932765"/>
          <a:ext cx="2288808" cy="24599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400" b="1" dirty="0">
              <a:solidFill>
                <a:srgbClr val="5F6062">
                  <a:alpha val="40000"/>
                </a:srgbClr>
              </a:solidFill>
              <a:latin typeface="Garamond" panose="02020404030301010803" pitchFamily="18" charset="0"/>
              <a:ea typeface="Tahoma" panose="020B0604030504040204" pitchFamily="34" charset="0"/>
              <a:cs typeface="Tahoma" panose="020B0604030504040204" pitchFamily="34" charset="0"/>
            </a:rPr>
            <a:t>1-Year Treasury</a:t>
          </a:r>
          <a:r>
            <a:rPr lang="en-US" sz="1400" b="1" baseline="0" dirty="0">
              <a:solidFill>
                <a:srgbClr val="5F6062">
                  <a:alpha val="40000"/>
                </a:srgbClr>
              </a:solidFill>
              <a:latin typeface="Garamond" panose="02020404030301010803" pitchFamily="18" charset="0"/>
              <a:ea typeface="Tahoma" panose="020B0604030504040204" pitchFamily="34" charset="0"/>
              <a:cs typeface="Tahoma" panose="020B0604030504040204" pitchFamily="34" charset="0"/>
            </a:rPr>
            <a:t> Note</a:t>
          </a:r>
          <a:endParaRPr lang="en-US" sz="1400" b="1" dirty="0">
            <a:solidFill>
              <a:srgbClr val="5F6062">
                <a:alpha val="40000"/>
              </a:srgbClr>
            </a:solidFill>
            <a:latin typeface="Garamond" panose="02020404030301010803" pitchFamily="18" charset="0"/>
            <a:ea typeface="Tahoma" panose="020B0604030504040204" pitchFamily="34" charset="0"/>
            <a:cs typeface="Tahoma" panose="020B0604030504040204" pitchFamily="34" charset="0"/>
          </a:endParaRPr>
        </a:p>
      </cdr:txBody>
    </cdr:sp>
  </cdr:relSizeAnchor>
  <cdr:relSizeAnchor xmlns:cdr="http://schemas.openxmlformats.org/drawingml/2006/chartDrawing">
    <cdr:from>
      <cdr:x>0.5532</cdr:x>
      <cdr:y>0.44098</cdr:y>
    </cdr:from>
    <cdr:to>
      <cdr:x>0.84183</cdr:x>
      <cdr:y>0.48397</cdr:y>
    </cdr:to>
    <cdr:sp macro="" textlink="">
      <cdr:nvSpPr>
        <cdr:cNvPr id="7" name="TextBox 10">
          <a:extLst xmlns:a="http://schemas.openxmlformats.org/drawingml/2006/main">
            <a:ext uri="{FF2B5EF4-FFF2-40B4-BE49-F238E27FC236}">
              <a16:creationId xmlns:a16="http://schemas.microsoft.com/office/drawing/2014/main" id="{96C9AA32-B389-4155-8C93-6EB851EC3BFD}"/>
            </a:ext>
          </a:extLst>
        </cdr:cNvPr>
        <cdr:cNvSpPr txBox="1"/>
      </cdr:nvSpPr>
      <cdr:spPr>
        <a:xfrm xmlns:a="http://schemas.openxmlformats.org/drawingml/2006/main" rot="21068548">
          <a:off x="5034103" y="2523894"/>
          <a:ext cx="2626483" cy="24605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400" b="1" dirty="0">
              <a:solidFill>
                <a:srgbClr val="FDBB30">
                  <a:alpha val="45000"/>
                </a:srgbClr>
              </a:solidFill>
              <a:latin typeface="Garamond" panose="02020404030301010803" pitchFamily="18" charset="0"/>
              <a:ea typeface="Tahoma" panose="020B0604030504040204" pitchFamily="34" charset="0"/>
              <a:cs typeface="Tahoma" panose="020B0604030504040204" pitchFamily="34" charset="0"/>
            </a:rPr>
            <a:t>6-</a:t>
          </a:r>
          <a:r>
            <a:rPr lang="en-US" sz="1400" b="1" baseline="0" dirty="0">
              <a:solidFill>
                <a:srgbClr val="FDBB30">
                  <a:alpha val="45000"/>
                </a:srgbClr>
              </a:solidFill>
              <a:latin typeface="Garamond" panose="02020404030301010803" pitchFamily="18" charset="0"/>
              <a:ea typeface="Tahoma" panose="020B0604030504040204" pitchFamily="34" charset="0"/>
              <a:cs typeface="Tahoma" panose="020B0604030504040204" pitchFamily="34" charset="0"/>
            </a:rPr>
            <a:t>Month</a:t>
          </a:r>
          <a:r>
            <a:rPr lang="en-US" sz="1400" b="1" dirty="0">
              <a:solidFill>
                <a:srgbClr val="FDBB30">
                  <a:alpha val="45000"/>
                </a:srgbClr>
              </a:solidFill>
              <a:latin typeface="Garamond" panose="02020404030301010803" pitchFamily="18" charset="0"/>
              <a:ea typeface="Tahoma" panose="020B0604030504040204" pitchFamily="34" charset="0"/>
              <a:cs typeface="Tahoma" panose="020B0604030504040204" pitchFamily="34" charset="0"/>
            </a:rPr>
            <a:t> Treasury Bill</a:t>
          </a:r>
        </a:p>
      </cdr:txBody>
    </cdr:sp>
  </cdr:relSizeAnchor>
  <cdr:relSizeAnchor xmlns:cdr="http://schemas.openxmlformats.org/drawingml/2006/chartDrawing">
    <cdr:from>
      <cdr:x>0.377</cdr:x>
      <cdr:y>0.73373</cdr:y>
    </cdr:from>
    <cdr:to>
      <cdr:x>0.56959</cdr:x>
      <cdr:y>0.88018</cdr:y>
    </cdr:to>
    <cdr:sp macro="" textlink="">
      <cdr:nvSpPr>
        <cdr:cNvPr id="8" name="TextBox 10">
          <a:extLst xmlns:a="http://schemas.openxmlformats.org/drawingml/2006/main">
            <a:ext uri="{FF2B5EF4-FFF2-40B4-BE49-F238E27FC236}">
              <a16:creationId xmlns:a16="http://schemas.microsoft.com/office/drawing/2014/main" id="{F6126A0D-89BE-4049-B15B-0172E8E9BF6E}"/>
            </a:ext>
          </a:extLst>
        </cdr:cNvPr>
        <cdr:cNvSpPr txBox="1"/>
      </cdr:nvSpPr>
      <cdr:spPr>
        <a:xfrm xmlns:a="http://schemas.openxmlformats.org/drawingml/2006/main">
          <a:off x="3430621" y="4199412"/>
          <a:ext cx="1752600" cy="83820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en-US" sz="1400" baseline="0" dirty="0">
              <a:solidFill>
                <a:srgbClr val="000000"/>
              </a:solidFill>
              <a:latin typeface="Garamond" panose="02020404030301010803" pitchFamily="18" charset="0"/>
              <a:ea typeface="Tahoma" panose="020B0604030504040204" pitchFamily="34" charset="0"/>
              <a:cs typeface="Tahoma" panose="020B0604030504040204" pitchFamily="34" charset="0"/>
            </a:rPr>
            <a:t>Interest</a:t>
          </a:r>
          <a:r>
            <a:rPr lang="en-US" sz="1400" dirty="0">
              <a:solidFill>
                <a:srgbClr val="000000"/>
              </a:solidFill>
              <a:latin typeface="Garamond" panose="02020404030301010803" pitchFamily="18" charset="0"/>
              <a:ea typeface="Tahoma" panose="020B0604030504040204" pitchFamily="34" charset="0"/>
              <a:cs typeface="Tahoma" panose="020B0604030504040204" pitchFamily="34" charset="0"/>
            </a:rPr>
            <a:t> rate spike in anticipation of debt limit X Date</a:t>
          </a:r>
        </a:p>
      </cdr:txBody>
    </cdr:sp>
  </cdr:relSizeAnchor>
  <cdr:relSizeAnchor xmlns:cdr="http://schemas.openxmlformats.org/drawingml/2006/chartDrawing">
    <cdr:from>
      <cdr:x>0.41049</cdr:x>
      <cdr:y>0.69378</cdr:y>
    </cdr:from>
    <cdr:to>
      <cdr:x>0.44399</cdr:x>
      <cdr:y>0.73373</cdr:y>
    </cdr:to>
    <cdr:cxnSp macro="">
      <cdr:nvCxnSpPr>
        <cdr:cNvPr id="10" name="Straight Arrow Connector 9">
          <a:extLst xmlns:a="http://schemas.openxmlformats.org/drawingml/2006/main">
            <a:ext uri="{FF2B5EF4-FFF2-40B4-BE49-F238E27FC236}">
              <a16:creationId xmlns:a16="http://schemas.microsoft.com/office/drawing/2014/main" id="{2CB3DCBE-31FE-4ACB-8453-419DFF79CDDB}"/>
            </a:ext>
          </a:extLst>
        </cdr:cNvPr>
        <cdr:cNvCxnSpPr/>
      </cdr:nvCxnSpPr>
      <cdr:spPr>
        <a:xfrm xmlns:a="http://schemas.openxmlformats.org/drawingml/2006/main" flipH="1" flipV="1">
          <a:off x="3735421" y="3970812"/>
          <a:ext cx="304800" cy="228600"/>
        </a:xfrm>
        <a:prstGeom xmlns:a="http://schemas.openxmlformats.org/drawingml/2006/main" prst="straightConnector1">
          <a:avLst/>
        </a:prstGeom>
        <a:ln xmlns:a="http://schemas.openxmlformats.org/drawingml/2006/main">
          <a:solidFill>
            <a:srgbClr val="000000"/>
          </a:solidFill>
          <a:tailEnd type="triangle"/>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12A70DAA-3A15-6F49-826F-A4A6B3503454}" type="datetimeFigureOut">
              <a:rPr lang="en-US" smtClean="0"/>
              <a:pPr/>
              <a:t>8/12/2019</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71FDC07-FCAA-9946-BA0A-4BABCEBFE2ED}" type="slidenum">
              <a:rPr lang="en-US" smtClean="0"/>
              <a:pPr/>
              <a:t>‹#›</a:t>
            </a:fld>
            <a:endParaRPr lang="en-US"/>
          </a:p>
        </p:txBody>
      </p:sp>
    </p:spTree>
    <p:extLst>
      <p:ext uri="{BB962C8B-B14F-4D97-AF65-F5344CB8AC3E}">
        <p14:creationId xmlns:p14="http://schemas.microsoft.com/office/powerpoint/2010/main" val="29147782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0B5AF840-C1F2-D943-AE3E-6AFE0623D8FE}" type="datetimeFigureOut">
              <a:rPr lang="en-US" smtClean="0"/>
              <a:pPr/>
              <a:t>8/12/2019</a:t>
            </a:fld>
            <a:endParaRPr lang="en-US"/>
          </a:p>
        </p:txBody>
      </p:sp>
      <p:sp>
        <p:nvSpPr>
          <p:cNvPr id="4" name="Slide Image Placeholder 3"/>
          <p:cNvSpPr>
            <a:spLocks noGrp="1" noRot="1" noChangeAspect="1"/>
          </p:cNvSpPr>
          <p:nvPr>
            <p:ph type="sldImg" idx="2"/>
          </p:nvPr>
        </p:nvSpPr>
        <p:spPr>
          <a:xfrm>
            <a:off x="2946400" y="525463"/>
            <a:ext cx="34036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3CB1C73D-C5D2-5E41-9CCB-5F272D7D7F2E}" type="slidenum">
              <a:rPr lang="en-US" smtClean="0"/>
              <a:pPr/>
              <a:t>‹#›</a:t>
            </a:fld>
            <a:endParaRPr lang="en-US"/>
          </a:p>
        </p:txBody>
      </p:sp>
    </p:spTree>
    <p:extLst>
      <p:ext uri="{BB962C8B-B14F-4D97-AF65-F5344CB8AC3E}">
        <p14:creationId xmlns:p14="http://schemas.microsoft.com/office/powerpoint/2010/main" val="1551092447"/>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37" kern="1200">
        <a:solidFill>
          <a:schemeClr val="tx1"/>
        </a:solidFill>
        <a:latin typeface="+mn-lt"/>
        <a:ea typeface="+mn-ea"/>
        <a:cs typeface="+mn-cs"/>
      </a:defRPr>
    </a:lvl1pPr>
    <a:lvl2pPr marL="509412" algn="l" defTabSz="509412" rtl="0" eaLnBrk="1" latinLnBrk="0" hangingPunct="1">
      <a:defRPr sz="1337" kern="1200">
        <a:solidFill>
          <a:schemeClr val="tx1"/>
        </a:solidFill>
        <a:latin typeface="+mn-lt"/>
        <a:ea typeface="+mn-ea"/>
        <a:cs typeface="+mn-cs"/>
      </a:defRPr>
    </a:lvl2pPr>
    <a:lvl3pPr marL="1018824" algn="l" defTabSz="509412" rtl="0" eaLnBrk="1" latinLnBrk="0" hangingPunct="1">
      <a:defRPr sz="1337" kern="1200">
        <a:solidFill>
          <a:schemeClr val="tx1"/>
        </a:solidFill>
        <a:latin typeface="+mn-lt"/>
        <a:ea typeface="+mn-ea"/>
        <a:cs typeface="+mn-cs"/>
      </a:defRPr>
    </a:lvl3pPr>
    <a:lvl4pPr marL="1528237" algn="l" defTabSz="509412" rtl="0" eaLnBrk="1" latinLnBrk="0" hangingPunct="1">
      <a:defRPr sz="1337" kern="1200">
        <a:solidFill>
          <a:schemeClr val="tx1"/>
        </a:solidFill>
        <a:latin typeface="+mn-lt"/>
        <a:ea typeface="+mn-ea"/>
        <a:cs typeface="+mn-cs"/>
      </a:defRPr>
    </a:lvl4pPr>
    <a:lvl5pPr marL="2037649" algn="l" defTabSz="509412" rtl="0" eaLnBrk="1" latinLnBrk="0" hangingPunct="1">
      <a:defRPr sz="1337" kern="1200">
        <a:solidFill>
          <a:schemeClr val="tx1"/>
        </a:solidFill>
        <a:latin typeface="+mn-lt"/>
        <a:ea typeface="+mn-ea"/>
        <a:cs typeface="+mn-cs"/>
      </a:defRPr>
    </a:lvl5pPr>
    <a:lvl6pPr marL="2547061" algn="l" defTabSz="509412" rtl="0" eaLnBrk="1" latinLnBrk="0" hangingPunct="1">
      <a:defRPr sz="1337" kern="1200">
        <a:solidFill>
          <a:schemeClr val="tx1"/>
        </a:solidFill>
        <a:latin typeface="+mn-lt"/>
        <a:ea typeface="+mn-ea"/>
        <a:cs typeface="+mn-cs"/>
      </a:defRPr>
    </a:lvl6pPr>
    <a:lvl7pPr marL="3056473" algn="l" defTabSz="509412" rtl="0" eaLnBrk="1" latinLnBrk="0" hangingPunct="1">
      <a:defRPr sz="1337" kern="1200">
        <a:solidFill>
          <a:schemeClr val="tx1"/>
        </a:solidFill>
        <a:latin typeface="+mn-lt"/>
        <a:ea typeface="+mn-ea"/>
        <a:cs typeface="+mn-cs"/>
      </a:defRPr>
    </a:lvl7pPr>
    <a:lvl8pPr marL="3565886" algn="l" defTabSz="509412" rtl="0" eaLnBrk="1" latinLnBrk="0" hangingPunct="1">
      <a:defRPr sz="1337" kern="1200">
        <a:solidFill>
          <a:schemeClr val="tx1"/>
        </a:solidFill>
        <a:latin typeface="+mn-lt"/>
        <a:ea typeface="+mn-ea"/>
        <a:cs typeface="+mn-cs"/>
      </a:defRPr>
    </a:lvl8pPr>
    <a:lvl9pPr marL="4075298" algn="l" defTabSz="509412"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46400" y="525463"/>
            <a:ext cx="3403600" cy="26289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B1C73D-C5D2-5E41-9CCB-5F272D7D7F2E}" type="slidenum">
              <a:rPr lang="en-US" smtClean="0"/>
              <a:pPr/>
              <a:t>1</a:t>
            </a:fld>
            <a:endParaRPr lang="en-US"/>
          </a:p>
        </p:txBody>
      </p:sp>
    </p:spTree>
    <p:extLst>
      <p:ext uri="{BB962C8B-B14F-4D97-AF65-F5344CB8AC3E}">
        <p14:creationId xmlns:p14="http://schemas.microsoft.com/office/powerpoint/2010/main" val="1177827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B1C73D-C5D2-5E41-9CCB-5F272D7D7F2E}" type="slidenum">
              <a:rPr lang="en-US" smtClean="0"/>
              <a:pPr/>
              <a:t>8</a:t>
            </a:fld>
            <a:endParaRPr lang="en-US"/>
          </a:p>
        </p:txBody>
      </p:sp>
    </p:spTree>
    <p:extLst>
      <p:ext uri="{BB962C8B-B14F-4D97-AF65-F5344CB8AC3E}">
        <p14:creationId xmlns:p14="http://schemas.microsoft.com/office/powerpoint/2010/main" val="1131445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46400" y="525463"/>
            <a:ext cx="3403600" cy="2628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B1C73D-C5D2-5E41-9CCB-5F272D7D7F2E}" type="slidenum">
              <a:rPr lang="en-US" smtClean="0"/>
              <a:pPr/>
              <a:t>16</a:t>
            </a:fld>
            <a:endParaRPr lang="en-US"/>
          </a:p>
        </p:txBody>
      </p:sp>
    </p:spTree>
    <p:extLst>
      <p:ext uri="{BB962C8B-B14F-4D97-AF65-F5344CB8AC3E}">
        <p14:creationId xmlns:p14="http://schemas.microsoft.com/office/powerpoint/2010/main" val="356662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46400" y="525463"/>
            <a:ext cx="3403600" cy="26289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B1C73D-C5D2-5E41-9CCB-5F272D7D7F2E}" type="slidenum">
              <a:rPr lang="en-US" smtClean="0"/>
              <a:pPr/>
              <a:t>22</a:t>
            </a:fld>
            <a:endParaRPr lang="en-US"/>
          </a:p>
        </p:txBody>
      </p:sp>
    </p:spTree>
    <p:extLst>
      <p:ext uri="{BB962C8B-B14F-4D97-AF65-F5344CB8AC3E}">
        <p14:creationId xmlns:p14="http://schemas.microsoft.com/office/powerpoint/2010/main" val="1237935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46400" y="525463"/>
            <a:ext cx="3403600" cy="26289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B1C73D-C5D2-5E41-9CCB-5F272D7D7F2E}" type="slidenum">
              <a:rPr lang="en-US" smtClean="0"/>
              <a:pPr/>
              <a:t>30</a:t>
            </a:fld>
            <a:endParaRPr lang="en-US"/>
          </a:p>
        </p:txBody>
      </p:sp>
    </p:spTree>
    <p:extLst>
      <p:ext uri="{BB962C8B-B14F-4D97-AF65-F5344CB8AC3E}">
        <p14:creationId xmlns:p14="http://schemas.microsoft.com/office/powerpoint/2010/main" val="1372752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46400" y="525463"/>
            <a:ext cx="3403600" cy="26289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B1C73D-C5D2-5E41-9CCB-5F272D7D7F2E}" type="slidenum">
              <a:rPr lang="en-US" smtClean="0"/>
              <a:pPr/>
              <a:t>32</a:t>
            </a:fld>
            <a:endParaRPr lang="en-US"/>
          </a:p>
        </p:txBody>
      </p:sp>
    </p:spTree>
    <p:extLst>
      <p:ext uri="{BB962C8B-B14F-4D97-AF65-F5344CB8AC3E}">
        <p14:creationId xmlns:p14="http://schemas.microsoft.com/office/powerpoint/2010/main" val="23066459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PC_Title Slide">
    <p:spTree>
      <p:nvGrpSpPr>
        <p:cNvPr id="1" name=""/>
        <p:cNvGrpSpPr/>
        <p:nvPr/>
      </p:nvGrpSpPr>
      <p:grpSpPr>
        <a:xfrm>
          <a:off x="0" y="0"/>
          <a:ext cx="0" cy="0"/>
          <a:chOff x="0" y="0"/>
          <a:chExt cx="0" cy="0"/>
        </a:xfrm>
      </p:grpSpPr>
      <p:pic>
        <p:nvPicPr>
          <p:cNvPr id="5" name="Picture 4" descr="4812_BPC_PPT_blank_Page_1.png"/>
          <p:cNvPicPr>
            <a:picLocks noChangeAspect="1"/>
          </p:cNvPicPr>
          <p:nvPr userDrawn="1"/>
        </p:nvPicPr>
        <p:blipFill>
          <a:blip r:embed="rId2"/>
          <a:stretch>
            <a:fillRect/>
          </a:stretch>
        </p:blipFill>
        <p:spPr>
          <a:xfrm>
            <a:off x="202" y="156"/>
            <a:ext cx="10057997" cy="7772089"/>
          </a:xfrm>
          <a:prstGeom prst="rect">
            <a:avLst/>
          </a:prstGeom>
        </p:spPr>
      </p:pic>
      <p:sp>
        <p:nvSpPr>
          <p:cNvPr id="2" name="Title 1"/>
          <p:cNvSpPr>
            <a:spLocks noGrp="1"/>
          </p:cNvSpPr>
          <p:nvPr>
            <p:ph type="ctrTitle"/>
          </p:nvPr>
        </p:nvSpPr>
        <p:spPr>
          <a:xfrm>
            <a:off x="754380" y="1754062"/>
            <a:ext cx="8549640" cy="1304302"/>
          </a:xfrm>
          <a:prstGeom prst="rect">
            <a:avLst/>
          </a:prstGeom>
        </p:spPr>
        <p:txBody>
          <a:bodyPr>
            <a:normAutofit/>
          </a:bodyPr>
          <a:lstStyle>
            <a:lvl1pPr algn="l">
              <a:defRPr sz="3400" b="1">
                <a:solidFill>
                  <a:srgbClr val="3B3D3F"/>
                </a:solidFill>
                <a:latin typeface="Century Gothic"/>
                <a:cs typeface="Century Gothic"/>
              </a:defRPr>
            </a:lvl1pPr>
          </a:lstStyle>
          <a:p>
            <a:r>
              <a:rPr lang="en-US"/>
              <a:t>Click to edit Master title style</a:t>
            </a:r>
          </a:p>
        </p:txBody>
      </p:sp>
      <p:sp>
        <p:nvSpPr>
          <p:cNvPr id="3" name="Subtitle 2"/>
          <p:cNvSpPr>
            <a:spLocks noGrp="1"/>
          </p:cNvSpPr>
          <p:nvPr>
            <p:ph type="subTitle" idx="1"/>
          </p:nvPr>
        </p:nvSpPr>
        <p:spPr>
          <a:xfrm>
            <a:off x="754380" y="3058363"/>
            <a:ext cx="7040880" cy="670344"/>
          </a:xfrm>
          <a:prstGeom prst="rect">
            <a:avLst/>
          </a:prstGeom>
        </p:spPr>
        <p:txBody>
          <a:bodyPr>
            <a:normAutofit/>
          </a:bodyPr>
          <a:lstStyle>
            <a:lvl1pPr marL="0" indent="0" algn="l">
              <a:buNone/>
              <a:defRPr sz="1300" b="0" cap="all" spc="150">
                <a:solidFill>
                  <a:srgbClr val="3B3D3F"/>
                </a:solidFill>
                <a:latin typeface="Century Gothic"/>
                <a:cs typeface="Century Gothic"/>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517" y="694478"/>
            <a:ext cx="6035040" cy="466344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1517" y="6082983"/>
            <a:ext cx="6035040" cy="91217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a:lstStyle/>
          <a:p>
            <a:endParaRPr lang="en-US"/>
          </a:p>
        </p:txBody>
      </p:sp>
      <p:sp>
        <p:nvSpPr>
          <p:cNvPr id="6" name="Footer Placeholder 5"/>
          <p:cNvSpPr>
            <a:spLocks noGrp="1"/>
          </p:cNvSpPr>
          <p:nvPr>
            <p:ph type="ftr" sz="quarter" idx="11"/>
          </p:nvPr>
        </p:nvSpPr>
        <p:spPr>
          <a:xfrm>
            <a:off x="502920" y="363432"/>
            <a:ext cx="7529613" cy="413808"/>
          </a:xfrm>
          <a:prstGeom prst="rect">
            <a:avLst/>
          </a:prstGeom>
        </p:spPr>
        <p:txBody>
          <a:bodyPr/>
          <a:lstStyle/>
          <a:p>
            <a:r>
              <a:rPr lang="en-US"/>
              <a:t>SUMMARY OF FINDINGS</a:t>
            </a:r>
          </a:p>
        </p:txBody>
      </p:sp>
      <p:sp>
        <p:nvSpPr>
          <p:cNvPr id="7" name="Slide Number Placeholder 6"/>
          <p:cNvSpPr>
            <a:spLocks noGrp="1"/>
          </p:cNvSpPr>
          <p:nvPr>
            <p:ph type="sldNum" sz="quarter" idx="12"/>
          </p:nvPr>
        </p:nvSpPr>
        <p:spPr>
          <a:xfrm>
            <a:off x="8992943" y="363432"/>
            <a:ext cx="562536" cy="413808"/>
          </a:xfrm>
          <a:prstGeom prst="rect">
            <a:avLst/>
          </a:prstGeom>
        </p:spPr>
        <p:txBody>
          <a:bodyPr/>
          <a:lstStyle/>
          <a:p>
            <a:fld id="{3C2FEE08-69F6-694C-9AAF-59BAA227EE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502920" y="1293059"/>
            <a:ext cx="9052560" cy="52509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02920" y="7203864"/>
            <a:ext cx="2346960" cy="413808"/>
          </a:xfrm>
          <a:prstGeom prst="rect">
            <a:avLst/>
          </a:prstGeom>
        </p:spPr>
        <p:txBody>
          <a:bodyPr/>
          <a:lstStyle/>
          <a:p>
            <a:endParaRPr lang="en-US"/>
          </a:p>
        </p:txBody>
      </p:sp>
      <p:sp>
        <p:nvSpPr>
          <p:cNvPr id="5" name="Footer Placeholder 4"/>
          <p:cNvSpPr>
            <a:spLocks noGrp="1"/>
          </p:cNvSpPr>
          <p:nvPr>
            <p:ph type="ftr" sz="quarter" idx="11"/>
          </p:nvPr>
        </p:nvSpPr>
        <p:spPr>
          <a:xfrm>
            <a:off x="502920" y="363432"/>
            <a:ext cx="7529613" cy="413808"/>
          </a:xfrm>
          <a:prstGeom prst="rect">
            <a:avLst/>
          </a:prstGeom>
        </p:spPr>
        <p:txBody>
          <a:bodyPr/>
          <a:lstStyle/>
          <a:p>
            <a:r>
              <a:rPr lang="en-US"/>
              <a:t>SUMMARY OF FINDINGS</a:t>
            </a:r>
          </a:p>
        </p:txBody>
      </p:sp>
      <p:sp>
        <p:nvSpPr>
          <p:cNvPr id="6" name="Slide Number Placeholder 5"/>
          <p:cNvSpPr>
            <a:spLocks noGrp="1"/>
          </p:cNvSpPr>
          <p:nvPr>
            <p:ph type="sldNum" sz="quarter" idx="12"/>
          </p:nvPr>
        </p:nvSpPr>
        <p:spPr>
          <a:xfrm>
            <a:off x="8992943" y="363432"/>
            <a:ext cx="562536" cy="413808"/>
          </a:xfrm>
          <a:prstGeom prst="rect">
            <a:avLst/>
          </a:prstGeom>
        </p:spPr>
        <p:txBody>
          <a:bodyPr/>
          <a:lstStyle/>
          <a:p>
            <a:fld id="{3C2FEE08-69F6-694C-9AAF-59BAA227EE9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311257"/>
            <a:ext cx="6621780" cy="66317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02920" y="7203864"/>
            <a:ext cx="2346960" cy="413808"/>
          </a:xfrm>
          <a:prstGeom prst="rect">
            <a:avLst/>
          </a:prstGeom>
        </p:spPr>
        <p:txBody>
          <a:bodyPr/>
          <a:lstStyle/>
          <a:p>
            <a:endParaRPr lang="en-US"/>
          </a:p>
        </p:txBody>
      </p:sp>
      <p:sp>
        <p:nvSpPr>
          <p:cNvPr id="5" name="Footer Placeholder 4"/>
          <p:cNvSpPr>
            <a:spLocks noGrp="1"/>
          </p:cNvSpPr>
          <p:nvPr>
            <p:ph type="ftr" sz="quarter" idx="11"/>
          </p:nvPr>
        </p:nvSpPr>
        <p:spPr>
          <a:xfrm>
            <a:off x="502920" y="363432"/>
            <a:ext cx="7529613" cy="413808"/>
          </a:xfrm>
          <a:prstGeom prst="rect">
            <a:avLst/>
          </a:prstGeom>
        </p:spPr>
        <p:txBody>
          <a:bodyPr/>
          <a:lstStyle/>
          <a:p>
            <a:r>
              <a:rPr lang="en-US"/>
              <a:t>SUMMARY OF FINDINGS</a:t>
            </a:r>
          </a:p>
        </p:txBody>
      </p:sp>
      <p:sp>
        <p:nvSpPr>
          <p:cNvPr id="6" name="Slide Number Placeholder 5"/>
          <p:cNvSpPr>
            <a:spLocks noGrp="1"/>
          </p:cNvSpPr>
          <p:nvPr>
            <p:ph type="sldNum" sz="quarter" idx="12"/>
          </p:nvPr>
        </p:nvSpPr>
        <p:spPr>
          <a:xfrm>
            <a:off x="8992943" y="363432"/>
            <a:ext cx="562536" cy="413808"/>
          </a:xfrm>
          <a:prstGeom prst="rect">
            <a:avLst/>
          </a:prstGeom>
        </p:spPr>
        <p:txBody>
          <a:bodyPr/>
          <a:lstStyle/>
          <a:p>
            <a:fld id="{3C2FEE08-69F6-694C-9AAF-59BAA227EE9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PC_Table of Contents">
    <p:spTree>
      <p:nvGrpSpPr>
        <p:cNvPr id="1" name=""/>
        <p:cNvGrpSpPr/>
        <p:nvPr/>
      </p:nvGrpSpPr>
      <p:grpSpPr>
        <a:xfrm>
          <a:off x="0" y="0"/>
          <a:ext cx="0" cy="0"/>
          <a:chOff x="0" y="0"/>
          <a:chExt cx="0" cy="0"/>
        </a:xfrm>
      </p:grpSpPr>
      <p:pic>
        <p:nvPicPr>
          <p:cNvPr id="3" name="Picture 2" descr="BPC_150112_ppt_AR1_c_template-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6" name="Slide Number Placeholder 5"/>
          <p:cNvSpPr>
            <a:spLocks noGrp="1"/>
          </p:cNvSpPr>
          <p:nvPr>
            <p:ph type="sldNum" sz="quarter" idx="12"/>
          </p:nvPr>
        </p:nvSpPr>
        <p:spPr>
          <a:xfrm>
            <a:off x="8992943" y="7216458"/>
            <a:ext cx="562536" cy="413808"/>
          </a:xfrm>
          <a:prstGeom prst="rect">
            <a:avLst/>
          </a:prstGeom>
        </p:spPr>
        <p:txBody>
          <a:bodyPr anchor="ctr"/>
          <a:lstStyle>
            <a:lvl1pPr algn="r">
              <a:defRPr sz="1000" baseline="0">
                <a:solidFill>
                  <a:schemeClr val="tx1">
                    <a:lumMod val="65000"/>
                    <a:lumOff val="35000"/>
                  </a:schemeClr>
                </a:solidFill>
                <a:latin typeface="Tahoma"/>
                <a:cs typeface="Tahoma"/>
              </a:defRPr>
            </a:lvl1pPr>
          </a:lstStyle>
          <a:p>
            <a:fld id="{3C2FEE08-69F6-694C-9AAF-59BAA227EE9E}" type="slidenum">
              <a:rPr lang="en-US" smtClean="0"/>
              <a:pPr/>
              <a:t>‹#›</a:t>
            </a:fld>
            <a:endParaRPr lang="en-US"/>
          </a:p>
        </p:txBody>
      </p:sp>
      <p:sp>
        <p:nvSpPr>
          <p:cNvPr id="5" name="Content Placeholder 2"/>
          <p:cNvSpPr>
            <a:spLocks noGrp="1"/>
          </p:cNvSpPr>
          <p:nvPr>
            <p:ph idx="1" hasCustomPrompt="1"/>
          </p:nvPr>
        </p:nvSpPr>
        <p:spPr>
          <a:xfrm>
            <a:off x="3558276" y="1477299"/>
            <a:ext cx="5997203" cy="5596907"/>
          </a:xfrm>
          <a:prstGeom prst="rect">
            <a:avLst/>
          </a:prstGeom>
        </p:spPr>
        <p:txBody>
          <a:bodyPr>
            <a:normAutofit/>
          </a:bodyPr>
          <a:lstStyle>
            <a:lvl1pPr>
              <a:buFont typeface="Arial"/>
              <a:buChar char="•"/>
              <a:defRPr b="0">
                <a:solidFill>
                  <a:srgbClr val="304769"/>
                </a:solidFill>
                <a:latin typeface="Tahoma'"/>
                <a:cs typeface="Tahoma'"/>
              </a:defRPr>
            </a:lvl1pPr>
            <a:lvl2pPr marL="742950" indent="-285750">
              <a:buFont typeface="Lucida Grande"/>
              <a:buChar char="-"/>
              <a:defRPr baseline="0">
                <a:solidFill>
                  <a:schemeClr val="tx1">
                    <a:lumMod val="75000"/>
                    <a:lumOff val="25000"/>
                  </a:schemeClr>
                </a:solidFill>
                <a:latin typeface="Tahoma'"/>
                <a:cs typeface="Tahoma'"/>
              </a:defRPr>
            </a:lvl2pPr>
            <a:lvl3pPr marL="1085850" indent="-171450">
              <a:buFont typeface="Arial"/>
              <a:buChar char="•"/>
              <a:defRPr sz="1200" baseline="0">
                <a:solidFill>
                  <a:schemeClr val="tx1">
                    <a:lumMod val="65000"/>
                    <a:lumOff val="35000"/>
                  </a:schemeClr>
                </a:solidFill>
                <a:latin typeface="Tahoma'"/>
                <a:cs typeface="Tahoma'"/>
              </a:defRPr>
            </a:lvl3pPr>
            <a:lvl4pPr marL="1371600" indent="0">
              <a:buNone/>
              <a:defRPr sz="1200" baseline="0">
                <a:solidFill>
                  <a:schemeClr val="bg1">
                    <a:lumMod val="50000"/>
                  </a:schemeClr>
                </a:solidFill>
                <a:latin typeface="Tahoma'"/>
                <a:cs typeface="Tahoma'"/>
              </a:defRPr>
            </a:lvl4pPr>
            <a:lvl5pPr>
              <a:defRPr>
                <a:solidFill>
                  <a:schemeClr val="tx1">
                    <a:lumMod val="65000"/>
                    <a:lumOff val="35000"/>
                  </a:schemeClr>
                </a:solidFill>
                <a:latin typeface="Tahoma'"/>
                <a:cs typeface="Tahoma'"/>
              </a:defRPr>
            </a:lvl5pPr>
          </a:lstStyle>
          <a:p>
            <a:pPr lvl="0"/>
            <a:r>
              <a:rPr lang="en-US"/>
              <a:t>Click to edit text</a:t>
            </a:r>
          </a:p>
        </p:txBody>
      </p:sp>
      <p:sp>
        <p:nvSpPr>
          <p:cNvPr id="2" name="TextBox 1"/>
          <p:cNvSpPr txBox="1"/>
          <p:nvPr userDrawn="1"/>
        </p:nvSpPr>
        <p:spPr>
          <a:xfrm>
            <a:off x="5017714" y="245267"/>
            <a:ext cx="3381902" cy="401007"/>
          </a:xfrm>
          <a:prstGeom prst="rect">
            <a:avLst/>
          </a:prstGeom>
          <a:noFill/>
        </p:spPr>
        <p:txBody>
          <a:bodyPr wrap="square" rtlCol="0">
            <a:spAutoFit/>
          </a:bodyPr>
          <a:lstStyle/>
          <a:p>
            <a:r>
              <a:rPr lang="en-US" sz="2006">
                <a:solidFill>
                  <a:srgbClr val="3B3D3F"/>
                </a:solidFill>
                <a:latin typeface="Adobe Caslon Pro Bold"/>
                <a:cs typeface="Adobe Caslon Pro Bold"/>
              </a:rPr>
              <a:t>TABLE</a:t>
            </a:r>
            <a:r>
              <a:rPr lang="en-US" sz="2006" baseline="0">
                <a:solidFill>
                  <a:srgbClr val="3B3D3F"/>
                </a:solidFill>
                <a:latin typeface="Adobe Caslon Pro Bold"/>
                <a:cs typeface="Adobe Caslon Pro Bold"/>
              </a:rPr>
              <a:t> OF CONTENTS</a:t>
            </a:r>
            <a:endParaRPr lang="en-US" sz="2006">
              <a:solidFill>
                <a:srgbClr val="3B3D3F"/>
              </a:solidFill>
              <a:latin typeface="Adobe Caslon Pro Bold"/>
              <a:cs typeface="Adobe Caslon Pro Bold"/>
            </a:endParaRPr>
          </a:p>
        </p:txBody>
      </p:sp>
    </p:spTree>
    <p:extLst>
      <p:ext uri="{BB962C8B-B14F-4D97-AF65-F5344CB8AC3E}">
        <p14:creationId xmlns:p14="http://schemas.microsoft.com/office/powerpoint/2010/main" val="3052019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PC_Title and Content">
    <p:spTree>
      <p:nvGrpSpPr>
        <p:cNvPr id="1" name=""/>
        <p:cNvGrpSpPr/>
        <p:nvPr/>
      </p:nvGrpSpPr>
      <p:grpSpPr>
        <a:xfrm>
          <a:off x="0" y="0"/>
          <a:ext cx="0" cy="0"/>
          <a:chOff x="0" y="0"/>
          <a:chExt cx="0" cy="0"/>
        </a:xfrm>
      </p:grpSpPr>
      <p:pic>
        <p:nvPicPr>
          <p:cNvPr id="2" name="Picture 1" descr="BPC_150112_ppt_AR1_c_template-0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9" name="Footer Placeholder 4"/>
          <p:cNvSpPr>
            <a:spLocks noGrp="1"/>
          </p:cNvSpPr>
          <p:nvPr>
            <p:ph type="ftr" sz="quarter" idx="3"/>
          </p:nvPr>
        </p:nvSpPr>
        <p:spPr>
          <a:xfrm>
            <a:off x="502920" y="363432"/>
            <a:ext cx="7330066" cy="413808"/>
          </a:xfrm>
          <a:prstGeom prst="rect">
            <a:avLst/>
          </a:prstGeom>
        </p:spPr>
        <p:txBody>
          <a:bodyPr vert="horz" lIns="91440" tIns="45720" rIns="91440" bIns="45720" rtlCol="0" anchor="ctr"/>
          <a:lstStyle>
            <a:lvl1pPr algn="l">
              <a:defRPr sz="1800" b="1" cap="all">
                <a:solidFill>
                  <a:srgbClr val="3B3D3F"/>
                </a:solidFill>
                <a:latin typeface="Adobe Caslon Pro Bold"/>
                <a:cs typeface="Adobe Caslon Pro Bold"/>
              </a:defRPr>
            </a:lvl1pPr>
          </a:lstStyle>
          <a:p>
            <a:r>
              <a:rPr lang="en-US"/>
              <a:t>SUMMARY OF FINDINGS</a:t>
            </a:r>
          </a:p>
        </p:txBody>
      </p:sp>
      <p:sp>
        <p:nvSpPr>
          <p:cNvPr id="10" name="Slide Number Placeholder 5"/>
          <p:cNvSpPr>
            <a:spLocks noGrp="1"/>
          </p:cNvSpPr>
          <p:nvPr>
            <p:ph type="sldNum" sz="quarter" idx="4"/>
          </p:nvPr>
        </p:nvSpPr>
        <p:spPr>
          <a:xfrm>
            <a:off x="8992943" y="7223260"/>
            <a:ext cx="562536" cy="413808"/>
          </a:xfrm>
          <a:prstGeom prst="rect">
            <a:avLst/>
          </a:prstGeom>
        </p:spPr>
        <p:txBody>
          <a:bodyPr vert="horz" lIns="91440" tIns="45720" rIns="91440" bIns="45720" rtlCol="0" anchor="ctr"/>
          <a:lstStyle>
            <a:lvl1pPr algn="r">
              <a:defRPr sz="1000">
                <a:solidFill>
                  <a:schemeClr val="tx1">
                    <a:lumMod val="65000"/>
                    <a:lumOff val="35000"/>
                  </a:schemeClr>
                </a:solidFill>
                <a:latin typeface="Tahoma"/>
                <a:cs typeface="Tahoma"/>
              </a:defRPr>
            </a:lvl1pPr>
          </a:lstStyle>
          <a:p>
            <a:fld id="{3C2FEE08-69F6-694C-9AAF-59BAA227EE9E}" type="slidenum">
              <a:rPr lang="en-US" smtClean="0"/>
              <a:pPr/>
              <a:t>‹#›</a:t>
            </a:fld>
            <a:endParaRPr lang="en-US"/>
          </a:p>
        </p:txBody>
      </p:sp>
      <p:sp>
        <p:nvSpPr>
          <p:cNvPr id="12" name="Content Placeholder 2"/>
          <p:cNvSpPr>
            <a:spLocks noGrp="1"/>
          </p:cNvSpPr>
          <p:nvPr>
            <p:ph idx="1" hasCustomPrompt="1"/>
          </p:nvPr>
        </p:nvSpPr>
        <p:spPr>
          <a:xfrm>
            <a:off x="502920" y="1293058"/>
            <a:ext cx="9052560" cy="5731936"/>
          </a:xfrm>
          <a:prstGeom prst="rect">
            <a:avLst/>
          </a:prstGeom>
        </p:spPr>
        <p:txBody>
          <a:bodyPr/>
          <a:lstStyle>
            <a:lvl1pPr>
              <a:buFont typeface="Arial"/>
              <a:buChar char="•"/>
              <a:defRPr b="0">
                <a:solidFill>
                  <a:srgbClr val="304769"/>
                </a:solidFill>
                <a:latin typeface="Tahoma"/>
                <a:cs typeface="Tahoma"/>
              </a:defRPr>
            </a:lvl1pPr>
            <a:lvl2pPr>
              <a:defRPr baseline="0">
                <a:solidFill>
                  <a:srgbClr val="39537C"/>
                </a:solidFill>
                <a:latin typeface="Tahoma"/>
                <a:cs typeface="Tahoma"/>
              </a:defRPr>
            </a:lvl2pPr>
            <a:lvl3pPr>
              <a:defRPr baseline="0">
                <a:solidFill>
                  <a:schemeClr val="tx1">
                    <a:lumMod val="65000"/>
                    <a:lumOff val="35000"/>
                  </a:schemeClr>
                </a:solidFill>
                <a:latin typeface="Tahoma"/>
                <a:cs typeface="Tahoma"/>
              </a:defRPr>
            </a:lvl3pPr>
            <a:lvl4pPr>
              <a:defRPr>
                <a:solidFill>
                  <a:schemeClr val="tx1">
                    <a:lumMod val="65000"/>
                    <a:lumOff val="35000"/>
                  </a:schemeClr>
                </a:solidFill>
                <a:latin typeface="Tahoma"/>
                <a:cs typeface="Tahoma"/>
              </a:defRPr>
            </a:lvl4pPr>
            <a:lvl5pPr>
              <a:defRPr>
                <a:solidFill>
                  <a:schemeClr val="tx1">
                    <a:lumMod val="65000"/>
                    <a:lumOff val="35000"/>
                  </a:schemeClr>
                </a:solidFill>
                <a:latin typeface="Tahoma"/>
                <a:cs typeface="Tahoma"/>
              </a:defRPr>
            </a:lvl5pPr>
          </a:lstStyle>
          <a:p>
            <a:pPr lvl="0"/>
            <a:r>
              <a:rPr lang="en-US"/>
              <a:t>Click to edit text</a:t>
            </a:r>
          </a:p>
          <a:p>
            <a:pPr lvl="1"/>
            <a:endParaRPr lang="en-US"/>
          </a:p>
        </p:txBody>
      </p:sp>
    </p:spTree>
    <p:extLst>
      <p:ext uri="{BB962C8B-B14F-4D97-AF65-F5344CB8AC3E}">
        <p14:creationId xmlns:p14="http://schemas.microsoft.com/office/powerpoint/2010/main" val="817054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PC_ Page Separator">
    <p:spTree>
      <p:nvGrpSpPr>
        <p:cNvPr id="1" name=""/>
        <p:cNvGrpSpPr/>
        <p:nvPr/>
      </p:nvGrpSpPr>
      <p:grpSpPr>
        <a:xfrm>
          <a:off x="0" y="0"/>
          <a:ext cx="0" cy="0"/>
          <a:chOff x="0" y="0"/>
          <a:chExt cx="0" cy="0"/>
        </a:xfrm>
      </p:grpSpPr>
      <p:pic>
        <p:nvPicPr>
          <p:cNvPr id="2" name="Picture 1" descr="BPC_150112_ppt_AR1_c_template-03.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3" name="Title 1"/>
          <p:cNvSpPr>
            <a:spLocks noGrp="1"/>
          </p:cNvSpPr>
          <p:nvPr>
            <p:ph type="ctrTitle"/>
          </p:nvPr>
        </p:nvSpPr>
        <p:spPr>
          <a:xfrm>
            <a:off x="1437341" y="3059272"/>
            <a:ext cx="7183719" cy="1234464"/>
          </a:xfrm>
          <a:prstGeom prst="rect">
            <a:avLst/>
          </a:prstGeom>
        </p:spPr>
        <p:txBody>
          <a:bodyPr>
            <a:normAutofit/>
          </a:bodyPr>
          <a:lstStyle>
            <a:lvl1pPr algn="ctr">
              <a:defRPr sz="3400" b="1">
                <a:solidFill>
                  <a:srgbClr val="3B3D3F"/>
                </a:solidFill>
                <a:latin typeface="Adobe Caslon Pro Bold"/>
                <a:cs typeface="Adobe Caslon Pro Bold"/>
              </a:defRPr>
            </a:lvl1pPr>
          </a:lstStyle>
          <a:p>
            <a:r>
              <a:rPr lang="en-US"/>
              <a:t>Click to edit Master title style</a:t>
            </a:r>
          </a:p>
        </p:txBody>
      </p:sp>
    </p:spTree>
    <p:extLst>
      <p:ext uri="{BB962C8B-B14F-4D97-AF65-F5344CB8AC3E}">
        <p14:creationId xmlns:p14="http://schemas.microsoft.com/office/powerpoint/2010/main" val="263489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4" name="Picture 3" descr="BPC_150112_ppt_AR1_c_template-0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3" name="Content Placeholder 2"/>
          <p:cNvSpPr>
            <a:spLocks noGrp="1"/>
          </p:cNvSpPr>
          <p:nvPr>
            <p:ph idx="1"/>
          </p:nvPr>
        </p:nvSpPr>
        <p:spPr>
          <a:xfrm>
            <a:off x="502920" y="1293058"/>
            <a:ext cx="9052560" cy="5744239"/>
          </a:xfrm>
          <a:prstGeom prst="rect">
            <a:avLst/>
          </a:prstGeom>
        </p:spPr>
        <p:txBody>
          <a:bodyPr/>
          <a:lstStyle>
            <a:lvl1pPr>
              <a:defRPr sz="2000" b="0">
                <a:latin typeface="Tahoma"/>
                <a:cs typeface="Tahoma"/>
              </a:defRPr>
            </a:lvl1pPr>
            <a:lvl2pPr>
              <a:defRPr>
                <a:solidFill>
                  <a:schemeClr val="tx1">
                    <a:lumMod val="65000"/>
                    <a:lumOff val="35000"/>
                  </a:schemeClr>
                </a:solidFill>
                <a:latin typeface="Tahoma"/>
                <a:cs typeface="Tahoma"/>
              </a:defRPr>
            </a:lvl2pPr>
            <a:lvl3pPr>
              <a:defRPr>
                <a:solidFill>
                  <a:schemeClr val="tx1">
                    <a:lumMod val="65000"/>
                    <a:lumOff val="35000"/>
                  </a:schemeClr>
                </a:solidFill>
                <a:latin typeface="Tahoma"/>
                <a:cs typeface="Tahoma"/>
              </a:defRPr>
            </a:lvl3pPr>
            <a:lvl4pPr>
              <a:defRPr>
                <a:solidFill>
                  <a:schemeClr val="tx1">
                    <a:lumMod val="65000"/>
                    <a:lumOff val="35000"/>
                  </a:schemeClr>
                </a:solidFill>
                <a:latin typeface="Tahoma"/>
                <a:cs typeface="Tahoma"/>
              </a:defRPr>
            </a:lvl4pPr>
            <a:lvl5pPr>
              <a:defRPr>
                <a:solidFill>
                  <a:schemeClr val="tx1">
                    <a:lumMod val="65000"/>
                    <a:lumOff val="35000"/>
                  </a:schemeClr>
                </a:solidFill>
                <a:latin typeface="Tahoma"/>
                <a:cs typeface="Tahom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4"/>
          </p:nvPr>
        </p:nvSpPr>
        <p:spPr>
          <a:xfrm>
            <a:off x="8992943" y="7223260"/>
            <a:ext cx="562536" cy="413808"/>
          </a:xfrm>
          <a:prstGeom prst="rect">
            <a:avLst/>
          </a:prstGeom>
        </p:spPr>
        <p:txBody>
          <a:bodyPr vert="horz" lIns="91440" tIns="45720" rIns="91440" bIns="45720" rtlCol="0" anchor="ctr"/>
          <a:lstStyle>
            <a:lvl1pPr algn="r">
              <a:defRPr sz="1000">
                <a:solidFill>
                  <a:schemeClr val="tx1">
                    <a:lumMod val="65000"/>
                    <a:lumOff val="35000"/>
                  </a:schemeClr>
                </a:solidFill>
                <a:latin typeface="Tahoma"/>
                <a:cs typeface="Tahoma"/>
              </a:defRPr>
            </a:lvl1pPr>
          </a:lstStyle>
          <a:p>
            <a:fld id="{3C2FEE08-69F6-694C-9AAF-59BAA227EE9E}" type="slidenum">
              <a:rPr lang="en-US" smtClean="0"/>
              <a:pPr/>
              <a:t>‹#›</a:t>
            </a:fld>
            <a:endParaRPr lang="en-US"/>
          </a:p>
        </p:txBody>
      </p:sp>
      <p:sp>
        <p:nvSpPr>
          <p:cNvPr id="9" name="Footer Placeholder 4"/>
          <p:cNvSpPr>
            <a:spLocks noGrp="1"/>
          </p:cNvSpPr>
          <p:nvPr>
            <p:ph type="ftr" sz="quarter" idx="3"/>
          </p:nvPr>
        </p:nvSpPr>
        <p:spPr>
          <a:xfrm>
            <a:off x="502920" y="363432"/>
            <a:ext cx="7330066" cy="413808"/>
          </a:xfrm>
          <a:prstGeom prst="rect">
            <a:avLst/>
          </a:prstGeom>
        </p:spPr>
        <p:txBody>
          <a:bodyPr vert="horz" lIns="91440" tIns="45720" rIns="91440" bIns="45720" rtlCol="0" anchor="ctr"/>
          <a:lstStyle>
            <a:lvl1pPr algn="l">
              <a:defRPr sz="1100" cap="all">
                <a:solidFill>
                  <a:srgbClr val="3B3D3F"/>
                </a:solidFill>
                <a:latin typeface="Adobe Caslon Pro Bold"/>
                <a:cs typeface="Adobe Caslon Pro Bold"/>
              </a:defRPr>
            </a:lvl1pPr>
          </a:lstStyle>
          <a:p>
            <a:r>
              <a:rPr lang="en-US"/>
              <a:t>SUMMARY OF FINDINGS</a:t>
            </a:r>
          </a:p>
        </p:txBody>
      </p:sp>
    </p:spTree>
    <p:extLst>
      <p:ext uri="{BB962C8B-B14F-4D97-AF65-F5344CB8AC3E}">
        <p14:creationId xmlns:p14="http://schemas.microsoft.com/office/powerpoint/2010/main" val="258284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8" name="Picture 7" descr="BPC_150112_ppt_AR1_c_template-0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10" name="Footer Placeholder 4"/>
          <p:cNvSpPr>
            <a:spLocks noGrp="1"/>
          </p:cNvSpPr>
          <p:nvPr>
            <p:ph type="ftr" sz="quarter" idx="3"/>
          </p:nvPr>
        </p:nvSpPr>
        <p:spPr>
          <a:xfrm>
            <a:off x="502920" y="363432"/>
            <a:ext cx="7330066" cy="413808"/>
          </a:xfrm>
          <a:prstGeom prst="rect">
            <a:avLst/>
          </a:prstGeom>
        </p:spPr>
        <p:txBody>
          <a:bodyPr vert="horz" lIns="91440" tIns="45720" rIns="91440" bIns="45720" rtlCol="0" anchor="ctr"/>
          <a:lstStyle>
            <a:lvl1pPr algn="l">
              <a:defRPr sz="1100" cap="all">
                <a:solidFill>
                  <a:srgbClr val="3B3D3F"/>
                </a:solidFill>
                <a:latin typeface="Adobe Caslon Pro Bold"/>
                <a:cs typeface="Adobe Caslon Pro Bold"/>
              </a:defRPr>
            </a:lvl1pPr>
          </a:lstStyle>
          <a:p>
            <a:r>
              <a:rPr lang="en-US"/>
              <a:t>SUMMARY OF FINDINGS</a:t>
            </a:r>
          </a:p>
        </p:txBody>
      </p:sp>
      <p:sp>
        <p:nvSpPr>
          <p:cNvPr id="11" name="Content Placeholder 2"/>
          <p:cNvSpPr>
            <a:spLocks noGrp="1"/>
          </p:cNvSpPr>
          <p:nvPr>
            <p:ph idx="1"/>
          </p:nvPr>
        </p:nvSpPr>
        <p:spPr>
          <a:xfrm>
            <a:off x="502921" y="1293058"/>
            <a:ext cx="4297171" cy="5744239"/>
          </a:xfrm>
          <a:prstGeom prst="rect">
            <a:avLst/>
          </a:prstGeom>
        </p:spPr>
        <p:txBody>
          <a:bodyPr/>
          <a:lstStyle>
            <a:lvl1pPr>
              <a:defRPr sz="2000" b="0">
                <a:latin typeface="Tahoma"/>
                <a:cs typeface="Tahoma"/>
              </a:defRPr>
            </a:lvl1pPr>
            <a:lvl2pPr>
              <a:defRPr>
                <a:solidFill>
                  <a:schemeClr val="tx1">
                    <a:lumMod val="65000"/>
                    <a:lumOff val="35000"/>
                  </a:schemeClr>
                </a:solidFill>
                <a:latin typeface="Tahoma"/>
                <a:cs typeface="Tahoma"/>
              </a:defRPr>
            </a:lvl2pPr>
            <a:lvl3pPr>
              <a:defRPr>
                <a:solidFill>
                  <a:schemeClr val="tx1">
                    <a:lumMod val="65000"/>
                    <a:lumOff val="35000"/>
                  </a:schemeClr>
                </a:solidFill>
                <a:latin typeface="Tahoma"/>
                <a:cs typeface="Tahoma"/>
              </a:defRPr>
            </a:lvl3pPr>
            <a:lvl4pPr>
              <a:defRPr>
                <a:solidFill>
                  <a:schemeClr val="tx1">
                    <a:lumMod val="65000"/>
                    <a:lumOff val="35000"/>
                  </a:schemeClr>
                </a:solidFill>
                <a:latin typeface="Tahoma"/>
                <a:cs typeface="Tahoma"/>
              </a:defRPr>
            </a:lvl4pPr>
            <a:lvl5pPr>
              <a:defRPr>
                <a:solidFill>
                  <a:schemeClr val="tx1">
                    <a:lumMod val="65000"/>
                    <a:lumOff val="35000"/>
                  </a:schemeClr>
                </a:solidFill>
                <a:latin typeface="Tahoma"/>
                <a:cs typeface="Tahom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2"/>
          <p:cNvSpPr>
            <a:spLocks noGrp="1"/>
          </p:cNvSpPr>
          <p:nvPr>
            <p:ph idx="11"/>
          </p:nvPr>
        </p:nvSpPr>
        <p:spPr>
          <a:xfrm>
            <a:off x="5040320" y="1293058"/>
            <a:ext cx="4452397" cy="5744239"/>
          </a:xfrm>
          <a:prstGeom prst="rect">
            <a:avLst/>
          </a:prstGeom>
        </p:spPr>
        <p:txBody>
          <a:bodyPr/>
          <a:lstStyle>
            <a:lvl1pPr>
              <a:defRPr sz="2000" b="0">
                <a:latin typeface="Tahoma"/>
                <a:cs typeface="Tahoma"/>
              </a:defRPr>
            </a:lvl1pPr>
            <a:lvl2pPr>
              <a:defRPr>
                <a:solidFill>
                  <a:schemeClr val="tx1">
                    <a:lumMod val="65000"/>
                    <a:lumOff val="35000"/>
                  </a:schemeClr>
                </a:solidFill>
                <a:latin typeface="Tahoma"/>
                <a:cs typeface="Tahoma"/>
              </a:defRPr>
            </a:lvl2pPr>
            <a:lvl3pPr>
              <a:defRPr>
                <a:solidFill>
                  <a:schemeClr val="tx1">
                    <a:lumMod val="65000"/>
                    <a:lumOff val="35000"/>
                  </a:schemeClr>
                </a:solidFill>
                <a:latin typeface="Tahoma"/>
                <a:cs typeface="Tahoma"/>
              </a:defRPr>
            </a:lvl3pPr>
            <a:lvl4pPr>
              <a:defRPr>
                <a:solidFill>
                  <a:schemeClr val="tx1">
                    <a:lumMod val="65000"/>
                    <a:lumOff val="35000"/>
                  </a:schemeClr>
                </a:solidFill>
                <a:latin typeface="Tahoma"/>
                <a:cs typeface="Tahoma"/>
              </a:defRPr>
            </a:lvl4pPr>
            <a:lvl5pPr>
              <a:defRPr>
                <a:solidFill>
                  <a:schemeClr val="tx1">
                    <a:lumMod val="65000"/>
                    <a:lumOff val="35000"/>
                  </a:schemeClr>
                </a:solidFill>
                <a:latin typeface="Tahoma"/>
                <a:cs typeface="Tahom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5"/>
          <p:cNvSpPr>
            <a:spLocks noGrp="1"/>
          </p:cNvSpPr>
          <p:nvPr>
            <p:ph type="sldNum" sz="quarter" idx="4"/>
          </p:nvPr>
        </p:nvSpPr>
        <p:spPr>
          <a:xfrm>
            <a:off x="8992943" y="7223260"/>
            <a:ext cx="562536" cy="413808"/>
          </a:xfrm>
          <a:prstGeom prst="rect">
            <a:avLst/>
          </a:prstGeom>
        </p:spPr>
        <p:txBody>
          <a:bodyPr vert="horz" lIns="91440" tIns="45720" rIns="91440" bIns="45720" rtlCol="0" anchor="ctr"/>
          <a:lstStyle>
            <a:lvl1pPr algn="r">
              <a:defRPr sz="1000">
                <a:solidFill>
                  <a:schemeClr val="tx1">
                    <a:lumMod val="65000"/>
                    <a:lumOff val="35000"/>
                  </a:schemeClr>
                </a:solidFill>
                <a:latin typeface="Tahoma"/>
                <a:cs typeface="Tahoma"/>
              </a:defRPr>
            </a:lvl1pPr>
          </a:lstStyle>
          <a:p>
            <a:fld id="{3C2FEE08-69F6-694C-9AAF-59BAA227EE9E}" type="slidenum">
              <a:rPr lang="en-US" smtClean="0"/>
              <a:pPr/>
              <a:t>‹#›</a:t>
            </a:fld>
            <a:endParaRPr lang="en-US"/>
          </a:p>
        </p:txBody>
      </p:sp>
    </p:spTree>
    <p:extLst>
      <p:ext uri="{BB962C8B-B14F-4D97-AF65-F5344CB8AC3E}">
        <p14:creationId xmlns:p14="http://schemas.microsoft.com/office/powerpoint/2010/main" val="6791838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BPC_Title and Content">
    <p:spTree>
      <p:nvGrpSpPr>
        <p:cNvPr id="1" name=""/>
        <p:cNvGrpSpPr/>
        <p:nvPr/>
      </p:nvGrpSpPr>
      <p:grpSpPr>
        <a:xfrm>
          <a:off x="0" y="0"/>
          <a:ext cx="0" cy="0"/>
          <a:chOff x="0" y="0"/>
          <a:chExt cx="0" cy="0"/>
        </a:xfrm>
      </p:grpSpPr>
      <p:pic>
        <p:nvPicPr>
          <p:cNvPr id="8" name="Picture 7" descr="4812_BPC_PPT_blank_Page_3.png"/>
          <p:cNvPicPr>
            <a:picLocks noChangeAspect="1"/>
          </p:cNvPicPr>
          <p:nvPr userDrawn="1"/>
        </p:nvPicPr>
        <p:blipFill>
          <a:blip r:embed="rId2"/>
          <a:stretch>
            <a:fillRect/>
          </a:stretch>
        </p:blipFill>
        <p:spPr>
          <a:xfrm>
            <a:off x="202" y="156"/>
            <a:ext cx="10057997" cy="7772089"/>
          </a:xfrm>
          <a:prstGeom prst="rect">
            <a:avLst/>
          </a:prstGeom>
        </p:spPr>
      </p:pic>
      <p:sp>
        <p:nvSpPr>
          <p:cNvPr id="9" name="Footer Placeholder 4"/>
          <p:cNvSpPr>
            <a:spLocks noGrp="1"/>
          </p:cNvSpPr>
          <p:nvPr>
            <p:ph type="ftr" sz="quarter" idx="3"/>
          </p:nvPr>
        </p:nvSpPr>
        <p:spPr>
          <a:xfrm>
            <a:off x="502920" y="363434"/>
            <a:ext cx="7529613" cy="413808"/>
          </a:xfrm>
          <a:prstGeom prst="rect">
            <a:avLst/>
          </a:prstGeom>
        </p:spPr>
        <p:txBody>
          <a:bodyPr vert="horz" lIns="91440" tIns="45720" rIns="91440" bIns="45720" rtlCol="0" anchor="ctr"/>
          <a:lstStyle>
            <a:lvl1pPr algn="l">
              <a:defRPr sz="1100" cap="all">
                <a:solidFill>
                  <a:srgbClr val="3B3D3F"/>
                </a:solidFill>
                <a:latin typeface="Century Gothic"/>
                <a:cs typeface="Century Gothic"/>
              </a:defRPr>
            </a:lvl1pPr>
          </a:lstStyle>
          <a:p>
            <a:r>
              <a:rPr lang="en-US"/>
              <a:t>SUMMARY OF FINDINGS</a:t>
            </a:r>
          </a:p>
        </p:txBody>
      </p:sp>
      <p:sp>
        <p:nvSpPr>
          <p:cNvPr id="10" name="Slide Number Placeholder 5"/>
          <p:cNvSpPr>
            <a:spLocks noGrp="1"/>
          </p:cNvSpPr>
          <p:nvPr>
            <p:ph type="sldNum" sz="quarter" idx="4"/>
          </p:nvPr>
        </p:nvSpPr>
        <p:spPr>
          <a:xfrm>
            <a:off x="8992944" y="363434"/>
            <a:ext cx="562536" cy="413808"/>
          </a:xfrm>
          <a:prstGeom prst="rect">
            <a:avLst/>
          </a:prstGeom>
        </p:spPr>
        <p:txBody>
          <a:bodyPr vert="horz" lIns="91440" tIns="45720" rIns="91440" bIns="45720" rtlCol="0" anchor="ctr"/>
          <a:lstStyle>
            <a:lvl1pPr algn="r">
              <a:defRPr sz="1000">
                <a:solidFill>
                  <a:srgbClr val="3B3D3F"/>
                </a:solidFill>
                <a:latin typeface="Verdana"/>
                <a:cs typeface="Verdana"/>
              </a:defRPr>
            </a:lvl1pPr>
          </a:lstStyle>
          <a:p>
            <a:fld id="{3C2FEE08-69F6-694C-9AAF-59BAA227EE9E}" type="slidenum">
              <a:rPr lang="en-US" smtClean="0"/>
              <a:pPr/>
              <a:t>‹#›</a:t>
            </a:fld>
            <a:endParaRPr lang="en-US"/>
          </a:p>
        </p:txBody>
      </p:sp>
      <p:cxnSp>
        <p:nvCxnSpPr>
          <p:cNvPr id="11" name="Straight Connector 10"/>
          <p:cNvCxnSpPr/>
          <p:nvPr userDrawn="1"/>
        </p:nvCxnSpPr>
        <p:spPr>
          <a:xfrm>
            <a:off x="502919" y="777240"/>
            <a:ext cx="9052560" cy="1800"/>
          </a:xfrm>
          <a:prstGeom prst="line">
            <a:avLst/>
          </a:prstGeom>
          <a:ln w="12700" cap="flat" cmpd="sng" algn="ctr">
            <a:solidFill>
              <a:srgbClr val="3B3D3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2" name="Content Placeholder 2"/>
          <p:cNvSpPr>
            <a:spLocks noGrp="1"/>
          </p:cNvSpPr>
          <p:nvPr>
            <p:ph idx="1"/>
          </p:nvPr>
        </p:nvSpPr>
        <p:spPr>
          <a:xfrm>
            <a:off x="502920" y="1293059"/>
            <a:ext cx="9052560" cy="52509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99119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502920" y="1813560"/>
            <a:ext cx="9052560" cy="51294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02920" y="7203864"/>
            <a:ext cx="2346960" cy="413808"/>
          </a:xfrm>
          <a:prstGeom prst="rect">
            <a:avLst/>
          </a:prstGeom>
        </p:spPr>
        <p:txBody>
          <a:bodyPr/>
          <a:lstStyle/>
          <a:p>
            <a:endParaRPr lang="en-US"/>
          </a:p>
        </p:txBody>
      </p:sp>
      <p:sp>
        <p:nvSpPr>
          <p:cNvPr id="5" name="Footer Placeholder 4"/>
          <p:cNvSpPr>
            <a:spLocks noGrp="1"/>
          </p:cNvSpPr>
          <p:nvPr>
            <p:ph type="ftr" sz="quarter" idx="11"/>
          </p:nvPr>
        </p:nvSpPr>
        <p:spPr>
          <a:xfrm>
            <a:off x="3436620" y="7203864"/>
            <a:ext cx="3185160" cy="413808"/>
          </a:xfrm>
          <a:prstGeom prst="rect">
            <a:avLst/>
          </a:prstGeom>
        </p:spPr>
        <p:txBody>
          <a:bodyPr/>
          <a:lstStyle/>
          <a:p>
            <a:r>
              <a:rPr lang="en-US"/>
              <a:t>SUMMARY OF FINDINGS</a:t>
            </a:r>
          </a:p>
        </p:txBody>
      </p:sp>
      <p:sp>
        <p:nvSpPr>
          <p:cNvPr id="6" name="Slide Number Placeholder 5"/>
          <p:cNvSpPr>
            <a:spLocks noGrp="1"/>
          </p:cNvSpPr>
          <p:nvPr>
            <p:ph type="sldNum" sz="quarter" idx="12"/>
          </p:nvPr>
        </p:nvSpPr>
        <p:spPr>
          <a:xfrm>
            <a:off x="7208520" y="7203864"/>
            <a:ext cx="2346960" cy="413808"/>
          </a:xfrm>
          <a:prstGeom prst="rect">
            <a:avLst/>
          </a:prstGeom>
        </p:spPr>
        <p:txBody>
          <a:bodyPr/>
          <a:lstStyle/>
          <a:p>
            <a:fld id="{B1FAC1BE-B98B-43D5-B957-9A9DFD6F1C95}" type="slidenum">
              <a:rPr lang="en-US" smtClean="0"/>
              <a:pPr/>
              <a:t>‹#›</a:t>
            </a:fld>
            <a:endParaRPr lang="en-US" dirty="0"/>
          </a:p>
        </p:txBody>
      </p:sp>
    </p:spTree>
    <p:extLst>
      <p:ext uri="{BB962C8B-B14F-4D97-AF65-F5344CB8AC3E}">
        <p14:creationId xmlns:p14="http://schemas.microsoft.com/office/powerpoint/2010/main" val="229239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PC_Section Header">
    <p:spTree>
      <p:nvGrpSpPr>
        <p:cNvPr id="1" name=""/>
        <p:cNvGrpSpPr/>
        <p:nvPr/>
      </p:nvGrpSpPr>
      <p:grpSpPr>
        <a:xfrm>
          <a:off x="0" y="0"/>
          <a:ext cx="0" cy="0"/>
          <a:chOff x="0" y="0"/>
          <a:chExt cx="0" cy="0"/>
        </a:xfrm>
      </p:grpSpPr>
      <p:pic>
        <p:nvPicPr>
          <p:cNvPr id="5" name="Picture 4" descr="4812_BPC_PPT_blank_Page_2.png"/>
          <p:cNvPicPr>
            <a:picLocks noChangeAspect="1"/>
          </p:cNvPicPr>
          <p:nvPr userDrawn="1"/>
        </p:nvPicPr>
        <p:blipFill>
          <a:blip r:embed="rId2"/>
          <a:stretch>
            <a:fillRect/>
          </a:stretch>
        </p:blipFill>
        <p:spPr>
          <a:xfrm>
            <a:off x="202" y="156"/>
            <a:ext cx="10057997" cy="7772089"/>
          </a:xfrm>
          <a:prstGeom prst="rect">
            <a:avLst/>
          </a:prstGeom>
        </p:spPr>
      </p:pic>
      <p:sp>
        <p:nvSpPr>
          <p:cNvPr id="2" name="Title 1"/>
          <p:cNvSpPr>
            <a:spLocks noGrp="1"/>
          </p:cNvSpPr>
          <p:nvPr>
            <p:ph type="title"/>
          </p:nvPr>
        </p:nvSpPr>
        <p:spPr>
          <a:xfrm>
            <a:off x="794544" y="2259754"/>
            <a:ext cx="8549640" cy="1543685"/>
          </a:xfrm>
          <a:prstGeom prst="rect">
            <a:avLst/>
          </a:prstGeom>
        </p:spPr>
        <p:txBody>
          <a:bodyPr anchor="t"/>
          <a:lstStyle>
            <a:lvl1pPr algn="l">
              <a:defRPr sz="3000" b="0" cap="none">
                <a:solidFill>
                  <a:srgbClr val="3B3D3F"/>
                </a:solidFill>
                <a:latin typeface="Century Gothic"/>
                <a:cs typeface="Century Gothic"/>
              </a:defRPr>
            </a:lvl1pPr>
          </a:lstStyle>
          <a:p>
            <a:r>
              <a:rPr lang="en-US"/>
              <a:t>Click to edit Master title style</a:t>
            </a:r>
          </a:p>
        </p:txBody>
      </p:sp>
      <p:sp>
        <p:nvSpPr>
          <p:cNvPr id="6" name="Slide Number Placeholder 5"/>
          <p:cNvSpPr>
            <a:spLocks noGrp="1"/>
          </p:cNvSpPr>
          <p:nvPr>
            <p:ph type="sldNum" sz="quarter" idx="12"/>
          </p:nvPr>
        </p:nvSpPr>
        <p:spPr>
          <a:xfrm>
            <a:off x="8992943" y="7009554"/>
            <a:ext cx="562536" cy="413808"/>
          </a:xfrm>
          <a:prstGeom prst="rect">
            <a:avLst/>
          </a:prstGeom>
        </p:spPr>
        <p:txBody>
          <a:bodyPr/>
          <a:lstStyle>
            <a:lvl1pPr>
              <a:defRPr>
                <a:solidFill>
                  <a:schemeClr val="bg1"/>
                </a:solidFill>
              </a:defRPr>
            </a:lvl1pPr>
          </a:lstStyle>
          <a:p>
            <a:fld id="{3C2FEE08-69F6-694C-9AAF-59BAA227EE9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PC_Title and Content">
    <p:spTree>
      <p:nvGrpSpPr>
        <p:cNvPr id="1" name=""/>
        <p:cNvGrpSpPr/>
        <p:nvPr/>
      </p:nvGrpSpPr>
      <p:grpSpPr>
        <a:xfrm>
          <a:off x="0" y="0"/>
          <a:ext cx="0" cy="0"/>
          <a:chOff x="0" y="0"/>
          <a:chExt cx="0" cy="0"/>
        </a:xfrm>
      </p:grpSpPr>
      <p:pic>
        <p:nvPicPr>
          <p:cNvPr id="8" name="Picture 7" descr="4812_BPC_PPT_blank_Page_3.png"/>
          <p:cNvPicPr>
            <a:picLocks noChangeAspect="1"/>
          </p:cNvPicPr>
          <p:nvPr userDrawn="1"/>
        </p:nvPicPr>
        <p:blipFill>
          <a:blip r:embed="rId2"/>
          <a:stretch>
            <a:fillRect/>
          </a:stretch>
        </p:blipFill>
        <p:spPr>
          <a:xfrm>
            <a:off x="202" y="156"/>
            <a:ext cx="10057997" cy="7772089"/>
          </a:xfrm>
          <a:prstGeom prst="rect">
            <a:avLst/>
          </a:prstGeom>
        </p:spPr>
      </p:pic>
      <p:sp>
        <p:nvSpPr>
          <p:cNvPr id="9" name="Footer Placeholder 4"/>
          <p:cNvSpPr>
            <a:spLocks noGrp="1"/>
          </p:cNvSpPr>
          <p:nvPr>
            <p:ph type="ftr" sz="quarter" idx="3"/>
          </p:nvPr>
        </p:nvSpPr>
        <p:spPr>
          <a:xfrm>
            <a:off x="502920" y="363432"/>
            <a:ext cx="7529613" cy="413808"/>
          </a:xfrm>
          <a:prstGeom prst="rect">
            <a:avLst/>
          </a:prstGeom>
        </p:spPr>
        <p:txBody>
          <a:bodyPr vert="horz" lIns="91440" tIns="45720" rIns="91440" bIns="45720" rtlCol="0" anchor="ctr"/>
          <a:lstStyle>
            <a:lvl1pPr algn="l">
              <a:defRPr sz="1100" cap="all">
                <a:solidFill>
                  <a:srgbClr val="3B3D3F"/>
                </a:solidFill>
                <a:latin typeface="Century Gothic"/>
                <a:cs typeface="Century Gothic"/>
              </a:defRPr>
            </a:lvl1pPr>
          </a:lstStyle>
          <a:p>
            <a:r>
              <a:rPr lang="en-US"/>
              <a:t>SUMMARY OF FINDINGS</a:t>
            </a:r>
          </a:p>
        </p:txBody>
      </p:sp>
      <p:sp>
        <p:nvSpPr>
          <p:cNvPr id="10" name="Slide Number Placeholder 5"/>
          <p:cNvSpPr>
            <a:spLocks noGrp="1"/>
          </p:cNvSpPr>
          <p:nvPr>
            <p:ph type="sldNum" sz="quarter" idx="4"/>
          </p:nvPr>
        </p:nvSpPr>
        <p:spPr>
          <a:xfrm>
            <a:off x="8992943" y="363432"/>
            <a:ext cx="562536" cy="413808"/>
          </a:xfrm>
          <a:prstGeom prst="rect">
            <a:avLst/>
          </a:prstGeom>
        </p:spPr>
        <p:txBody>
          <a:bodyPr vert="horz" lIns="91440" tIns="45720" rIns="91440" bIns="45720" rtlCol="0" anchor="ctr"/>
          <a:lstStyle>
            <a:lvl1pPr algn="r">
              <a:defRPr sz="1000">
                <a:solidFill>
                  <a:srgbClr val="3B3D3F"/>
                </a:solidFill>
                <a:latin typeface="Verdana"/>
                <a:cs typeface="Verdana"/>
              </a:defRPr>
            </a:lvl1pPr>
          </a:lstStyle>
          <a:p>
            <a:fld id="{3C2FEE08-69F6-694C-9AAF-59BAA227EE9E}" type="slidenum">
              <a:rPr lang="en-US" smtClean="0"/>
              <a:pPr/>
              <a:t>‹#›</a:t>
            </a:fld>
            <a:endParaRPr lang="en-US"/>
          </a:p>
        </p:txBody>
      </p:sp>
      <p:cxnSp>
        <p:nvCxnSpPr>
          <p:cNvPr id="11" name="Straight Connector 10"/>
          <p:cNvCxnSpPr/>
          <p:nvPr userDrawn="1"/>
        </p:nvCxnSpPr>
        <p:spPr>
          <a:xfrm>
            <a:off x="502919" y="777240"/>
            <a:ext cx="9052560" cy="1800"/>
          </a:xfrm>
          <a:prstGeom prst="line">
            <a:avLst/>
          </a:prstGeom>
          <a:ln w="12700" cap="flat" cmpd="sng" algn="ctr">
            <a:solidFill>
              <a:srgbClr val="3B3D3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2" name="Content Placeholder 2"/>
          <p:cNvSpPr>
            <a:spLocks noGrp="1"/>
          </p:cNvSpPr>
          <p:nvPr>
            <p:ph idx="1"/>
          </p:nvPr>
        </p:nvSpPr>
        <p:spPr>
          <a:xfrm>
            <a:off x="502920" y="1293059"/>
            <a:ext cx="9052560" cy="52509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293059"/>
            <a:ext cx="9052560" cy="52509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502920" y="363432"/>
            <a:ext cx="7529613" cy="413808"/>
          </a:xfrm>
          <a:prstGeom prst="rect">
            <a:avLst/>
          </a:prstGeom>
        </p:spPr>
        <p:txBody>
          <a:bodyPr/>
          <a:lstStyle/>
          <a:p>
            <a:r>
              <a:rPr lang="en-US"/>
              <a:t>SUMMARY OF FINDINGS</a:t>
            </a:r>
          </a:p>
        </p:txBody>
      </p:sp>
      <p:sp>
        <p:nvSpPr>
          <p:cNvPr id="6" name="Slide Number Placeholder 5"/>
          <p:cNvSpPr>
            <a:spLocks noGrp="1"/>
          </p:cNvSpPr>
          <p:nvPr>
            <p:ph type="sldNum" sz="quarter" idx="12"/>
          </p:nvPr>
        </p:nvSpPr>
        <p:spPr>
          <a:xfrm>
            <a:off x="8992943" y="363432"/>
            <a:ext cx="562536" cy="413808"/>
          </a:xfrm>
          <a:prstGeom prst="rect">
            <a:avLst/>
          </a:prstGeom>
        </p:spPr>
        <p:txBody>
          <a:bodyPr/>
          <a:lstStyle/>
          <a:p>
            <a:fld id="{3C2FEE08-69F6-694C-9AAF-59BAA227EE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502920" y="1813560"/>
            <a:ext cx="4442460" cy="51294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3020" y="1813560"/>
            <a:ext cx="4442460" cy="51294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502920" y="7203864"/>
            <a:ext cx="2346960" cy="413808"/>
          </a:xfrm>
          <a:prstGeom prst="rect">
            <a:avLst/>
          </a:prstGeom>
        </p:spPr>
        <p:txBody>
          <a:bodyPr/>
          <a:lstStyle/>
          <a:p>
            <a:endParaRPr lang="en-US"/>
          </a:p>
        </p:txBody>
      </p:sp>
      <p:sp>
        <p:nvSpPr>
          <p:cNvPr id="6" name="Footer Placeholder 5"/>
          <p:cNvSpPr>
            <a:spLocks noGrp="1"/>
          </p:cNvSpPr>
          <p:nvPr>
            <p:ph type="ftr" sz="quarter" idx="11"/>
          </p:nvPr>
        </p:nvSpPr>
        <p:spPr>
          <a:xfrm>
            <a:off x="502920" y="363432"/>
            <a:ext cx="7529613" cy="413808"/>
          </a:xfrm>
          <a:prstGeom prst="rect">
            <a:avLst/>
          </a:prstGeom>
        </p:spPr>
        <p:txBody>
          <a:bodyPr/>
          <a:lstStyle/>
          <a:p>
            <a:r>
              <a:rPr lang="en-US"/>
              <a:t>SUMMARY OF FINDINGS</a:t>
            </a:r>
          </a:p>
        </p:txBody>
      </p:sp>
      <p:sp>
        <p:nvSpPr>
          <p:cNvPr id="7" name="Slide Number Placeholder 6"/>
          <p:cNvSpPr>
            <a:spLocks noGrp="1"/>
          </p:cNvSpPr>
          <p:nvPr>
            <p:ph type="sldNum" sz="quarter" idx="12"/>
          </p:nvPr>
        </p:nvSpPr>
        <p:spPr>
          <a:xfrm>
            <a:off x="8992943" y="363432"/>
            <a:ext cx="562536" cy="413808"/>
          </a:xfrm>
          <a:prstGeom prst="rect">
            <a:avLst/>
          </a:prstGeom>
        </p:spPr>
        <p:txBody>
          <a:bodyPr/>
          <a:lstStyle/>
          <a:p>
            <a:fld id="{3C2FEE08-69F6-694C-9AAF-59BAA227EE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1739795"/>
            <a:ext cx="4444207" cy="72506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2920" y="2464859"/>
            <a:ext cx="4444207" cy="447812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1739795"/>
            <a:ext cx="4445953" cy="72506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09528" y="2464859"/>
            <a:ext cx="4445953" cy="447812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502920" y="7203864"/>
            <a:ext cx="2346960" cy="413808"/>
          </a:xfrm>
          <a:prstGeom prst="rect">
            <a:avLst/>
          </a:prstGeom>
        </p:spPr>
        <p:txBody>
          <a:bodyPr/>
          <a:lstStyle/>
          <a:p>
            <a:endParaRPr lang="en-US"/>
          </a:p>
        </p:txBody>
      </p:sp>
      <p:sp>
        <p:nvSpPr>
          <p:cNvPr id="8" name="Footer Placeholder 7"/>
          <p:cNvSpPr>
            <a:spLocks noGrp="1"/>
          </p:cNvSpPr>
          <p:nvPr>
            <p:ph type="ftr" sz="quarter" idx="11"/>
          </p:nvPr>
        </p:nvSpPr>
        <p:spPr>
          <a:xfrm>
            <a:off x="502920" y="363432"/>
            <a:ext cx="7529613" cy="413808"/>
          </a:xfrm>
          <a:prstGeom prst="rect">
            <a:avLst/>
          </a:prstGeom>
        </p:spPr>
        <p:txBody>
          <a:bodyPr/>
          <a:lstStyle/>
          <a:p>
            <a:r>
              <a:rPr lang="en-US"/>
              <a:t>SUMMARY OF FINDINGS</a:t>
            </a:r>
          </a:p>
        </p:txBody>
      </p:sp>
      <p:sp>
        <p:nvSpPr>
          <p:cNvPr id="9" name="Slide Number Placeholder 8"/>
          <p:cNvSpPr>
            <a:spLocks noGrp="1"/>
          </p:cNvSpPr>
          <p:nvPr>
            <p:ph type="sldNum" sz="quarter" idx="12"/>
          </p:nvPr>
        </p:nvSpPr>
        <p:spPr>
          <a:xfrm>
            <a:off x="8992943" y="363432"/>
            <a:ext cx="562536" cy="413808"/>
          </a:xfrm>
          <a:prstGeom prst="rect">
            <a:avLst/>
          </a:prstGeom>
        </p:spPr>
        <p:txBody>
          <a:bodyPr/>
          <a:lstStyle/>
          <a:p>
            <a:fld id="{3C2FEE08-69F6-694C-9AAF-59BAA227EE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502920" y="7203864"/>
            <a:ext cx="2346960" cy="413808"/>
          </a:xfrm>
          <a:prstGeom prst="rect">
            <a:avLst/>
          </a:prstGeom>
        </p:spPr>
        <p:txBody>
          <a:bodyPr/>
          <a:lstStyle/>
          <a:p>
            <a:endParaRPr lang="en-US"/>
          </a:p>
        </p:txBody>
      </p:sp>
      <p:sp>
        <p:nvSpPr>
          <p:cNvPr id="4" name="Footer Placeholder 3"/>
          <p:cNvSpPr>
            <a:spLocks noGrp="1"/>
          </p:cNvSpPr>
          <p:nvPr>
            <p:ph type="ftr" sz="quarter" idx="11"/>
          </p:nvPr>
        </p:nvSpPr>
        <p:spPr>
          <a:xfrm>
            <a:off x="502920" y="363432"/>
            <a:ext cx="7529613" cy="413808"/>
          </a:xfrm>
          <a:prstGeom prst="rect">
            <a:avLst/>
          </a:prstGeom>
        </p:spPr>
        <p:txBody>
          <a:bodyPr/>
          <a:lstStyle/>
          <a:p>
            <a:r>
              <a:rPr lang="en-US"/>
              <a:t>SUMMARY OF FINDINGS</a:t>
            </a:r>
          </a:p>
        </p:txBody>
      </p:sp>
      <p:sp>
        <p:nvSpPr>
          <p:cNvPr id="5" name="Slide Number Placeholder 4"/>
          <p:cNvSpPr>
            <a:spLocks noGrp="1"/>
          </p:cNvSpPr>
          <p:nvPr>
            <p:ph type="sldNum" sz="quarter" idx="12"/>
          </p:nvPr>
        </p:nvSpPr>
        <p:spPr>
          <a:xfrm>
            <a:off x="8992943" y="363432"/>
            <a:ext cx="562536" cy="413808"/>
          </a:xfrm>
          <a:prstGeom prst="rect">
            <a:avLst/>
          </a:prstGeom>
        </p:spPr>
        <p:txBody>
          <a:bodyPr/>
          <a:lstStyle/>
          <a:p>
            <a:fld id="{3C2FEE08-69F6-694C-9AAF-59BAA227EE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02920" y="7203864"/>
            <a:ext cx="2346960" cy="413808"/>
          </a:xfrm>
          <a:prstGeom prst="rect">
            <a:avLst/>
          </a:prstGeom>
        </p:spPr>
        <p:txBody>
          <a:bodyPr/>
          <a:lstStyle/>
          <a:p>
            <a:endParaRPr lang="en-US"/>
          </a:p>
        </p:txBody>
      </p:sp>
      <p:sp>
        <p:nvSpPr>
          <p:cNvPr id="3" name="Footer Placeholder 2"/>
          <p:cNvSpPr>
            <a:spLocks noGrp="1"/>
          </p:cNvSpPr>
          <p:nvPr>
            <p:ph type="ftr" sz="quarter" idx="11"/>
          </p:nvPr>
        </p:nvSpPr>
        <p:spPr>
          <a:xfrm>
            <a:off x="502920" y="363432"/>
            <a:ext cx="7529613" cy="413808"/>
          </a:xfrm>
          <a:prstGeom prst="rect">
            <a:avLst/>
          </a:prstGeom>
        </p:spPr>
        <p:txBody>
          <a:bodyPr/>
          <a:lstStyle/>
          <a:p>
            <a:r>
              <a:rPr lang="en-US"/>
              <a:t>SUMMARY OF FINDINGS</a:t>
            </a:r>
          </a:p>
        </p:txBody>
      </p:sp>
      <p:sp>
        <p:nvSpPr>
          <p:cNvPr id="4" name="Slide Number Placeholder 3"/>
          <p:cNvSpPr>
            <a:spLocks noGrp="1"/>
          </p:cNvSpPr>
          <p:nvPr>
            <p:ph type="sldNum" sz="quarter" idx="12"/>
          </p:nvPr>
        </p:nvSpPr>
        <p:spPr>
          <a:xfrm>
            <a:off x="8992943" y="363432"/>
            <a:ext cx="562536" cy="413808"/>
          </a:xfrm>
          <a:prstGeom prst="rect">
            <a:avLst/>
          </a:prstGeom>
        </p:spPr>
        <p:txBody>
          <a:bodyPr/>
          <a:lstStyle/>
          <a:p>
            <a:fld id="{3C2FEE08-69F6-694C-9AAF-59BAA227EE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555" y="309457"/>
            <a:ext cx="5622925" cy="663352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1626447"/>
            <a:ext cx="3309144" cy="53165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a:lstStyle/>
          <a:p>
            <a:endParaRPr lang="en-US"/>
          </a:p>
        </p:txBody>
      </p:sp>
      <p:sp>
        <p:nvSpPr>
          <p:cNvPr id="6" name="Footer Placeholder 5"/>
          <p:cNvSpPr>
            <a:spLocks noGrp="1"/>
          </p:cNvSpPr>
          <p:nvPr>
            <p:ph type="ftr" sz="quarter" idx="11"/>
          </p:nvPr>
        </p:nvSpPr>
        <p:spPr>
          <a:xfrm>
            <a:off x="502920" y="363432"/>
            <a:ext cx="7529613" cy="413808"/>
          </a:xfrm>
          <a:prstGeom prst="rect">
            <a:avLst/>
          </a:prstGeom>
        </p:spPr>
        <p:txBody>
          <a:bodyPr/>
          <a:lstStyle/>
          <a:p>
            <a:r>
              <a:rPr lang="en-US"/>
              <a:t>SUMMARY OF FINDINGS</a:t>
            </a:r>
          </a:p>
        </p:txBody>
      </p:sp>
      <p:sp>
        <p:nvSpPr>
          <p:cNvPr id="7" name="Slide Number Placeholder 6"/>
          <p:cNvSpPr>
            <a:spLocks noGrp="1"/>
          </p:cNvSpPr>
          <p:nvPr>
            <p:ph type="sldNum" sz="quarter" idx="12"/>
          </p:nvPr>
        </p:nvSpPr>
        <p:spPr>
          <a:xfrm>
            <a:off x="8992943" y="363432"/>
            <a:ext cx="562536" cy="413808"/>
          </a:xfrm>
          <a:prstGeom prst="rect">
            <a:avLst/>
          </a:prstGeom>
        </p:spPr>
        <p:txBody>
          <a:bodyPr/>
          <a:lstStyle/>
          <a:p>
            <a:fld id="{3C2FEE08-69F6-694C-9AAF-59BAA227EE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50"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4" r:id="rId13"/>
    <p:sldLayoutId id="2147483665" r:id="rId14"/>
    <p:sldLayoutId id="2147483666" r:id="rId15"/>
    <p:sldLayoutId id="2147483667" r:id="rId16"/>
    <p:sldLayoutId id="2147483668" r:id="rId17"/>
    <p:sldLayoutId id="2147483670" r:id="rId18"/>
    <p:sldLayoutId id="2147483671" r:id="rId19"/>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None/>
        <a:defRPr sz="2000" b="1" kern="1200">
          <a:solidFill>
            <a:srgbClr val="304668"/>
          </a:solidFill>
          <a:latin typeface="Century Gothic"/>
          <a:ea typeface="+mn-ea"/>
          <a:cs typeface="Century Gothic"/>
        </a:defRPr>
      </a:lvl1pPr>
      <a:lvl2pPr marL="742950" indent="-285750" algn="l" defTabSz="457200" rtl="0" eaLnBrk="1" latinLnBrk="0" hangingPunct="1">
        <a:spcBef>
          <a:spcPct val="20000"/>
        </a:spcBef>
        <a:buFont typeface="Arial"/>
        <a:buChar char="–"/>
        <a:defRPr sz="1700" kern="1200">
          <a:solidFill>
            <a:schemeClr val="tx1"/>
          </a:solidFill>
          <a:latin typeface="Verdana"/>
          <a:ea typeface="+mn-ea"/>
          <a:cs typeface="Verdana"/>
        </a:defRPr>
      </a:lvl2pPr>
      <a:lvl3pPr marL="1143000" indent="-228600" algn="l" defTabSz="457200" rtl="0" eaLnBrk="1" latinLnBrk="0" hangingPunct="1">
        <a:spcBef>
          <a:spcPct val="20000"/>
        </a:spcBef>
        <a:buFont typeface="Arial"/>
        <a:buChar char="•"/>
        <a:defRPr sz="1400" kern="1200">
          <a:solidFill>
            <a:schemeClr val="tx1"/>
          </a:solidFill>
          <a:latin typeface="Verdana"/>
          <a:ea typeface="+mn-ea"/>
          <a:cs typeface="Verdana"/>
        </a:defRPr>
      </a:lvl3pPr>
      <a:lvl4pPr marL="1600200" indent="-228600" algn="l" defTabSz="457200" rtl="0" eaLnBrk="1" latinLnBrk="0" hangingPunct="1">
        <a:spcBef>
          <a:spcPct val="20000"/>
        </a:spcBef>
        <a:buFont typeface="Arial"/>
        <a:buChar char="–"/>
        <a:defRPr sz="1400" kern="1200">
          <a:solidFill>
            <a:schemeClr val="tx1"/>
          </a:solidFill>
          <a:latin typeface="Verdana"/>
          <a:ea typeface="+mn-ea"/>
          <a:cs typeface="Verdana"/>
        </a:defRPr>
      </a:lvl4pPr>
      <a:lvl5pPr marL="2057400" indent="-228600" algn="l" defTabSz="457200" rtl="0" eaLnBrk="1" latinLnBrk="0" hangingPunct="1">
        <a:spcBef>
          <a:spcPct val="20000"/>
        </a:spcBef>
        <a:buFont typeface="Arial"/>
        <a:buChar char="»"/>
        <a:defRPr sz="1400" kern="1200">
          <a:solidFill>
            <a:schemeClr val="tx1"/>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hyperlink" Target="https://bipartisanpolicy.org/library/simplified-extraordinary-measures/"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cbo.gov/system/files?file=2019-02/54987-debt-limit.pdf"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bipartisanpolicy.org/library/simplified-extraordinary-measures/" TargetMode="External"/><Relationship Id="rId2" Type="http://schemas.openxmlformats.org/officeDocument/2006/relationships/hyperlink" Target="https://bipartisanpolicy.org/bpc-debt-limit-analysis/"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usatoday.com/story/money/markets/2013/10/09/fidelity-no-longer-holding-government-debt-due-in-month/2954601/"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papers.ssrn.com/sol3/papers.cfm?abstract_id=2970939"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gao.gov/assets/670/668739.pdf" TargetMode="External"/><Relationship Id="rId2" Type="http://schemas.openxmlformats.org/officeDocument/2006/relationships/hyperlink" Target="https://www.gao.gov/assets/680/671286.pdf#page=18"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028700" y="2362200"/>
            <a:ext cx="12115800" cy="1271699"/>
          </a:xfrm>
        </p:spPr>
        <p:txBody>
          <a:bodyPr>
            <a:noAutofit/>
          </a:bodyPr>
          <a:lstStyle/>
          <a:p>
            <a:pPr algn="ctr"/>
            <a:r>
              <a:rPr lang="en-US" sz="4000" dirty="0">
                <a:latin typeface="Garamond" panose="02020404030301010803" pitchFamily="18" charset="0"/>
              </a:rPr>
              <a:t>Debt Limit Analysis:</a:t>
            </a:r>
            <a:br>
              <a:rPr lang="en-US" sz="4000" dirty="0">
                <a:latin typeface="Garamond" panose="02020404030301010803" pitchFamily="18" charset="0"/>
              </a:rPr>
            </a:br>
            <a:r>
              <a:rPr lang="en-US" sz="3000" dirty="0">
                <a:latin typeface="Garamond" panose="02020404030301010803" pitchFamily="18" charset="0"/>
              </a:rPr>
              <a:t>Everything You Need to Know in 30 Slides </a:t>
            </a:r>
            <a:br>
              <a:rPr lang="en-US" sz="2400" dirty="0">
                <a:latin typeface="Garamond" panose="02020404030301010803" pitchFamily="18" charset="0"/>
              </a:rPr>
            </a:br>
            <a:br>
              <a:rPr lang="en-US" sz="4500" dirty="0">
                <a:latin typeface="Garamond" panose="02020404030301010803" pitchFamily="18" charset="0"/>
              </a:rPr>
            </a:br>
            <a:r>
              <a:rPr lang="en-US" sz="3000" b="0" i="1" dirty="0">
                <a:latin typeface="Garamond" panose="02020404030301010803" pitchFamily="18" charset="0"/>
              </a:rPr>
              <a:t>Updated: </a:t>
            </a:r>
            <a:r>
              <a:rPr lang="en-US" sz="3000" b="0" dirty="0">
                <a:latin typeface="Garamond" panose="02020404030301010803" pitchFamily="18" charset="0"/>
              </a:rPr>
              <a:t>May 2019</a:t>
            </a:r>
            <a:br>
              <a:rPr lang="en-US" sz="4800" dirty="0">
                <a:latin typeface="Garamond" panose="02020404030301010803" pitchFamily="18" charset="0"/>
              </a:rPr>
            </a:br>
            <a:br>
              <a:rPr lang="en-US" sz="4500" dirty="0">
                <a:latin typeface="Garamond" panose="02020404030301010803" pitchFamily="18" charset="0"/>
              </a:rPr>
            </a:br>
            <a:r>
              <a:rPr lang="en-US" sz="4500" dirty="0">
                <a:latin typeface="Garamond" panose="02020404030301010803" pitchFamily="18" charset="0"/>
              </a:rPr>
              <a:t>  </a:t>
            </a:r>
            <a:endParaRPr lang="en-US" sz="4500" b="0" dirty="0">
              <a:latin typeface="Garamond" panose="02020404030301010803"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p:nvPr/>
        </p:nvGrpSpPr>
        <p:grpSpPr>
          <a:xfrm>
            <a:off x="3855720" y="2209801"/>
            <a:ext cx="2346960" cy="771621"/>
            <a:chOff x="3505200" y="1905000"/>
            <a:chExt cx="2133600" cy="3332000"/>
          </a:xfrm>
        </p:grpSpPr>
        <p:sp>
          <p:nvSpPr>
            <p:cNvPr id="23" name="Rectangle 22"/>
            <p:cNvSpPr/>
            <p:nvPr/>
          </p:nvSpPr>
          <p:spPr>
            <a:xfrm>
              <a:off x="3505200" y="1905000"/>
              <a:ext cx="2133600" cy="3257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24" name="TextBox 23"/>
            <p:cNvSpPr txBox="1"/>
            <p:nvPr/>
          </p:nvSpPr>
          <p:spPr>
            <a:xfrm>
              <a:off x="3505200" y="1905000"/>
              <a:ext cx="2133600" cy="3332000"/>
            </a:xfrm>
            <a:prstGeom prst="rect">
              <a:avLst/>
            </a:prstGeom>
            <a:noFill/>
          </p:spPr>
          <p:txBody>
            <a:bodyPr wrap="square" rtlCol="0">
              <a:spAutoFit/>
            </a:bodyPr>
            <a:lstStyle/>
            <a:p>
              <a:pPr algn="ctr"/>
              <a:r>
                <a:rPr lang="en-US" sz="2207" b="1">
                  <a:solidFill>
                    <a:schemeClr val="bg1"/>
                  </a:solidFill>
                  <a:latin typeface="Verdana" pitchFamily="34" charset="0"/>
                  <a:ea typeface="Verdana" pitchFamily="34" charset="0"/>
                  <a:cs typeface="Verdana" pitchFamily="34" charset="0"/>
                </a:rPr>
                <a:t>New Public</a:t>
              </a:r>
            </a:p>
            <a:p>
              <a:pPr algn="ctr"/>
              <a:r>
                <a:rPr lang="en-US" sz="2207" b="1">
                  <a:solidFill>
                    <a:schemeClr val="bg1"/>
                  </a:solidFill>
                  <a:latin typeface="Verdana" pitchFamily="34" charset="0"/>
                  <a:ea typeface="Verdana" pitchFamily="34" charset="0"/>
                  <a:cs typeface="Verdana" pitchFamily="34" charset="0"/>
                </a:rPr>
                <a:t>Debt</a:t>
              </a:r>
            </a:p>
          </p:txBody>
        </p:sp>
      </p:grpSp>
      <p:cxnSp>
        <p:nvCxnSpPr>
          <p:cNvPr id="7" name="Straight Connector 6"/>
          <p:cNvCxnSpPr/>
          <p:nvPr/>
        </p:nvCxnSpPr>
        <p:spPr>
          <a:xfrm>
            <a:off x="0" y="7186613"/>
            <a:ext cx="10058400" cy="0"/>
          </a:xfrm>
          <a:prstGeom prst="line">
            <a:avLst/>
          </a:prstGeom>
          <a:ln w="63500"/>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0" y="2178368"/>
            <a:ext cx="10058400" cy="0"/>
          </a:xfrm>
          <a:prstGeom prst="line">
            <a:avLst/>
          </a:prstGeom>
          <a:ln w="63500">
            <a:solidFill>
              <a:schemeClr val="accent2"/>
            </a:solidFill>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251460" y="1623060"/>
            <a:ext cx="2766060" cy="498598"/>
          </a:xfrm>
          <a:prstGeom prst="rect">
            <a:avLst/>
          </a:prstGeom>
          <a:noFill/>
        </p:spPr>
        <p:txBody>
          <a:bodyPr wrap="square" rtlCol="0">
            <a:spAutoFit/>
          </a:bodyPr>
          <a:lstStyle/>
          <a:p>
            <a:r>
              <a:rPr lang="en-US" sz="2640" b="1">
                <a:latin typeface="Verdana" pitchFamily="34" charset="0"/>
                <a:ea typeface="Verdana" pitchFamily="34" charset="0"/>
                <a:cs typeface="Verdana" pitchFamily="34" charset="0"/>
              </a:rPr>
              <a:t>Debt Limit</a:t>
            </a:r>
          </a:p>
        </p:txBody>
      </p:sp>
      <p:grpSp>
        <p:nvGrpSpPr>
          <p:cNvPr id="3" name="Group 17"/>
          <p:cNvGrpSpPr/>
          <p:nvPr/>
        </p:nvGrpSpPr>
        <p:grpSpPr>
          <a:xfrm>
            <a:off x="3855720" y="2964180"/>
            <a:ext cx="2346960" cy="1257300"/>
            <a:chOff x="3505200" y="5410200"/>
            <a:chExt cx="2133600" cy="990600"/>
          </a:xfrm>
        </p:grpSpPr>
        <p:sp>
          <p:nvSpPr>
            <p:cNvPr id="5" name="Rectangle 4"/>
            <p:cNvSpPr/>
            <p:nvPr/>
          </p:nvSpPr>
          <p:spPr>
            <a:xfrm>
              <a:off x="3505200" y="5410200"/>
              <a:ext cx="2133600" cy="990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13" name="TextBox 12"/>
            <p:cNvSpPr txBox="1"/>
            <p:nvPr/>
          </p:nvSpPr>
          <p:spPr>
            <a:xfrm>
              <a:off x="3810000" y="5410200"/>
              <a:ext cx="1447800" cy="819618"/>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IG</a:t>
              </a:r>
            </a:p>
            <a:p>
              <a:pPr algn="ctr"/>
              <a:r>
                <a:rPr lang="en-US" sz="3080" b="1">
                  <a:solidFill>
                    <a:schemeClr val="bg1"/>
                  </a:solidFill>
                  <a:latin typeface="Verdana" pitchFamily="34" charset="0"/>
                  <a:ea typeface="Verdana" pitchFamily="34" charset="0"/>
                  <a:cs typeface="Verdana" pitchFamily="34" charset="0"/>
                </a:rPr>
                <a:t>Debt</a:t>
              </a:r>
            </a:p>
          </p:txBody>
        </p:sp>
      </p:grpSp>
      <p:sp>
        <p:nvSpPr>
          <p:cNvPr id="17" name="Title 1"/>
          <p:cNvSpPr>
            <a:spLocks noGrp="1"/>
          </p:cNvSpPr>
          <p:nvPr>
            <p:ph type="title"/>
          </p:nvPr>
        </p:nvSpPr>
        <p:spPr>
          <a:xfrm>
            <a:off x="502920" y="365760"/>
            <a:ext cx="9052560" cy="1257300"/>
          </a:xfrm>
        </p:spPr>
        <p:txBody>
          <a:bodyPr>
            <a:noAutofit/>
          </a:bodyPr>
          <a:lstStyle/>
          <a:p>
            <a:r>
              <a:rPr lang="en-US" sz="3080" b="1">
                <a:latin typeface="Verdana" pitchFamily="34" charset="0"/>
                <a:ea typeface="Verdana" pitchFamily="34" charset="0"/>
                <a:cs typeface="Verdana" pitchFamily="34" charset="0"/>
              </a:rPr>
              <a:t>…to issue more debt to the public.</a:t>
            </a:r>
          </a:p>
        </p:txBody>
      </p:sp>
      <p:grpSp>
        <p:nvGrpSpPr>
          <p:cNvPr id="4" name="Group 18"/>
          <p:cNvGrpSpPr/>
          <p:nvPr/>
        </p:nvGrpSpPr>
        <p:grpSpPr>
          <a:xfrm>
            <a:off x="3855720" y="4221480"/>
            <a:ext cx="2346960" cy="2933700"/>
            <a:chOff x="3505200" y="1905000"/>
            <a:chExt cx="2133600" cy="2895600"/>
          </a:xfrm>
        </p:grpSpPr>
        <p:sp>
          <p:nvSpPr>
            <p:cNvPr id="20" name="Rectangle 19"/>
            <p:cNvSpPr/>
            <p:nvPr/>
          </p:nvSpPr>
          <p:spPr>
            <a:xfrm>
              <a:off x="3505200" y="1905000"/>
              <a:ext cx="2133600" cy="2895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21" name="TextBox 20"/>
            <p:cNvSpPr txBox="1"/>
            <p:nvPr/>
          </p:nvSpPr>
          <p:spPr>
            <a:xfrm>
              <a:off x="3505200" y="2452816"/>
              <a:ext cx="2133600" cy="149459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Existing Public</a:t>
              </a:r>
            </a:p>
            <a:p>
              <a:pPr algn="ctr"/>
              <a:r>
                <a:rPr lang="en-US" sz="3080" b="1">
                  <a:solidFill>
                    <a:schemeClr val="bg1"/>
                  </a:solidFill>
                  <a:latin typeface="Verdana" pitchFamily="34" charset="0"/>
                  <a:ea typeface="Verdana" pitchFamily="34" charset="0"/>
                  <a:cs typeface="Verdana" pitchFamily="34" charset="0"/>
                </a:rPr>
                <a:t>Debt</a:t>
              </a:r>
            </a:p>
          </p:txBody>
        </p:sp>
      </p:grpSp>
      <p:sp>
        <p:nvSpPr>
          <p:cNvPr id="16" name="Slide Number Placeholder 19">
            <a:extLst>
              <a:ext uri="{FF2B5EF4-FFF2-40B4-BE49-F238E27FC236}">
                <a16:creationId xmlns:a16="http://schemas.microsoft.com/office/drawing/2014/main" id="{7839D9D9-91E4-4F4D-A3A7-398B6570E708}"/>
              </a:ext>
            </a:extLst>
          </p:cNvPr>
          <p:cNvSpPr txBox="1">
            <a:spLocks/>
          </p:cNvSpPr>
          <p:nvPr/>
        </p:nvSpPr>
        <p:spPr>
          <a:xfrm>
            <a:off x="9555480" y="100120"/>
            <a:ext cx="502920" cy="218369"/>
          </a:xfrm>
          <a:prstGeom prst="rect">
            <a:avLst/>
          </a:prstGeom>
        </p:spPr>
        <p:txBody>
          <a:bodyPr/>
          <a:ls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a:lstStyle>
          <a:p>
            <a:fld id="{B1FAC1BE-B98B-43D5-B957-9A9DFD6F1C95}" type="slidenum">
              <a:rPr lang="en-US" sz="1000" smtClean="0">
                <a:latin typeface="Verdana" panose="020B0604030504040204" pitchFamily="34" charset="0"/>
                <a:ea typeface="Verdana" panose="020B0604030504040204" pitchFamily="34" charset="0"/>
              </a:rPr>
              <a:pPr/>
              <a:t>10</a:t>
            </a:fld>
            <a:endParaRPr lang="en-US" sz="1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4260814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186613"/>
            <a:ext cx="10058400" cy="0"/>
          </a:xfrm>
          <a:prstGeom prst="line">
            <a:avLst/>
          </a:prstGeom>
          <a:ln w="63500"/>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0" y="2178368"/>
            <a:ext cx="10058400" cy="0"/>
          </a:xfrm>
          <a:prstGeom prst="line">
            <a:avLst/>
          </a:prstGeom>
          <a:ln w="63500">
            <a:solidFill>
              <a:schemeClr val="accent2"/>
            </a:solidFill>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251460" y="1623060"/>
            <a:ext cx="2766060" cy="498598"/>
          </a:xfrm>
          <a:prstGeom prst="rect">
            <a:avLst/>
          </a:prstGeom>
          <a:noFill/>
        </p:spPr>
        <p:txBody>
          <a:bodyPr wrap="square" rtlCol="0">
            <a:spAutoFit/>
          </a:bodyPr>
          <a:lstStyle/>
          <a:p>
            <a:r>
              <a:rPr lang="en-US" sz="2640" b="1">
                <a:latin typeface="Verdana" pitchFamily="34" charset="0"/>
                <a:ea typeface="Verdana" pitchFamily="34" charset="0"/>
                <a:cs typeface="Verdana" pitchFamily="34" charset="0"/>
              </a:rPr>
              <a:t>Debt Limit</a:t>
            </a:r>
          </a:p>
        </p:txBody>
      </p:sp>
      <p:sp>
        <p:nvSpPr>
          <p:cNvPr id="12" name="TextBox 11"/>
          <p:cNvSpPr txBox="1"/>
          <p:nvPr/>
        </p:nvSpPr>
        <p:spPr>
          <a:xfrm>
            <a:off x="4191000" y="3215641"/>
            <a:ext cx="1592580" cy="104028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Public</a:t>
            </a:r>
          </a:p>
          <a:p>
            <a:pPr algn="ctr"/>
            <a:r>
              <a:rPr lang="en-US" sz="3080" b="1">
                <a:solidFill>
                  <a:schemeClr val="bg1"/>
                </a:solidFill>
                <a:latin typeface="Verdana" pitchFamily="34" charset="0"/>
                <a:ea typeface="Verdana" pitchFamily="34" charset="0"/>
                <a:cs typeface="Verdana" pitchFamily="34" charset="0"/>
              </a:rPr>
              <a:t>Debt</a:t>
            </a:r>
          </a:p>
        </p:txBody>
      </p:sp>
      <p:sp>
        <p:nvSpPr>
          <p:cNvPr id="13" name="TextBox 12"/>
          <p:cNvSpPr txBox="1"/>
          <p:nvPr/>
        </p:nvSpPr>
        <p:spPr>
          <a:xfrm>
            <a:off x="4191000" y="6065520"/>
            <a:ext cx="1592580" cy="104028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IG</a:t>
            </a:r>
          </a:p>
          <a:p>
            <a:pPr algn="ctr"/>
            <a:r>
              <a:rPr lang="en-US" sz="3080" b="1">
                <a:solidFill>
                  <a:schemeClr val="bg1"/>
                </a:solidFill>
                <a:latin typeface="Verdana" pitchFamily="34" charset="0"/>
                <a:ea typeface="Verdana" pitchFamily="34" charset="0"/>
                <a:cs typeface="Verdana" pitchFamily="34" charset="0"/>
              </a:rPr>
              <a:t>Debt</a:t>
            </a:r>
          </a:p>
        </p:txBody>
      </p:sp>
      <p:sp>
        <p:nvSpPr>
          <p:cNvPr id="17" name="Title 1"/>
          <p:cNvSpPr>
            <a:spLocks noGrp="1"/>
          </p:cNvSpPr>
          <p:nvPr>
            <p:ph type="title"/>
          </p:nvPr>
        </p:nvSpPr>
        <p:spPr>
          <a:xfrm>
            <a:off x="502920" y="365760"/>
            <a:ext cx="9052560" cy="1257300"/>
          </a:xfrm>
        </p:spPr>
        <p:txBody>
          <a:bodyPr>
            <a:noAutofit/>
          </a:bodyPr>
          <a:lstStyle/>
          <a:p>
            <a:r>
              <a:rPr lang="en-US" sz="3080" b="1">
                <a:latin typeface="Verdana" pitchFamily="34" charset="0"/>
                <a:ea typeface="Verdana" pitchFamily="34" charset="0"/>
                <a:cs typeface="Verdana" pitchFamily="34" charset="0"/>
              </a:rPr>
              <a:t>Issuing debt raises cash to pay bills.</a:t>
            </a:r>
          </a:p>
        </p:txBody>
      </p:sp>
      <p:grpSp>
        <p:nvGrpSpPr>
          <p:cNvPr id="2" name="Group 29"/>
          <p:cNvGrpSpPr/>
          <p:nvPr/>
        </p:nvGrpSpPr>
        <p:grpSpPr>
          <a:xfrm>
            <a:off x="6370320" y="2209800"/>
            <a:ext cx="3101340" cy="754380"/>
            <a:chOff x="5867400" y="4800600"/>
            <a:chExt cx="2819400" cy="609600"/>
          </a:xfrm>
        </p:grpSpPr>
        <p:sp>
          <p:nvSpPr>
            <p:cNvPr id="15" name="Right Arrow 14"/>
            <p:cNvSpPr/>
            <p:nvPr/>
          </p:nvSpPr>
          <p:spPr>
            <a:xfrm>
              <a:off x="5867400" y="4953000"/>
              <a:ext cx="533400" cy="304800"/>
            </a:xfrm>
            <a:prstGeom prst="rightArrow">
              <a:avLst/>
            </a:prstGeom>
            <a:solidFill>
              <a:schemeClr val="accent6"/>
            </a:solidFill>
            <a:ln>
              <a:solidFill>
                <a:schemeClr val="tx1">
                  <a:alpha val="5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solidFill>
                  <a:schemeClr val="accent6"/>
                </a:solidFill>
              </a:endParaRPr>
            </a:p>
          </p:txBody>
        </p:sp>
        <p:sp>
          <p:nvSpPr>
            <p:cNvPr id="18" name="Rectangle 17"/>
            <p:cNvSpPr/>
            <p:nvPr/>
          </p:nvSpPr>
          <p:spPr>
            <a:xfrm>
              <a:off x="6629400" y="4800600"/>
              <a:ext cx="2057400" cy="609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19" name="TextBox 18"/>
            <p:cNvSpPr txBox="1"/>
            <p:nvPr/>
          </p:nvSpPr>
          <p:spPr>
            <a:xfrm>
              <a:off x="6934200" y="4838700"/>
              <a:ext cx="1447800" cy="457623"/>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Cash</a:t>
              </a:r>
            </a:p>
          </p:txBody>
        </p:sp>
      </p:grpSp>
      <p:grpSp>
        <p:nvGrpSpPr>
          <p:cNvPr id="3" name="Group 19"/>
          <p:cNvGrpSpPr/>
          <p:nvPr/>
        </p:nvGrpSpPr>
        <p:grpSpPr>
          <a:xfrm>
            <a:off x="3855720" y="2964180"/>
            <a:ext cx="2346960" cy="1332410"/>
            <a:chOff x="3505200" y="5410200"/>
            <a:chExt cx="2133600" cy="990600"/>
          </a:xfrm>
        </p:grpSpPr>
        <p:sp>
          <p:nvSpPr>
            <p:cNvPr id="21" name="Rectangle 20"/>
            <p:cNvSpPr/>
            <p:nvPr/>
          </p:nvSpPr>
          <p:spPr>
            <a:xfrm>
              <a:off x="3505200" y="5410200"/>
              <a:ext cx="2133600" cy="990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22" name="TextBox 21"/>
            <p:cNvSpPr txBox="1"/>
            <p:nvPr/>
          </p:nvSpPr>
          <p:spPr>
            <a:xfrm>
              <a:off x="3810000" y="5410200"/>
              <a:ext cx="1447800" cy="77341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IG</a:t>
              </a:r>
            </a:p>
            <a:p>
              <a:pPr algn="ctr"/>
              <a:r>
                <a:rPr lang="en-US" sz="3080" b="1">
                  <a:solidFill>
                    <a:schemeClr val="bg1"/>
                  </a:solidFill>
                  <a:latin typeface="Verdana" pitchFamily="34" charset="0"/>
                  <a:ea typeface="Verdana" pitchFamily="34" charset="0"/>
                  <a:cs typeface="Verdana" pitchFamily="34" charset="0"/>
                </a:rPr>
                <a:t>Debt</a:t>
              </a:r>
            </a:p>
          </p:txBody>
        </p:sp>
      </p:grpSp>
      <p:grpSp>
        <p:nvGrpSpPr>
          <p:cNvPr id="5" name="Group 26"/>
          <p:cNvGrpSpPr/>
          <p:nvPr/>
        </p:nvGrpSpPr>
        <p:grpSpPr>
          <a:xfrm>
            <a:off x="3855720" y="2209801"/>
            <a:ext cx="2346960" cy="771621"/>
            <a:chOff x="3505200" y="1905000"/>
            <a:chExt cx="2133600" cy="2961778"/>
          </a:xfrm>
        </p:grpSpPr>
        <p:sp>
          <p:nvSpPr>
            <p:cNvPr id="28" name="Rectangle 27"/>
            <p:cNvSpPr/>
            <p:nvPr/>
          </p:nvSpPr>
          <p:spPr>
            <a:xfrm>
              <a:off x="3505200" y="1905000"/>
              <a:ext cx="2133600" cy="2895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29" name="TextBox 28"/>
            <p:cNvSpPr txBox="1"/>
            <p:nvPr/>
          </p:nvSpPr>
          <p:spPr>
            <a:xfrm>
              <a:off x="3505200" y="1905000"/>
              <a:ext cx="2133600" cy="2961778"/>
            </a:xfrm>
            <a:prstGeom prst="rect">
              <a:avLst/>
            </a:prstGeom>
            <a:noFill/>
          </p:spPr>
          <p:txBody>
            <a:bodyPr wrap="square" rtlCol="0">
              <a:spAutoFit/>
            </a:bodyPr>
            <a:lstStyle/>
            <a:p>
              <a:pPr algn="ctr"/>
              <a:r>
                <a:rPr lang="en-US" sz="2207" b="1">
                  <a:solidFill>
                    <a:schemeClr val="bg1"/>
                  </a:solidFill>
                  <a:latin typeface="Verdana" pitchFamily="34" charset="0"/>
                  <a:ea typeface="Verdana" pitchFamily="34" charset="0"/>
                  <a:cs typeface="Verdana" pitchFamily="34" charset="0"/>
                </a:rPr>
                <a:t>New Public</a:t>
              </a:r>
            </a:p>
            <a:p>
              <a:pPr algn="ctr"/>
              <a:r>
                <a:rPr lang="en-US" sz="2207" b="1">
                  <a:solidFill>
                    <a:schemeClr val="bg1"/>
                  </a:solidFill>
                  <a:latin typeface="Verdana" pitchFamily="34" charset="0"/>
                  <a:ea typeface="Verdana" pitchFamily="34" charset="0"/>
                  <a:cs typeface="Verdana" pitchFamily="34" charset="0"/>
                </a:rPr>
                <a:t>Debt</a:t>
              </a:r>
            </a:p>
          </p:txBody>
        </p:sp>
      </p:grpSp>
      <p:grpSp>
        <p:nvGrpSpPr>
          <p:cNvPr id="24" name="Group 18"/>
          <p:cNvGrpSpPr/>
          <p:nvPr/>
        </p:nvGrpSpPr>
        <p:grpSpPr>
          <a:xfrm>
            <a:off x="3855720" y="4221480"/>
            <a:ext cx="2346960" cy="2933700"/>
            <a:chOff x="3505200" y="1905000"/>
            <a:chExt cx="2133600" cy="2895600"/>
          </a:xfrm>
        </p:grpSpPr>
        <p:sp>
          <p:nvSpPr>
            <p:cNvPr id="27" name="Rectangle 26"/>
            <p:cNvSpPr/>
            <p:nvPr/>
          </p:nvSpPr>
          <p:spPr>
            <a:xfrm>
              <a:off x="3505200" y="1905000"/>
              <a:ext cx="2133600" cy="2895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30" name="TextBox 29"/>
            <p:cNvSpPr txBox="1"/>
            <p:nvPr/>
          </p:nvSpPr>
          <p:spPr>
            <a:xfrm>
              <a:off x="3505200" y="2452816"/>
              <a:ext cx="2133600" cy="149459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Existing Public</a:t>
              </a:r>
            </a:p>
            <a:p>
              <a:pPr algn="ctr"/>
              <a:r>
                <a:rPr lang="en-US" sz="3080" b="1">
                  <a:solidFill>
                    <a:schemeClr val="bg1"/>
                  </a:solidFill>
                  <a:latin typeface="Verdana" pitchFamily="34" charset="0"/>
                  <a:ea typeface="Verdana" pitchFamily="34" charset="0"/>
                  <a:cs typeface="Verdana" pitchFamily="34" charset="0"/>
                </a:rPr>
                <a:t>Debt</a:t>
              </a:r>
            </a:p>
          </p:txBody>
        </p:sp>
      </p:grpSp>
      <p:sp>
        <p:nvSpPr>
          <p:cNvPr id="23" name="Slide Number Placeholder 19">
            <a:extLst>
              <a:ext uri="{FF2B5EF4-FFF2-40B4-BE49-F238E27FC236}">
                <a16:creationId xmlns:a16="http://schemas.microsoft.com/office/drawing/2014/main" id="{1A479342-0C0D-4E2B-98D1-4D624C360CF2}"/>
              </a:ext>
            </a:extLst>
          </p:cNvPr>
          <p:cNvSpPr txBox="1">
            <a:spLocks/>
          </p:cNvSpPr>
          <p:nvPr/>
        </p:nvSpPr>
        <p:spPr>
          <a:xfrm>
            <a:off x="9555480" y="100120"/>
            <a:ext cx="502920" cy="218369"/>
          </a:xfrm>
          <a:prstGeom prst="rect">
            <a:avLst/>
          </a:prstGeom>
        </p:spPr>
        <p:txBody>
          <a:bodyPr/>
          <a:ls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a:lstStyle>
          <a:p>
            <a:fld id="{B1FAC1BE-B98B-43D5-B957-9A9DFD6F1C95}" type="slidenum">
              <a:rPr lang="en-US" sz="1000" smtClean="0">
                <a:latin typeface="Verdana" panose="020B0604030504040204" pitchFamily="34" charset="0"/>
                <a:ea typeface="Verdana" panose="020B0604030504040204" pitchFamily="34" charset="0"/>
              </a:rPr>
              <a:pPr/>
              <a:t>11</a:t>
            </a:fld>
            <a:endParaRPr lang="en-US" sz="1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6839696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186613"/>
            <a:ext cx="10058400" cy="0"/>
          </a:xfrm>
          <a:prstGeom prst="line">
            <a:avLst/>
          </a:prstGeom>
          <a:ln w="63500"/>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0" y="952500"/>
            <a:ext cx="10058400" cy="0"/>
          </a:xfrm>
          <a:prstGeom prst="line">
            <a:avLst/>
          </a:prstGeom>
          <a:ln w="63500">
            <a:solidFill>
              <a:schemeClr val="accent2"/>
            </a:solidFill>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251460" y="1036321"/>
            <a:ext cx="3185160" cy="498598"/>
          </a:xfrm>
          <a:prstGeom prst="rect">
            <a:avLst/>
          </a:prstGeom>
          <a:noFill/>
        </p:spPr>
        <p:txBody>
          <a:bodyPr wrap="square" rtlCol="0">
            <a:spAutoFit/>
          </a:bodyPr>
          <a:lstStyle/>
          <a:p>
            <a:r>
              <a:rPr lang="en-US" sz="2640" b="1">
                <a:latin typeface="Verdana" pitchFamily="34" charset="0"/>
                <a:ea typeface="Verdana" pitchFamily="34" charset="0"/>
                <a:cs typeface="Verdana" pitchFamily="34" charset="0"/>
              </a:rPr>
              <a:t>New Debt Limit</a:t>
            </a:r>
          </a:p>
        </p:txBody>
      </p:sp>
      <p:cxnSp>
        <p:nvCxnSpPr>
          <p:cNvPr id="14" name="Straight Connector 13"/>
          <p:cNvCxnSpPr/>
          <p:nvPr/>
        </p:nvCxnSpPr>
        <p:spPr>
          <a:xfrm>
            <a:off x="0" y="2188845"/>
            <a:ext cx="10058400" cy="0"/>
          </a:xfrm>
          <a:prstGeom prst="line">
            <a:avLst/>
          </a:prstGeom>
          <a:ln w="381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title"/>
          </p:nvPr>
        </p:nvSpPr>
        <p:spPr>
          <a:xfrm>
            <a:off x="502920" y="281940"/>
            <a:ext cx="9052560" cy="586740"/>
          </a:xfrm>
        </p:spPr>
        <p:txBody>
          <a:bodyPr>
            <a:normAutofit/>
          </a:bodyPr>
          <a:lstStyle/>
          <a:p>
            <a:r>
              <a:rPr lang="en-US" sz="3080" b="1">
                <a:latin typeface="Verdana" pitchFamily="34" charset="0"/>
                <a:ea typeface="Verdana" pitchFamily="34" charset="0"/>
                <a:cs typeface="Verdana" pitchFamily="34" charset="0"/>
              </a:rPr>
              <a:t>When the debt limit is increased…</a:t>
            </a:r>
          </a:p>
        </p:txBody>
      </p:sp>
      <p:sp>
        <p:nvSpPr>
          <p:cNvPr id="15" name="TextBox 14"/>
          <p:cNvSpPr txBox="1"/>
          <p:nvPr/>
        </p:nvSpPr>
        <p:spPr>
          <a:xfrm>
            <a:off x="251460" y="2204888"/>
            <a:ext cx="3185160" cy="498598"/>
          </a:xfrm>
          <a:prstGeom prst="rect">
            <a:avLst/>
          </a:prstGeom>
          <a:noFill/>
        </p:spPr>
        <p:txBody>
          <a:bodyPr wrap="square" rtlCol="0">
            <a:spAutoFit/>
          </a:bodyPr>
          <a:lstStyle/>
          <a:p>
            <a:r>
              <a:rPr lang="en-US" sz="2640" b="1">
                <a:latin typeface="Verdana" pitchFamily="34" charset="0"/>
                <a:ea typeface="Verdana" pitchFamily="34" charset="0"/>
                <a:cs typeface="Verdana" pitchFamily="34" charset="0"/>
              </a:rPr>
              <a:t>Old Debt Limit</a:t>
            </a:r>
          </a:p>
        </p:txBody>
      </p:sp>
      <p:sp>
        <p:nvSpPr>
          <p:cNvPr id="19" name="TextBox 18"/>
          <p:cNvSpPr txBox="1"/>
          <p:nvPr/>
        </p:nvSpPr>
        <p:spPr>
          <a:xfrm>
            <a:off x="4191000" y="3215641"/>
            <a:ext cx="1592580" cy="104028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Public</a:t>
            </a:r>
          </a:p>
          <a:p>
            <a:pPr algn="ctr"/>
            <a:r>
              <a:rPr lang="en-US" sz="3080" b="1">
                <a:solidFill>
                  <a:schemeClr val="bg1"/>
                </a:solidFill>
                <a:latin typeface="Verdana" pitchFamily="34" charset="0"/>
                <a:ea typeface="Verdana" pitchFamily="34" charset="0"/>
                <a:cs typeface="Verdana" pitchFamily="34" charset="0"/>
              </a:rPr>
              <a:t>Debt</a:t>
            </a:r>
          </a:p>
        </p:txBody>
      </p:sp>
      <p:sp>
        <p:nvSpPr>
          <p:cNvPr id="20" name="TextBox 19"/>
          <p:cNvSpPr txBox="1"/>
          <p:nvPr/>
        </p:nvSpPr>
        <p:spPr>
          <a:xfrm>
            <a:off x="4191000" y="6065520"/>
            <a:ext cx="1592580" cy="104028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IG</a:t>
            </a:r>
          </a:p>
          <a:p>
            <a:pPr algn="ctr"/>
            <a:r>
              <a:rPr lang="en-US" sz="3080" b="1">
                <a:solidFill>
                  <a:schemeClr val="bg1"/>
                </a:solidFill>
                <a:latin typeface="Verdana" pitchFamily="34" charset="0"/>
                <a:ea typeface="Verdana" pitchFamily="34" charset="0"/>
                <a:cs typeface="Verdana" pitchFamily="34" charset="0"/>
              </a:rPr>
              <a:t>Debt</a:t>
            </a:r>
          </a:p>
        </p:txBody>
      </p:sp>
      <p:grpSp>
        <p:nvGrpSpPr>
          <p:cNvPr id="2" name="Group 20"/>
          <p:cNvGrpSpPr/>
          <p:nvPr/>
        </p:nvGrpSpPr>
        <p:grpSpPr>
          <a:xfrm>
            <a:off x="3855720" y="2964180"/>
            <a:ext cx="2346960" cy="1332411"/>
            <a:chOff x="3505200" y="5410200"/>
            <a:chExt cx="2133600" cy="990600"/>
          </a:xfrm>
        </p:grpSpPr>
        <p:sp>
          <p:nvSpPr>
            <p:cNvPr id="22" name="Rectangle 21"/>
            <p:cNvSpPr/>
            <p:nvPr/>
          </p:nvSpPr>
          <p:spPr>
            <a:xfrm>
              <a:off x="3505200" y="5410200"/>
              <a:ext cx="2133600" cy="990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23" name="TextBox 22"/>
            <p:cNvSpPr txBox="1"/>
            <p:nvPr/>
          </p:nvSpPr>
          <p:spPr>
            <a:xfrm>
              <a:off x="3810000" y="5410200"/>
              <a:ext cx="1447800" cy="77341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IG</a:t>
              </a:r>
            </a:p>
            <a:p>
              <a:pPr algn="ctr"/>
              <a:r>
                <a:rPr lang="en-US" sz="3080" b="1">
                  <a:solidFill>
                    <a:schemeClr val="bg1"/>
                  </a:solidFill>
                  <a:latin typeface="Verdana" pitchFamily="34" charset="0"/>
                  <a:ea typeface="Verdana" pitchFamily="34" charset="0"/>
                  <a:cs typeface="Verdana" pitchFamily="34" charset="0"/>
                </a:rPr>
                <a:t>Debt</a:t>
              </a:r>
            </a:p>
          </p:txBody>
        </p:sp>
      </p:grpSp>
      <p:grpSp>
        <p:nvGrpSpPr>
          <p:cNvPr id="4" name="Group 26"/>
          <p:cNvGrpSpPr/>
          <p:nvPr/>
        </p:nvGrpSpPr>
        <p:grpSpPr>
          <a:xfrm>
            <a:off x="3855720" y="2209801"/>
            <a:ext cx="2346960" cy="771621"/>
            <a:chOff x="3505200" y="1905000"/>
            <a:chExt cx="2133600" cy="2961778"/>
          </a:xfrm>
        </p:grpSpPr>
        <p:sp>
          <p:nvSpPr>
            <p:cNvPr id="28" name="Rectangle 27"/>
            <p:cNvSpPr/>
            <p:nvPr/>
          </p:nvSpPr>
          <p:spPr>
            <a:xfrm>
              <a:off x="3505200" y="1905000"/>
              <a:ext cx="2133600" cy="2895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29" name="TextBox 28"/>
            <p:cNvSpPr txBox="1"/>
            <p:nvPr/>
          </p:nvSpPr>
          <p:spPr>
            <a:xfrm>
              <a:off x="3505200" y="1905000"/>
              <a:ext cx="2133600" cy="2961778"/>
            </a:xfrm>
            <a:prstGeom prst="rect">
              <a:avLst/>
            </a:prstGeom>
            <a:noFill/>
          </p:spPr>
          <p:txBody>
            <a:bodyPr wrap="square" rtlCol="0">
              <a:spAutoFit/>
            </a:bodyPr>
            <a:lstStyle/>
            <a:p>
              <a:pPr algn="ctr"/>
              <a:r>
                <a:rPr lang="en-US" sz="2207" b="1">
                  <a:solidFill>
                    <a:schemeClr val="bg1"/>
                  </a:solidFill>
                  <a:latin typeface="Verdana" pitchFamily="34" charset="0"/>
                  <a:ea typeface="Verdana" pitchFamily="34" charset="0"/>
                  <a:cs typeface="Verdana" pitchFamily="34" charset="0"/>
                </a:rPr>
                <a:t>Public</a:t>
              </a:r>
            </a:p>
            <a:p>
              <a:pPr algn="ctr"/>
              <a:r>
                <a:rPr lang="en-US" sz="2207" b="1">
                  <a:solidFill>
                    <a:schemeClr val="bg1"/>
                  </a:solidFill>
                  <a:latin typeface="Verdana" pitchFamily="34" charset="0"/>
                  <a:ea typeface="Verdana" pitchFamily="34" charset="0"/>
                  <a:cs typeface="Verdana" pitchFamily="34" charset="0"/>
                </a:rPr>
                <a:t>Debt</a:t>
              </a:r>
            </a:p>
          </p:txBody>
        </p:sp>
      </p:grpSp>
      <p:grpSp>
        <p:nvGrpSpPr>
          <p:cNvPr id="31" name="Group 18"/>
          <p:cNvGrpSpPr/>
          <p:nvPr/>
        </p:nvGrpSpPr>
        <p:grpSpPr>
          <a:xfrm>
            <a:off x="3855720" y="4221480"/>
            <a:ext cx="2346960" cy="2933700"/>
            <a:chOff x="3505200" y="1905000"/>
            <a:chExt cx="2133600" cy="2895600"/>
          </a:xfrm>
        </p:grpSpPr>
        <p:sp>
          <p:nvSpPr>
            <p:cNvPr id="32" name="Rectangle 31"/>
            <p:cNvSpPr/>
            <p:nvPr/>
          </p:nvSpPr>
          <p:spPr>
            <a:xfrm>
              <a:off x="3505200" y="1905000"/>
              <a:ext cx="2133600" cy="2895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33" name="TextBox 32"/>
            <p:cNvSpPr txBox="1"/>
            <p:nvPr/>
          </p:nvSpPr>
          <p:spPr>
            <a:xfrm>
              <a:off x="3505200" y="2452816"/>
              <a:ext cx="2133600" cy="102677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Public</a:t>
              </a:r>
            </a:p>
            <a:p>
              <a:pPr algn="ctr"/>
              <a:r>
                <a:rPr lang="en-US" sz="3080" b="1">
                  <a:solidFill>
                    <a:schemeClr val="bg1"/>
                  </a:solidFill>
                  <a:latin typeface="Verdana" pitchFamily="34" charset="0"/>
                  <a:ea typeface="Verdana" pitchFamily="34" charset="0"/>
                  <a:cs typeface="Verdana" pitchFamily="34" charset="0"/>
                </a:rPr>
                <a:t>Debt</a:t>
              </a:r>
            </a:p>
          </p:txBody>
        </p:sp>
      </p:grpSp>
      <p:sp>
        <p:nvSpPr>
          <p:cNvPr id="21" name="Slide Number Placeholder 19">
            <a:extLst>
              <a:ext uri="{FF2B5EF4-FFF2-40B4-BE49-F238E27FC236}">
                <a16:creationId xmlns:a16="http://schemas.microsoft.com/office/drawing/2014/main" id="{CC9DB5FB-3C08-4820-A071-BCAFB15ABB9B}"/>
              </a:ext>
            </a:extLst>
          </p:cNvPr>
          <p:cNvSpPr txBox="1">
            <a:spLocks/>
          </p:cNvSpPr>
          <p:nvPr/>
        </p:nvSpPr>
        <p:spPr>
          <a:xfrm>
            <a:off x="9555480" y="100120"/>
            <a:ext cx="502920" cy="218369"/>
          </a:xfrm>
          <a:prstGeom prst="rect">
            <a:avLst/>
          </a:prstGeom>
        </p:spPr>
        <p:txBody>
          <a:bodyPr/>
          <a:ls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a:lstStyle>
          <a:p>
            <a:fld id="{B1FAC1BE-B98B-43D5-B957-9A9DFD6F1C95}" type="slidenum">
              <a:rPr lang="en-US" sz="1000" smtClean="0">
                <a:latin typeface="Verdana" panose="020B0604030504040204" pitchFamily="34" charset="0"/>
                <a:ea typeface="Verdana" panose="020B0604030504040204" pitchFamily="34" charset="0"/>
              </a:rPr>
              <a:pPr/>
              <a:t>12</a:t>
            </a:fld>
            <a:endParaRPr lang="en-US" sz="1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1800807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186613"/>
            <a:ext cx="10058400" cy="0"/>
          </a:xfrm>
          <a:prstGeom prst="line">
            <a:avLst/>
          </a:prstGeom>
          <a:ln w="63500"/>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0" y="952500"/>
            <a:ext cx="10058400" cy="0"/>
          </a:xfrm>
          <a:prstGeom prst="line">
            <a:avLst/>
          </a:prstGeom>
          <a:ln w="63500">
            <a:solidFill>
              <a:schemeClr val="accent2"/>
            </a:solidFill>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251460" y="1036321"/>
            <a:ext cx="3185160" cy="498598"/>
          </a:xfrm>
          <a:prstGeom prst="rect">
            <a:avLst/>
          </a:prstGeom>
          <a:noFill/>
        </p:spPr>
        <p:txBody>
          <a:bodyPr wrap="square" rtlCol="0">
            <a:spAutoFit/>
          </a:bodyPr>
          <a:lstStyle/>
          <a:p>
            <a:r>
              <a:rPr lang="en-US" sz="2640" b="1">
                <a:latin typeface="Verdana" pitchFamily="34" charset="0"/>
                <a:ea typeface="Verdana" pitchFamily="34" charset="0"/>
                <a:cs typeface="Verdana" pitchFamily="34" charset="0"/>
              </a:rPr>
              <a:t>New Debt Limit</a:t>
            </a:r>
          </a:p>
        </p:txBody>
      </p:sp>
      <p:sp>
        <p:nvSpPr>
          <p:cNvPr id="17" name="Title 1"/>
          <p:cNvSpPr>
            <a:spLocks noGrp="1"/>
          </p:cNvSpPr>
          <p:nvPr>
            <p:ph type="title"/>
          </p:nvPr>
        </p:nvSpPr>
        <p:spPr>
          <a:xfrm>
            <a:off x="0" y="281940"/>
            <a:ext cx="10058400" cy="586740"/>
          </a:xfrm>
        </p:spPr>
        <p:txBody>
          <a:bodyPr>
            <a:noAutofit/>
          </a:bodyPr>
          <a:lstStyle/>
          <a:p>
            <a:r>
              <a:rPr lang="en-US" sz="2530" b="1">
                <a:latin typeface="Verdana" pitchFamily="34" charset="0"/>
                <a:ea typeface="Verdana" pitchFamily="34" charset="0"/>
                <a:cs typeface="Verdana" pitchFamily="34" charset="0"/>
              </a:rPr>
              <a:t>…extraordinary measures are immediately restored.</a:t>
            </a:r>
          </a:p>
        </p:txBody>
      </p:sp>
      <p:sp>
        <p:nvSpPr>
          <p:cNvPr id="15" name="TextBox 14"/>
          <p:cNvSpPr txBox="1"/>
          <p:nvPr/>
        </p:nvSpPr>
        <p:spPr>
          <a:xfrm>
            <a:off x="251460" y="2204888"/>
            <a:ext cx="3185160" cy="498598"/>
          </a:xfrm>
          <a:prstGeom prst="rect">
            <a:avLst/>
          </a:prstGeom>
          <a:noFill/>
        </p:spPr>
        <p:txBody>
          <a:bodyPr wrap="square" rtlCol="0">
            <a:spAutoFit/>
          </a:bodyPr>
          <a:lstStyle/>
          <a:p>
            <a:r>
              <a:rPr lang="en-US" sz="2640" b="1">
                <a:latin typeface="Verdana" pitchFamily="34" charset="0"/>
                <a:ea typeface="Verdana" pitchFamily="34" charset="0"/>
                <a:cs typeface="Verdana" pitchFamily="34" charset="0"/>
              </a:rPr>
              <a:t>Old Debt Limit</a:t>
            </a:r>
          </a:p>
        </p:txBody>
      </p:sp>
      <p:sp>
        <p:nvSpPr>
          <p:cNvPr id="20" name="Rectangle 19"/>
          <p:cNvSpPr/>
          <p:nvPr/>
        </p:nvSpPr>
        <p:spPr>
          <a:xfrm>
            <a:off x="3855720" y="1455420"/>
            <a:ext cx="2346960" cy="7543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21" name="TextBox 20"/>
          <p:cNvSpPr txBox="1"/>
          <p:nvPr/>
        </p:nvSpPr>
        <p:spPr>
          <a:xfrm>
            <a:off x="3855720" y="1455421"/>
            <a:ext cx="2346960" cy="771621"/>
          </a:xfrm>
          <a:prstGeom prst="rect">
            <a:avLst/>
          </a:prstGeom>
          <a:solidFill>
            <a:schemeClr val="bg1">
              <a:lumMod val="50000"/>
            </a:schemeClr>
          </a:solidFill>
        </p:spPr>
        <p:txBody>
          <a:bodyPr wrap="square" rtlCol="0">
            <a:spAutoFit/>
          </a:bodyPr>
          <a:lstStyle/>
          <a:p>
            <a:pPr algn="ctr"/>
            <a:r>
              <a:rPr lang="en-US" sz="2207" b="1">
                <a:solidFill>
                  <a:schemeClr val="bg1"/>
                </a:solidFill>
                <a:latin typeface="Verdana" pitchFamily="34" charset="0"/>
                <a:ea typeface="Verdana" pitchFamily="34" charset="0"/>
                <a:cs typeface="Verdana" pitchFamily="34" charset="0"/>
              </a:rPr>
              <a:t>Restored EM Debt</a:t>
            </a:r>
          </a:p>
        </p:txBody>
      </p:sp>
      <p:cxnSp>
        <p:nvCxnSpPr>
          <p:cNvPr id="14" name="Straight Connector 13"/>
          <p:cNvCxnSpPr/>
          <p:nvPr/>
        </p:nvCxnSpPr>
        <p:spPr>
          <a:xfrm>
            <a:off x="0" y="2188845"/>
            <a:ext cx="10058400" cy="0"/>
          </a:xfrm>
          <a:prstGeom prst="line">
            <a:avLst/>
          </a:prstGeom>
          <a:ln w="381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191000" y="3215641"/>
            <a:ext cx="1592580" cy="104028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Public</a:t>
            </a:r>
          </a:p>
          <a:p>
            <a:pPr algn="ctr"/>
            <a:r>
              <a:rPr lang="en-US" sz="3080" b="1">
                <a:solidFill>
                  <a:schemeClr val="bg1"/>
                </a:solidFill>
                <a:latin typeface="Verdana" pitchFamily="34" charset="0"/>
                <a:ea typeface="Verdana" pitchFamily="34" charset="0"/>
                <a:cs typeface="Verdana" pitchFamily="34" charset="0"/>
              </a:rPr>
              <a:t>Debt</a:t>
            </a:r>
          </a:p>
        </p:txBody>
      </p:sp>
      <p:sp>
        <p:nvSpPr>
          <p:cNvPr id="18" name="TextBox 17"/>
          <p:cNvSpPr txBox="1"/>
          <p:nvPr/>
        </p:nvSpPr>
        <p:spPr>
          <a:xfrm>
            <a:off x="4191000" y="6065520"/>
            <a:ext cx="1592580" cy="104028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IG</a:t>
            </a:r>
          </a:p>
          <a:p>
            <a:pPr algn="ctr"/>
            <a:r>
              <a:rPr lang="en-US" sz="3080" b="1">
                <a:solidFill>
                  <a:schemeClr val="bg1"/>
                </a:solidFill>
                <a:latin typeface="Verdana" pitchFamily="34" charset="0"/>
                <a:ea typeface="Verdana" pitchFamily="34" charset="0"/>
                <a:cs typeface="Verdana" pitchFamily="34" charset="0"/>
              </a:rPr>
              <a:t>Debt</a:t>
            </a:r>
          </a:p>
        </p:txBody>
      </p:sp>
      <p:grpSp>
        <p:nvGrpSpPr>
          <p:cNvPr id="2" name="Group 18"/>
          <p:cNvGrpSpPr/>
          <p:nvPr/>
        </p:nvGrpSpPr>
        <p:grpSpPr>
          <a:xfrm>
            <a:off x="3855720" y="2964180"/>
            <a:ext cx="2346960" cy="1257300"/>
            <a:chOff x="3505200" y="5410200"/>
            <a:chExt cx="2133600" cy="990600"/>
          </a:xfrm>
        </p:grpSpPr>
        <p:sp>
          <p:nvSpPr>
            <p:cNvPr id="22" name="Rectangle 21"/>
            <p:cNvSpPr/>
            <p:nvPr/>
          </p:nvSpPr>
          <p:spPr>
            <a:xfrm>
              <a:off x="3505200" y="5410200"/>
              <a:ext cx="2133600" cy="990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23" name="TextBox 22"/>
            <p:cNvSpPr txBox="1"/>
            <p:nvPr/>
          </p:nvSpPr>
          <p:spPr>
            <a:xfrm>
              <a:off x="3810000" y="5410200"/>
              <a:ext cx="1447800" cy="819618"/>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IG</a:t>
              </a:r>
            </a:p>
            <a:p>
              <a:pPr algn="ctr"/>
              <a:r>
                <a:rPr lang="en-US" sz="3080" b="1">
                  <a:solidFill>
                    <a:schemeClr val="bg1"/>
                  </a:solidFill>
                  <a:latin typeface="Verdana" pitchFamily="34" charset="0"/>
                  <a:ea typeface="Verdana" pitchFamily="34" charset="0"/>
                  <a:cs typeface="Verdana" pitchFamily="34" charset="0"/>
                </a:rPr>
                <a:t>Debt</a:t>
              </a:r>
            </a:p>
          </p:txBody>
        </p:sp>
      </p:grpSp>
      <p:grpSp>
        <p:nvGrpSpPr>
          <p:cNvPr id="4" name="Group 26"/>
          <p:cNvGrpSpPr/>
          <p:nvPr/>
        </p:nvGrpSpPr>
        <p:grpSpPr>
          <a:xfrm>
            <a:off x="3855720" y="2209801"/>
            <a:ext cx="2346960" cy="771621"/>
            <a:chOff x="3505200" y="1905000"/>
            <a:chExt cx="2133600" cy="2961778"/>
          </a:xfrm>
        </p:grpSpPr>
        <p:sp>
          <p:nvSpPr>
            <p:cNvPr id="28" name="Rectangle 27"/>
            <p:cNvSpPr/>
            <p:nvPr/>
          </p:nvSpPr>
          <p:spPr>
            <a:xfrm>
              <a:off x="3505200" y="1905000"/>
              <a:ext cx="2133600" cy="2895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29" name="TextBox 28"/>
            <p:cNvSpPr txBox="1"/>
            <p:nvPr/>
          </p:nvSpPr>
          <p:spPr>
            <a:xfrm>
              <a:off x="3505200" y="1905000"/>
              <a:ext cx="2133600" cy="2961778"/>
            </a:xfrm>
            <a:prstGeom prst="rect">
              <a:avLst/>
            </a:prstGeom>
            <a:noFill/>
          </p:spPr>
          <p:txBody>
            <a:bodyPr wrap="square" rtlCol="0">
              <a:spAutoFit/>
            </a:bodyPr>
            <a:lstStyle/>
            <a:p>
              <a:pPr algn="ctr"/>
              <a:r>
                <a:rPr lang="en-US" sz="2207" b="1">
                  <a:solidFill>
                    <a:schemeClr val="bg1"/>
                  </a:solidFill>
                  <a:latin typeface="Verdana" pitchFamily="34" charset="0"/>
                  <a:ea typeface="Verdana" pitchFamily="34" charset="0"/>
                  <a:cs typeface="Verdana" pitchFamily="34" charset="0"/>
                </a:rPr>
                <a:t>Public</a:t>
              </a:r>
            </a:p>
            <a:p>
              <a:pPr algn="ctr"/>
              <a:r>
                <a:rPr lang="en-US" sz="2207" b="1">
                  <a:solidFill>
                    <a:schemeClr val="bg1"/>
                  </a:solidFill>
                  <a:latin typeface="Verdana" pitchFamily="34" charset="0"/>
                  <a:ea typeface="Verdana" pitchFamily="34" charset="0"/>
                  <a:cs typeface="Verdana" pitchFamily="34" charset="0"/>
                </a:rPr>
                <a:t>Debt</a:t>
              </a:r>
            </a:p>
          </p:txBody>
        </p:sp>
      </p:grpSp>
      <p:sp>
        <p:nvSpPr>
          <p:cNvPr id="30" name="TextBox 29"/>
          <p:cNvSpPr txBox="1"/>
          <p:nvPr/>
        </p:nvSpPr>
        <p:spPr>
          <a:xfrm>
            <a:off x="7124700" y="1036320"/>
            <a:ext cx="3017520" cy="1107996"/>
          </a:xfrm>
          <a:prstGeom prst="rect">
            <a:avLst/>
          </a:prstGeom>
          <a:noFill/>
        </p:spPr>
        <p:txBody>
          <a:bodyPr wrap="square" rtlCol="0">
            <a:spAutoFit/>
          </a:bodyPr>
          <a:lstStyle/>
          <a:p>
            <a:r>
              <a:rPr lang="en-US" sz="2200" b="1">
                <a:latin typeface="Verdana" pitchFamily="34" charset="0"/>
                <a:ea typeface="Verdana" pitchFamily="34" charset="0"/>
                <a:cs typeface="Verdana" pitchFamily="34" charset="0"/>
              </a:rPr>
              <a:t>EM Debt Immediately </a:t>
            </a:r>
            <a:br>
              <a:rPr lang="en-US" sz="2200" b="1">
                <a:latin typeface="Verdana" pitchFamily="34" charset="0"/>
                <a:ea typeface="Verdana" pitchFamily="34" charset="0"/>
                <a:cs typeface="Verdana" pitchFamily="34" charset="0"/>
              </a:rPr>
            </a:br>
            <a:r>
              <a:rPr lang="en-US" sz="2200" b="1">
                <a:latin typeface="Verdana" pitchFamily="34" charset="0"/>
                <a:ea typeface="Verdana" pitchFamily="34" charset="0"/>
                <a:cs typeface="Verdana" pitchFamily="34" charset="0"/>
              </a:rPr>
              <a:t>Paid Back</a:t>
            </a:r>
          </a:p>
        </p:txBody>
      </p:sp>
      <p:sp>
        <p:nvSpPr>
          <p:cNvPr id="31" name="Left Arrow 30"/>
          <p:cNvSpPr/>
          <p:nvPr/>
        </p:nvSpPr>
        <p:spPr>
          <a:xfrm>
            <a:off x="6370320" y="1623060"/>
            <a:ext cx="670560" cy="335280"/>
          </a:xfrm>
          <a:prstGeom prst="leftArrow">
            <a:avLst/>
          </a:prstGeom>
          <a:solidFill>
            <a:srgbClr val="FDBB30"/>
          </a:solidFill>
          <a:ln>
            <a:solidFill>
              <a:srgbClr val="5F60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grpSp>
        <p:nvGrpSpPr>
          <p:cNvPr id="27" name="Group 18"/>
          <p:cNvGrpSpPr/>
          <p:nvPr/>
        </p:nvGrpSpPr>
        <p:grpSpPr>
          <a:xfrm>
            <a:off x="3855720" y="4221480"/>
            <a:ext cx="2346960" cy="2933700"/>
            <a:chOff x="3505200" y="1905000"/>
            <a:chExt cx="2133600" cy="2895600"/>
          </a:xfrm>
        </p:grpSpPr>
        <p:sp>
          <p:nvSpPr>
            <p:cNvPr id="32" name="Rectangle 31"/>
            <p:cNvSpPr/>
            <p:nvPr/>
          </p:nvSpPr>
          <p:spPr>
            <a:xfrm>
              <a:off x="3505200" y="1905000"/>
              <a:ext cx="2133600" cy="2895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33" name="TextBox 32"/>
            <p:cNvSpPr txBox="1"/>
            <p:nvPr/>
          </p:nvSpPr>
          <p:spPr>
            <a:xfrm>
              <a:off x="3505200" y="2452816"/>
              <a:ext cx="2133600" cy="102677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Public</a:t>
              </a:r>
            </a:p>
            <a:p>
              <a:pPr algn="ctr"/>
              <a:r>
                <a:rPr lang="en-US" sz="3080" b="1">
                  <a:solidFill>
                    <a:schemeClr val="bg1"/>
                  </a:solidFill>
                  <a:latin typeface="Verdana" pitchFamily="34" charset="0"/>
                  <a:ea typeface="Verdana" pitchFamily="34" charset="0"/>
                  <a:cs typeface="Verdana" pitchFamily="34" charset="0"/>
                </a:rPr>
                <a:t>Debt</a:t>
              </a:r>
            </a:p>
          </p:txBody>
        </p:sp>
      </p:grpSp>
      <p:sp>
        <p:nvSpPr>
          <p:cNvPr id="24" name="Slide Number Placeholder 19">
            <a:extLst>
              <a:ext uri="{FF2B5EF4-FFF2-40B4-BE49-F238E27FC236}">
                <a16:creationId xmlns:a16="http://schemas.microsoft.com/office/drawing/2014/main" id="{7953DB01-5EAC-43E6-AF72-2AF4DBA66714}"/>
              </a:ext>
            </a:extLst>
          </p:cNvPr>
          <p:cNvSpPr txBox="1">
            <a:spLocks/>
          </p:cNvSpPr>
          <p:nvPr/>
        </p:nvSpPr>
        <p:spPr>
          <a:xfrm>
            <a:off x="9555480" y="100120"/>
            <a:ext cx="502920" cy="218369"/>
          </a:xfrm>
          <a:prstGeom prst="rect">
            <a:avLst/>
          </a:prstGeom>
        </p:spPr>
        <p:txBody>
          <a:bodyPr/>
          <a:ls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a:lstStyle>
          <a:p>
            <a:fld id="{B1FAC1BE-B98B-43D5-B957-9A9DFD6F1C95}" type="slidenum">
              <a:rPr lang="en-US" sz="1000" smtClean="0">
                <a:latin typeface="Verdana" panose="020B0604030504040204" pitchFamily="34" charset="0"/>
                <a:ea typeface="Verdana" panose="020B0604030504040204" pitchFamily="34" charset="0"/>
              </a:rPr>
              <a:pPr/>
              <a:t>13</a:t>
            </a:fld>
            <a:endParaRPr lang="en-US" sz="1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7548226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500408" y="386042"/>
            <a:ext cx="10015192" cy="365125"/>
          </a:xfrm>
        </p:spPr>
        <p:txBody>
          <a:bodyPr/>
          <a:lstStyle/>
          <a:p>
            <a:r>
              <a:rPr lang="en-US" sz="2900" b="1" dirty="0">
                <a:solidFill>
                  <a:srgbClr val="3D618B"/>
                </a:solidFill>
                <a:latin typeface="Garamond" panose="02020404030301010803" pitchFamily="18" charset="0"/>
              </a:rPr>
              <a:t>THE BIG THREE EXTRAORDINARY MEASURES</a:t>
            </a:r>
          </a:p>
        </p:txBody>
      </p:sp>
      <p:sp>
        <p:nvSpPr>
          <p:cNvPr id="4" name="Content Placeholder 3"/>
          <p:cNvSpPr>
            <a:spLocks noGrp="1"/>
          </p:cNvSpPr>
          <p:nvPr>
            <p:ph idx="1"/>
          </p:nvPr>
        </p:nvSpPr>
        <p:spPr>
          <a:xfrm>
            <a:off x="500408" y="990600"/>
            <a:ext cx="9052560" cy="5250937"/>
          </a:xfrm>
        </p:spPr>
        <p:txBody>
          <a:bodyPr/>
          <a:lstStyle/>
          <a:p>
            <a:pPr marL="457200" indent="-457200">
              <a:buFont typeface="+mj-lt"/>
              <a:buAutoNum type="arabicPeriod"/>
            </a:pPr>
            <a:r>
              <a:rPr lang="en-US" sz="2400" b="1" dirty="0">
                <a:latin typeface="Garamond" panose="02020404030301010803" pitchFamily="18" charset="0"/>
                <a:ea typeface="Verdana" panose="020B0604030504040204" pitchFamily="34" charset="0"/>
              </a:rPr>
              <a:t>The G-Fund of the Thrift Savings Plan</a:t>
            </a:r>
          </a:p>
          <a:p>
            <a:pPr lvl="1"/>
            <a:r>
              <a:rPr lang="en-US" sz="2400" dirty="0">
                <a:latin typeface="Garamond" panose="02020404030301010803" pitchFamily="18" charset="0"/>
                <a:ea typeface="Verdana" panose="020B0604030504040204" pitchFamily="34" charset="0"/>
              </a:rPr>
              <a:t>Each day, Treasury may temporarily reduce the amount of debt held by this fund, which holds government bonds for federal employee retirement accounts.</a:t>
            </a:r>
          </a:p>
          <a:p>
            <a:endParaRPr lang="en-US" sz="1200" dirty="0">
              <a:latin typeface="Garamond" panose="02020404030301010803" pitchFamily="18" charset="0"/>
              <a:ea typeface="Verdana" panose="020B0604030504040204" pitchFamily="34" charset="0"/>
            </a:endParaRPr>
          </a:p>
          <a:p>
            <a:pPr marL="457200" indent="-457200">
              <a:buFont typeface="+mj-lt"/>
              <a:buAutoNum type="arabicPeriod" startAt="2"/>
            </a:pPr>
            <a:r>
              <a:rPr lang="en-US" sz="2400" b="1" dirty="0">
                <a:latin typeface="Garamond" panose="02020404030301010803" pitchFamily="18" charset="0"/>
                <a:ea typeface="Verdana" panose="020B0604030504040204" pitchFamily="34" charset="0"/>
              </a:rPr>
              <a:t>The Civil Service Retirement and Disability Fund (CSRDF)</a:t>
            </a:r>
          </a:p>
          <a:p>
            <a:pPr lvl="1"/>
            <a:r>
              <a:rPr lang="en-US" sz="2400" dirty="0">
                <a:latin typeface="Garamond" panose="02020404030301010803" pitchFamily="18" charset="0"/>
                <a:ea typeface="Verdana" panose="020B0604030504040204" pitchFamily="34" charset="0"/>
              </a:rPr>
              <a:t>Treasury may postpone new investments in this pension fund. The CSRDF measure is most useful in June, September, and December, when major interest credits and reinvestments of maturing securities typically occur. </a:t>
            </a:r>
          </a:p>
          <a:p>
            <a:endParaRPr lang="en-US" sz="1200" dirty="0">
              <a:latin typeface="Garamond" panose="02020404030301010803" pitchFamily="18" charset="0"/>
              <a:ea typeface="Verdana" panose="020B0604030504040204" pitchFamily="34" charset="0"/>
            </a:endParaRPr>
          </a:p>
          <a:p>
            <a:pPr marL="457200" indent="-457200">
              <a:buFont typeface="+mj-lt"/>
              <a:buAutoNum type="arabicPeriod" startAt="3"/>
            </a:pPr>
            <a:r>
              <a:rPr lang="en-US" sz="2400" b="1" dirty="0">
                <a:latin typeface="Garamond" panose="02020404030301010803" pitchFamily="18" charset="0"/>
                <a:ea typeface="Verdana" panose="020B0604030504040204" pitchFamily="34" charset="0"/>
              </a:rPr>
              <a:t>The Exchange Stabilization Fund (ESF) </a:t>
            </a:r>
          </a:p>
          <a:p>
            <a:pPr lvl="1"/>
            <a:r>
              <a:rPr lang="en-US" sz="2400" dirty="0">
                <a:latin typeface="Garamond" panose="02020404030301010803" pitchFamily="18" charset="0"/>
                <a:ea typeface="Verdana" panose="020B0604030504040204" pitchFamily="34" charset="0"/>
              </a:rPr>
              <a:t>Each day, Treasury may temporarily reduce the amount of debt held by this fund, which is used to facilitate foreign exchange transactions.</a:t>
            </a:r>
          </a:p>
          <a:p>
            <a:pPr lvl="1"/>
            <a:endParaRPr lang="en-US" sz="1000" dirty="0">
              <a:latin typeface="Garamond" panose="02020404030301010803" pitchFamily="18" charset="0"/>
              <a:ea typeface="Verdana" panose="020B0604030504040204" pitchFamily="34" charset="0"/>
            </a:endParaRPr>
          </a:p>
          <a:p>
            <a:r>
              <a:rPr lang="en-US" sz="1300" dirty="0">
                <a:latin typeface="Garamond" panose="02020404030301010803" pitchFamily="18" charset="0"/>
                <a:ea typeface="Verdana" panose="020B0604030504040204" pitchFamily="34" charset="0"/>
              </a:rPr>
              <a:t>For more detail on extraordinary measures and how they work, see this </a:t>
            </a:r>
            <a:r>
              <a:rPr lang="en-US" sz="1300" dirty="0">
                <a:latin typeface="Garamond" panose="02020404030301010803" pitchFamily="18" charset="0"/>
                <a:ea typeface="Verdana" panose="020B0604030504040204" pitchFamily="34" charset="0"/>
                <a:hlinkClick r:id="rId2"/>
              </a:rPr>
              <a:t>primer</a:t>
            </a:r>
            <a:r>
              <a:rPr lang="en-US" sz="1300" dirty="0">
                <a:latin typeface="Garamond" panose="02020404030301010803" pitchFamily="18" charset="0"/>
                <a:ea typeface="Verdana" panose="020B0604030504040204" pitchFamily="34" charset="0"/>
              </a:rPr>
              <a:t>.</a:t>
            </a:r>
          </a:p>
        </p:txBody>
      </p:sp>
      <p:sp>
        <p:nvSpPr>
          <p:cNvPr id="7" name="Slide Number Placeholder 6">
            <a:extLst>
              <a:ext uri="{FF2B5EF4-FFF2-40B4-BE49-F238E27FC236}">
                <a16:creationId xmlns:a16="http://schemas.microsoft.com/office/drawing/2014/main" id="{5B017FD3-E7A1-4777-A382-86D096674B1D}"/>
              </a:ext>
            </a:extLst>
          </p:cNvPr>
          <p:cNvSpPr>
            <a:spLocks noGrp="1"/>
          </p:cNvSpPr>
          <p:nvPr>
            <p:ph type="sldNum" sz="quarter" idx="4"/>
          </p:nvPr>
        </p:nvSpPr>
        <p:spPr/>
        <p:txBody>
          <a:bodyPr/>
          <a:lstStyle/>
          <a:p>
            <a:fld id="{3C2FEE08-69F6-694C-9AAF-59BAA227EE9E}" type="slidenum">
              <a:rPr lang="en-US" smtClean="0"/>
              <a:pPr/>
              <a:t>14</a:t>
            </a:fld>
            <a:endParaRPr lang="en-US"/>
          </a:p>
        </p:txBody>
      </p:sp>
    </p:spTree>
    <p:extLst>
      <p:ext uri="{BB962C8B-B14F-4D97-AF65-F5344CB8AC3E}">
        <p14:creationId xmlns:p14="http://schemas.microsoft.com/office/powerpoint/2010/main" val="3574644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502920" y="381000"/>
            <a:ext cx="7848599" cy="365125"/>
          </a:xfrm>
        </p:spPr>
        <p:txBody>
          <a:bodyPr/>
          <a:lstStyle/>
          <a:p>
            <a:pPr>
              <a:defRPr/>
            </a:pPr>
            <a:r>
              <a:rPr lang="en-US" sz="3600" b="1" dirty="0">
                <a:solidFill>
                  <a:srgbClr val="3D618B"/>
                </a:solidFill>
                <a:latin typeface="Garamond" panose="02020404030301010803" pitchFamily="18" charset="0"/>
              </a:rPr>
              <a:t>EXTRAORDINARY MEASURES</a:t>
            </a:r>
          </a:p>
        </p:txBody>
      </p:sp>
      <p:sp>
        <p:nvSpPr>
          <p:cNvPr id="4" name="Content Placeholder 3"/>
          <p:cNvSpPr>
            <a:spLocks noGrp="1"/>
          </p:cNvSpPr>
          <p:nvPr>
            <p:ph idx="1"/>
          </p:nvPr>
        </p:nvSpPr>
        <p:spPr>
          <a:xfrm>
            <a:off x="502920" y="1143000"/>
            <a:ext cx="9052560" cy="5250937"/>
          </a:xfrm>
        </p:spPr>
        <p:txBody>
          <a:bodyPr/>
          <a:lstStyle/>
          <a:p>
            <a:r>
              <a:rPr lang="en-US" sz="2800" b="1">
                <a:latin typeface="Garamond" panose="02020404030301010803" pitchFamily="18" charset="0"/>
                <a:ea typeface="Verdana" panose="020B0604030504040204" pitchFamily="34" charset="0"/>
              </a:rPr>
              <a:t>Example: Federal Employees’ Retirement System G-Fund</a:t>
            </a:r>
          </a:p>
          <a:p>
            <a:endParaRPr lang="en-US" sz="1200">
              <a:latin typeface="Garamond" panose="02020404030301010803" pitchFamily="18" charset="0"/>
              <a:ea typeface="Verdana" panose="020B0604030504040204" pitchFamily="34" charset="0"/>
            </a:endParaRPr>
          </a:p>
          <a:p>
            <a:pPr lvl="1"/>
            <a:r>
              <a:rPr lang="en-US" sz="2400">
                <a:latin typeface="Garamond" panose="02020404030301010803" pitchFamily="18" charset="0"/>
                <a:ea typeface="Verdana" panose="020B0604030504040204" pitchFamily="34" charset="0"/>
              </a:rPr>
              <a:t>Federal employees with savings in the Thrift Savings Plan invest some retirement assets in government bonds.</a:t>
            </a:r>
          </a:p>
          <a:p>
            <a:endParaRPr lang="en-US" sz="1200">
              <a:latin typeface="Garamond" panose="02020404030301010803" pitchFamily="18" charset="0"/>
              <a:ea typeface="Verdana" panose="020B0604030504040204" pitchFamily="34" charset="0"/>
            </a:endParaRPr>
          </a:p>
          <a:p>
            <a:pPr lvl="1"/>
            <a:r>
              <a:rPr lang="en-US" sz="2400">
                <a:latin typeface="Garamond" panose="02020404030301010803" pitchFamily="18" charset="0"/>
                <a:ea typeface="Verdana" panose="020B0604030504040204" pitchFamily="34" charset="0"/>
              </a:rPr>
              <a:t>Treasury may temporarily reduce the amount of debt held by this fund, thereby freeing up room under the debt limit.</a:t>
            </a:r>
          </a:p>
          <a:p>
            <a:endParaRPr lang="en-US" sz="1200">
              <a:latin typeface="Garamond" panose="02020404030301010803" pitchFamily="18" charset="0"/>
              <a:ea typeface="Verdana" panose="020B0604030504040204" pitchFamily="34" charset="0"/>
            </a:endParaRPr>
          </a:p>
          <a:p>
            <a:pPr lvl="1"/>
            <a:r>
              <a:rPr lang="en-US" sz="2400">
                <a:latin typeface="Garamond" panose="02020404030301010803" pitchFamily="18" charset="0"/>
                <a:ea typeface="Verdana" panose="020B0604030504040204" pitchFamily="34" charset="0"/>
              </a:rPr>
              <a:t>This allows Treasury to issue additional securities to the public and raise cash to pay federal obligations.</a:t>
            </a:r>
          </a:p>
          <a:p>
            <a:endParaRPr lang="en-US" sz="1200">
              <a:latin typeface="Garamond" panose="02020404030301010803" pitchFamily="18" charset="0"/>
              <a:ea typeface="Verdana" panose="020B0604030504040204" pitchFamily="34" charset="0"/>
            </a:endParaRPr>
          </a:p>
          <a:p>
            <a:pPr lvl="1"/>
            <a:r>
              <a:rPr lang="en-US" sz="2400">
                <a:latin typeface="Garamond" panose="02020404030301010803" pitchFamily="18" charset="0"/>
                <a:ea typeface="Verdana" panose="020B0604030504040204" pitchFamily="34" charset="0"/>
              </a:rPr>
              <a:t>After the debt limit is increased, Treasury must fully reimburse the retirement fund for the principal and interest.</a:t>
            </a:r>
          </a:p>
          <a:p>
            <a:pPr lvl="1"/>
            <a:endParaRPr lang="en-US" sz="1200">
              <a:latin typeface="Garamond" panose="02020404030301010803" pitchFamily="18" charset="0"/>
              <a:ea typeface="Verdana" panose="020B0604030504040204" pitchFamily="34" charset="0"/>
            </a:endParaRPr>
          </a:p>
          <a:p>
            <a:pPr lvl="1"/>
            <a:r>
              <a:rPr lang="en-US" sz="2400">
                <a:latin typeface="Garamond" panose="02020404030301010803" pitchFamily="18" charset="0"/>
                <a:ea typeface="Verdana" panose="020B0604030504040204" pitchFamily="34" charset="0"/>
              </a:rPr>
              <a:t>No impact on federal employees’ retirement savings.</a:t>
            </a:r>
          </a:p>
        </p:txBody>
      </p:sp>
      <p:sp>
        <p:nvSpPr>
          <p:cNvPr id="7" name="Slide Number Placeholder 6">
            <a:extLst>
              <a:ext uri="{FF2B5EF4-FFF2-40B4-BE49-F238E27FC236}">
                <a16:creationId xmlns:a16="http://schemas.microsoft.com/office/drawing/2014/main" id="{1AA61031-1B23-4760-969A-CB1849C38A3E}"/>
              </a:ext>
            </a:extLst>
          </p:cNvPr>
          <p:cNvSpPr>
            <a:spLocks noGrp="1"/>
          </p:cNvSpPr>
          <p:nvPr>
            <p:ph type="sldNum" sz="quarter" idx="4"/>
          </p:nvPr>
        </p:nvSpPr>
        <p:spPr/>
        <p:txBody>
          <a:bodyPr/>
          <a:lstStyle/>
          <a:p>
            <a:fld id="{3C2FEE08-69F6-694C-9AAF-59BAA227EE9E}" type="slidenum">
              <a:rPr lang="en-US" smtClean="0"/>
              <a:pPr/>
              <a:t>15</a:t>
            </a:fld>
            <a:endParaRPr lang="en-US"/>
          </a:p>
        </p:txBody>
      </p:sp>
    </p:spTree>
    <p:extLst>
      <p:ext uri="{BB962C8B-B14F-4D97-AF65-F5344CB8AC3E}">
        <p14:creationId xmlns:p14="http://schemas.microsoft.com/office/powerpoint/2010/main" val="1636545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62065" y="291486"/>
            <a:ext cx="9006688" cy="547688"/>
          </a:xfrm>
        </p:spPr>
        <p:txBody>
          <a:bodyPr/>
          <a:lstStyle/>
          <a:p>
            <a:r>
              <a:rPr lang="en-US" sz="3400" b="1" dirty="0">
                <a:solidFill>
                  <a:srgbClr val="3D618B"/>
                </a:solidFill>
                <a:latin typeface="Garamond" panose="02020404030301010803" pitchFamily="18" charset="0"/>
              </a:rPr>
              <a:t>EXTRAORDINARY MEASURES UPDATE</a:t>
            </a:r>
          </a:p>
        </p:txBody>
      </p:sp>
      <p:graphicFrame>
        <p:nvGraphicFramePr>
          <p:cNvPr id="8" name="Table 7"/>
          <p:cNvGraphicFramePr>
            <a:graphicFrameLocks noGrp="1"/>
          </p:cNvGraphicFramePr>
          <p:nvPr>
            <p:extLst>
              <p:ext uri="{D42A27DB-BD31-4B8C-83A1-F6EECF244321}">
                <p14:modId xmlns:p14="http://schemas.microsoft.com/office/powerpoint/2010/main" val="3094582445"/>
              </p:ext>
            </p:extLst>
          </p:nvPr>
        </p:nvGraphicFramePr>
        <p:xfrm>
          <a:off x="766866" y="947271"/>
          <a:ext cx="8701887" cy="5091959"/>
        </p:xfrm>
        <a:graphic>
          <a:graphicData uri="http://schemas.openxmlformats.org/drawingml/2006/table">
            <a:tbl>
              <a:tblPr firstRow="1" bandRow="1">
                <a:tableStyleId>{5C22544A-7EE6-4342-B048-85BDC9FD1C3A}</a:tableStyleId>
              </a:tblPr>
              <a:tblGrid>
                <a:gridCol w="3311974">
                  <a:extLst>
                    <a:ext uri="{9D8B030D-6E8A-4147-A177-3AD203B41FA5}">
                      <a16:colId xmlns:a16="http://schemas.microsoft.com/office/drawing/2014/main" val="20000"/>
                    </a:ext>
                  </a:extLst>
                </a:gridCol>
                <a:gridCol w="1787704">
                  <a:extLst>
                    <a:ext uri="{9D8B030D-6E8A-4147-A177-3AD203B41FA5}">
                      <a16:colId xmlns:a16="http://schemas.microsoft.com/office/drawing/2014/main" val="20001"/>
                    </a:ext>
                  </a:extLst>
                </a:gridCol>
                <a:gridCol w="1955905">
                  <a:extLst>
                    <a:ext uri="{9D8B030D-6E8A-4147-A177-3AD203B41FA5}">
                      <a16:colId xmlns:a16="http://schemas.microsoft.com/office/drawing/2014/main" val="20002"/>
                    </a:ext>
                  </a:extLst>
                </a:gridCol>
                <a:gridCol w="1646304">
                  <a:extLst>
                    <a:ext uri="{9D8B030D-6E8A-4147-A177-3AD203B41FA5}">
                      <a16:colId xmlns:a16="http://schemas.microsoft.com/office/drawing/2014/main" val="20003"/>
                    </a:ext>
                  </a:extLst>
                </a:gridCol>
              </a:tblGrid>
              <a:tr h="1169598">
                <a:tc>
                  <a:txBody>
                    <a:bodyPr/>
                    <a:lstStyle/>
                    <a:p>
                      <a:pPr algn="ctr"/>
                      <a:r>
                        <a:rPr lang="en-US" sz="2400">
                          <a:latin typeface="Garamond" panose="02020404030301010803" pitchFamily="18" charset="0"/>
                        </a:rPr>
                        <a:t>EXTRAORDINARY MEASURES AVAILABLE</a:t>
                      </a:r>
                    </a:p>
                  </a:txBody>
                  <a:tcPr/>
                </a:tc>
                <a:tc>
                  <a:txBody>
                    <a:bodyPr/>
                    <a:lstStyle/>
                    <a:p>
                      <a:pPr algn="ctr"/>
                      <a:r>
                        <a:rPr lang="en-US" sz="2400" b="1" dirty="0">
                          <a:solidFill>
                            <a:schemeClr val="bg1"/>
                          </a:solidFill>
                          <a:latin typeface="Garamond" panose="02020404030301010803" pitchFamily="18" charset="0"/>
                        </a:rPr>
                        <a:t>December 2017 (estimated)</a:t>
                      </a:r>
                    </a:p>
                  </a:txBody>
                  <a:tcPr/>
                </a:tc>
                <a:tc>
                  <a:txBody>
                    <a:bodyPr/>
                    <a:lstStyle/>
                    <a:p>
                      <a:pPr marL="0" marR="0" algn="ctr">
                        <a:spcBef>
                          <a:spcPts val="0"/>
                        </a:spcBef>
                        <a:spcAft>
                          <a:spcPts val="0"/>
                        </a:spcAft>
                      </a:pPr>
                      <a:endParaRPr lang="en-US" sz="300" b="1" kern="1200" dirty="0">
                        <a:solidFill>
                          <a:schemeClr val="bg1"/>
                        </a:solidFill>
                        <a:latin typeface="Garamond" panose="02020404030301010803" pitchFamily="18" charset="0"/>
                        <a:ea typeface="+mn-ea"/>
                        <a:cs typeface="+mn-cs"/>
                      </a:endParaRPr>
                    </a:p>
                    <a:p>
                      <a:pPr marL="0" marR="0" algn="ctr">
                        <a:spcBef>
                          <a:spcPts val="0"/>
                        </a:spcBef>
                        <a:spcAft>
                          <a:spcPts val="0"/>
                        </a:spcAft>
                      </a:pPr>
                      <a:r>
                        <a:rPr lang="en-US" sz="2400" b="1" kern="1200" dirty="0">
                          <a:solidFill>
                            <a:schemeClr val="bg1"/>
                          </a:solidFill>
                          <a:latin typeface="Garamond"/>
                          <a:ea typeface="+mn-ea"/>
                          <a:cs typeface="+mn-cs"/>
                        </a:rPr>
                        <a:t>March </a:t>
                      </a:r>
                    </a:p>
                    <a:p>
                      <a:pPr marL="0" marR="0" algn="ctr">
                        <a:spcBef>
                          <a:spcPts val="0"/>
                        </a:spcBef>
                        <a:spcAft>
                          <a:spcPts val="0"/>
                        </a:spcAft>
                      </a:pPr>
                      <a:r>
                        <a:rPr lang="en-US" sz="2400" b="1" kern="1200" dirty="0">
                          <a:solidFill>
                            <a:schemeClr val="bg1"/>
                          </a:solidFill>
                          <a:latin typeface="Garamond"/>
                          <a:ea typeface="+mn-ea"/>
                          <a:cs typeface="+mn-cs"/>
                        </a:rPr>
                        <a:t>2019 (estimated)</a:t>
                      </a:r>
                    </a:p>
                  </a:txBody>
                  <a:tcPr marL="68580" marR="68580" marT="0" marB="0"/>
                </a:tc>
                <a:tc>
                  <a:txBody>
                    <a:bodyPr/>
                    <a:lstStyle/>
                    <a:p>
                      <a:pPr algn="ctr"/>
                      <a:endParaRPr lang="en-US" sz="2400">
                        <a:latin typeface="Garamond" panose="02020404030301010803" pitchFamily="18" charset="0"/>
                      </a:endParaRPr>
                    </a:p>
                    <a:p>
                      <a:pPr algn="ctr"/>
                      <a:r>
                        <a:rPr lang="en-US" sz="2400">
                          <a:latin typeface="Garamond" panose="02020404030301010803" pitchFamily="18" charset="0"/>
                        </a:rPr>
                        <a:t>Difference</a:t>
                      </a:r>
                    </a:p>
                  </a:txBody>
                  <a:tcPr/>
                </a:tc>
                <a:extLst>
                  <a:ext uri="{0D108BD9-81ED-4DB2-BD59-A6C34878D82A}">
                    <a16:rowId xmlns:a16="http://schemas.microsoft.com/office/drawing/2014/main" val="10000"/>
                  </a:ext>
                </a:extLst>
              </a:tr>
              <a:tr h="989660">
                <a:tc>
                  <a:txBody>
                    <a:bodyPr/>
                    <a:lstStyle/>
                    <a:p>
                      <a:r>
                        <a:rPr lang="en-US" sz="2000" dirty="0">
                          <a:latin typeface="Garamond" panose="02020404030301010803" pitchFamily="18" charset="0"/>
                        </a:rPr>
                        <a:t>Do</a:t>
                      </a:r>
                      <a:r>
                        <a:rPr lang="en-US" sz="2000" baseline="0" dirty="0">
                          <a:latin typeface="Garamond" panose="02020404030301010803" pitchFamily="18" charset="0"/>
                        </a:rPr>
                        <a:t> not reinvest the Federal Employees’ Retirement System G-Fund</a:t>
                      </a:r>
                      <a:endParaRPr lang="en-US" sz="2000" dirty="0">
                        <a:latin typeface="Garamond" panose="02020404030301010803" pitchFamily="18" charset="0"/>
                      </a:endParaRPr>
                    </a:p>
                  </a:txBody>
                  <a:tcPr/>
                </a:tc>
                <a:tc>
                  <a:txBody>
                    <a:bodyPr/>
                    <a:lstStyle/>
                    <a:p>
                      <a:pPr algn="ctr">
                        <a:lnSpc>
                          <a:spcPct val="100000"/>
                        </a:lnSpc>
                        <a:spcBef>
                          <a:spcPts val="600"/>
                        </a:spcBef>
                      </a:pPr>
                      <a:r>
                        <a:rPr lang="en-US" sz="2000" b="0" kern="1200" dirty="0">
                          <a:solidFill>
                            <a:schemeClr val="tx1"/>
                          </a:solidFill>
                          <a:latin typeface="Garamond" panose="02020404030301010803" pitchFamily="18" charset="0"/>
                          <a:ea typeface="+mn-ea"/>
                          <a:cs typeface="+mn-cs"/>
                        </a:rPr>
                        <a:t>$222 billion</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b="1" kern="1200" dirty="0">
                          <a:solidFill>
                            <a:schemeClr val="tx1"/>
                          </a:solidFill>
                          <a:latin typeface="Garamond" panose="02020404030301010803" pitchFamily="18" charset="0"/>
                          <a:ea typeface="+mn-ea"/>
                          <a:cs typeface="+mn-cs"/>
                        </a:rPr>
                        <a:t>$230 billion</a:t>
                      </a:r>
                    </a:p>
                  </a:txBody>
                  <a:tcPr marL="68580" marR="68580" marT="0" marB="0" anchor="ctr"/>
                </a:tc>
                <a:tc>
                  <a:txBody>
                    <a:bodyPr/>
                    <a:lstStyle/>
                    <a:p>
                      <a:pPr algn="ctr">
                        <a:lnSpc>
                          <a:spcPct val="100000"/>
                        </a:lnSpc>
                        <a:spcBef>
                          <a:spcPts val="600"/>
                        </a:spcBef>
                      </a:pPr>
                      <a:r>
                        <a:rPr lang="en-US" sz="2000" b="0" dirty="0">
                          <a:latin typeface="Garamond"/>
                        </a:rPr>
                        <a:t>+$8 billion</a:t>
                      </a:r>
                    </a:p>
                  </a:txBody>
                  <a:tcPr anchor="ctr"/>
                </a:tc>
                <a:extLst>
                  <a:ext uri="{0D108BD9-81ED-4DB2-BD59-A6C34878D82A}">
                    <a16:rowId xmlns:a16="http://schemas.microsoft.com/office/drawing/2014/main" val="10001"/>
                  </a:ext>
                </a:extLst>
              </a:tr>
              <a:tr h="722844">
                <a:tc>
                  <a:txBody>
                    <a:bodyPr/>
                    <a:lstStyle/>
                    <a:p>
                      <a:r>
                        <a:rPr lang="en-US" sz="2000" dirty="0">
                          <a:latin typeface="Garamond" panose="02020404030301010803" pitchFamily="18" charset="0"/>
                        </a:rPr>
                        <a:t>Do not reinvest</a:t>
                      </a:r>
                      <a:r>
                        <a:rPr lang="en-US" sz="2000" baseline="0" dirty="0">
                          <a:latin typeface="Garamond" panose="02020404030301010803" pitchFamily="18" charset="0"/>
                        </a:rPr>
                        <a:t> the Exchange Stabilization Fund</a:t>
                      </a:r>
                      <a:endParaRPr lang="en-US" sz="2000" dirty="0">
                        <a:latin typeface="Garamond" panose="02020404030301010803" pitchFamily="18" charset="0"/>
                      </a:endParaRPr>
                    </a:p>
                  </a:txBody>
                  <a:tcPr>
                    <a:lnB w="12700" cmpd="sng">
                      <a:noFill/>
                    </a:lnB>
                  </a:tcPr>
                </a:tc>
                <a:tc>
                  <a:txBody>
                    <a:bodyPr/>
                    <a:lstStyle/>
                    <a:p>
                      <a:pPr algn="ctr">
                        <a:lnSpc>
                          <a:spcPct val="100000"/>
                        </a:lnSpc>
                      </a:pPr>
                      <a:r>
                        <a:rPr lang="en-US" sz="2000" b="0" kern="1200" dirty="0">
                          <a:solidFill>
                            <a:schemeClr val="tx1"/>
                          </a:solidFill>
                          <a:latin typeface="Garamond" panose="02020404030301010803" pitchFamily="18" charset="0"/>
                          <a:ea typeface="+mn-ea"/>
                          <a:cs typeface="+mn-cs"/>
                        </a:rPr>
                        <a:t>$22 billion</a:t>
                      </a:r>
                    </a:p>
                  </a:txBody>
                  <a:tcPr anchor="ctr">
                    <a:lnB w="12700" cmpd="sng">
                      <a:noFill/>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b="1" kern="1200" dirty="0">
                          <a:solidFill>
                            <a:schemeClr val="tx1"/>
                          </a:solidFill>
                          <a:latin typeface="Garamond" panose="02020404030301010803" pitchFamily="18" charset="0"/>
                          <a:ea typeface="+mn-ea"/>
                          <a:cs typeface="+mn-cs"/>
                        </a:rPr>
                        <a:t>$22 billion</a:t>
                      </a:r>
                    </a:p>
                  </a:txBody>
                  <a:tcPr marL="68580" marR="68580" marT="0" marB="0" anchor="ctr">
                    <a:lnB w="12700" cmpd="sng">
                      <a:noFill/>
                    </a:lnB>
                  </a:tcPr>
                </a:tc>
                <a:tc>
                  <a:txBody>
                    <a:bodyPr/>
                    <a:lstStyle/>
                    <a:p>
                      <a:pPr algn="ctr">
                        <a:lnSpc>
                          <a:spcPct val="100000"/>
                        </a:lnSpc>
                      </a:pPr>
                      <a:r>
                        <a:rPr lang="en-US" sz="2000" b="0" dirty="0">
                          <a:latin typeface="Garamond" panose="02020404030301010803" pitchFamily="18" charset="0"/>
                        </a:rPr>
                        <a:t>-</a:t>
                      </a:r>
                    </a:p>
                  </a:txBody>
                  <a:tcPr anchor="ctr">
                    <a:lnB w="12700" cmpd="sng">
                      <a:noFill/>
                    </a:lnB>
                  </a:tcPr>
                </a:tc>
                <a:extLst>
                  <a:ext uri="{0D108BD9-81ED-4DB2-BD59-A6C34878D82A}">
                    <a16:rowId xmlns:a16="http://schemas.microsoft.com/office/drawing/2014/main" val="10002"/>
                  </a:ext>
                </a:extLst>
              </a:tr>
              <a:tr h="989660">
                <a:tc>
                  <a:txBody>
                    <a:bodyPr/>
                    <a:lstStyle/>
                    <a:p>
                      <a:r>
                        <a:rPr lang="en-US" sz="2000">
                          <a:latin typeface="Garamond" panose="02020404030301010803" pitchFamily="18" charset="0"/>
                        </a:rPr>
                        <a:t>Do not make</a:t>
                      </a:r>
                      <a:r>
                        <a:rPr lang="en-US" sz="2000" baseline="0">
                          <a:latin typeface="Garamond" panose="02020404030301010803" pitchFamily="18" charset="0"/>
                        </a:rPr>
                        <a:t> new investments to the civil service and postal retirement funds</a:t>
                      </a:r>
                      <a:endParaRPr lang="en-US" sz="2000">
                        <a:latin typeface="Garamond" panose="02020404030301010803" pitchFamily="18" charset="0"/>
                      </a:endParaRPr>
                    </a:p>
                  </a:txBody>
                  <a:tcP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2000" b="0" kern="1200" dirty="0">
                          <a:solidFill>
                            <a:schemeClr val="tx1"/>
                          </a:solidFill>
                          <a:latin typeface="Garamond" panose="02020404030301010803" pitchFamily="18" charset="0"/>
                          <a:ea typeface="+mn-ea"/>
                          <a:cs typeface="+mn-cs"/>
                        </a:rPr>
                        <a:t>$24 billion</a:t>
                      </a:r>
                    </a:p>
                  </a:txBody>
                  <a:tcPr anchor="ct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b="1" kern="1200" dirty="0">
                        <a:solidFill>
                          <a:schemeClr val="tx1"/>
                        </a:solidFill>
                        <a:latin typeface="Garamond" panose="02020404030301010803" pitchFamily="18"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b="1" kern="1200" dirty="0">
                          <a:solidFill>
                            <a:schemeClr val="tx1"/>
                          </a:solidFill>
                          <a:latin typeface="Garamond" panose="02020404030301010803" pitchFamily="18" charset="0"/>
                          <a:ea typeface="+mn-ea"/>
                          <a:cs typeface="+mn-cs"/>
                        </a:rPr>
                        <a:t>$151 billion</a:t>
                      </a:r>
                    </a:p>
                    <a:p>
                      <a:pPr marL="0" marR="0" algn="ctr">
                        <a:spcBef>
                          <a:spcPts val="0"/>
                        </a:spcBef>
                        <a:spcAft>
                          <a:spcPts val="0"/>
                        </a:spcAft>
                      </a:pPr>
                      <a:endParaRPr lang="en-US" sz="2000" b="1" kern="1200" dirty="0">
                        <a:solidFill>
                          <a:schemeClr val="tx1"/>
                        </a:solidFill>
                        <a:latin typeface="Garamond" panose="02020404030301010803" pitchFamily="18" charset="0"/>
                        <a:ea typeface="+mn-ea"/>
                        <a:cs typeface="+mn-cs"/>
                      </a:endParaRPr>
                    </a:p>
                  </a:txBody>
                  <a:tcPr marL="68580" marR="68580" marT="0" marB="0" anchor="ct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2000" b="0" dirty="0">
                          <a:solidFill>
                            <a:schemeClr val="tx1"/>
                          </a:solidFill>
                          <a:latin typeface="Garamond" panose="02020404030301010803" pitchFamily="18" charset="0"/>
                        </a:rPr>
                        <a:t>+$127 billion</a:t>
                      </a:r>
                    </a:p>
                  </a:txBody>
                  <a:tcPr anchor="ct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89763">
                <a:tc>
                  <a:txBody>
                    <a:bodyPr/>
                    <a:lstStyle/>
                    <a:p>
                      <a:pPr marL="0" algn="l" defTabSz="457200" rtl="0" eaLnBrk="1" latinLnBrk="0" hangingPunct="1"/>
                      <a:r>
                        <a:rPr lang="en-US" sz="2000" kern="1200">
                          <a:solidFill>
                            <a:schemeClr val="dk1"/>
                          </a:solidFill>
                          <a:latin typeface="Garamond" panose="02020404030301010803" pitchFamily="18" charset="0"/>
                          <a:ea typeface="+mn-ea"/>
                          <a:cs typeface="+mn-cs"/>
                        </a:rPr>
                        <a:t>Shift funds from the Federal Financing Bank</a:t>
                      </a:r>
                    </a:p>
                  </a:txBody>
                  <a:tcPr>
                    <a:lnT w="3810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marL="0" algn="ctr" defTabSz="457200" rtl="0" eaLnBrk="1" latinLnBrk="0" hangingPunct="1">
                        <a:lnSpc>
                          <a:spcPct val="100000"/>
                        </a:lnSpc>
                      </a:pPr>
                      <a:r>
                        <a:rPr lang="en-US" sz="2000" kern="1200" dirty="0">
                          <a:solidFill>
                            <a:schemeClr val="dk1"/>
                          </a:solidFill>
                          <a:latin typeface="Garamond" panose="02020404030301010803" pitchFamily="18" charset="0"/>
                          <a:ea typeface="+mn-ea"/>
                          <a:cs typeface="+mn-cs"/>
                        </a:rPr>
                        <a:t>$2 billion</a:t>
                      </a:r>
                    </a:p>
                  </a:txBody>
                  <a:tcPr anchor="ctr">
                    <a:lnT w="3810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b="1" kern="1200" dirty="0">
                          <a:solidFill>
                            <a:schemeClr val="dk1"/>
                          </a:solidFill>
                          <a:latin typeface="Garamond" panose="02020404030301010803" pitchFamily="18" charset="0"/>
                          <a:ea typeface="+mn-ea"/>
                          <a:cs typeface="+mn-cs"/>
                        </a:rPr>
                        <a:t>$5 billion</a:t>
                      </a:r>
                    </a:p>
                  </a:txBody>
                  <a:tcPr marL="68580" marR="68580" marT="0" marB="0" anchor="ctr">
                    <a:lnT w="3810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tc>
                  <a:txBody>
                    <a:bodyPr/>
                    <a:lstStyle/>
                    <a:p>
                      <a:pPr marL="0" algn="ctr" defTabSz="457200" rtl="0" eaLnBrk="1" latinLnBrk="0" hangingPunct="1">
                        <a:lnSpc>
                          <a:spcPct val="100000"/>
                        </a:lnSpc>
                      </a:pPr>
                      <a:r>
                        <a:rPr lang="en-US" sz="2000" kern="1200" dirty="0">
                          <a:solidFill>
                            <a:schemeClr val="dk1"/>
                          </a:solidFill>
                          <a:latin typeface="Garamond" panose="02020404030301010803" pitchFamily="18" charset="0"/>
                          <a:ea typeface="+mn-ea"/>
                          <a:cs typeface="+mn-cs"/>
                        </a:rPr>
                        <a:t> +$3 billion</a:t>
                      </a:r>
                    </a:p>
                  </a:txBody>
                  <a:tcPr anchor="ctr">
                    <a:lnT w="38100" cap="flat" cmpd="sng" algn="ctr">
                      <a:noFill/>
                      <a:prstDash val="solid"/>
                      <a:round/>
                      <a:headEnd type="none" w="med" len="med"/>
                      <a:tailEnd type="none" w="med" len="med"/>
                    </a:lnT>
                    <a:lnB w="381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5559751"/>
                  </a:ext>
                </a:extLst>
              </a:tr>
              <a:tr h="467675">
                <a:tc>
                  <a:txBody>
                    <a:bodyPr/>
                    <a:lstStyle/>
                    <a:p>
                      <a:pPr algn="ctr"/>
                      <a:r>
                        <a:rPr lang="en-US" sz="2400" b="1">
                          <a:latin typeface="Garamond" panose="02020404030301010803" pitchFamily="18" charset="0"/>
                        </a:rPr>
                        <a:t>Total</a:t>
                      </a:r>
                      <a:endParaRPr lang="en-US" sz="2400" b="0">
                        <a:latin typeface="Garamond" panose="02020404030301010803" pitchFamily="18" charset="0"/>
                      </a:endParaRPr>
                    </a:p>
                  </a:txBody>
                  <a:tcPr anchor="ctr">
                    <a:lnT w="38100" cap="flat" cmpd="sng" algn="ctr">
                      <a:solidFill>
                        <a:schemeClr val="tx2"/>
                      </a:solidFill>
                      <a:prstDash val="solid"/>
                      <a:round/>
                      <a:headEnd type="none" w="med" len="med"/>
                      <a:tailEnd type="none" w="med" len="med"/>
                    </a:lnT>
                  </a:tcPr>
                </a:tc>
                <a:tc>
                  <a:txBody>
                    <a:bodyPr/>
                    <a:lstStyle/>
                    <a:p>
                      <a:pPr algn="ctr"/>
                      <a:r>
                        <a:rPr lang="en-US" sz="2000" b="0" dirty="0">
                          <a:solidFill>
                            <a:schemeClr val="tx1"/>
                          </a:solidFill>
                          <a:latin typeface="Garamond" panose="02020404030301010803" pitchFamily="18" charset="0"/>
                        </a:rPr>
                        <a:t>$270 billion</a:t>
                      </a:r>
                    </a:p>
                  </a:txBody>
                  <a:tcPr anchor="ctr">
                    <a:lnT w="38100" cap="flat" cmpd="sng" algn="ctr">
                      <a:solidFill>
                        <a:schemeClr val="tx2"/>
                      </a:solidFill>
                      <a:prstDash val="solid"/>
                      <a:round/>
                      <a:headEnd type="none" w="med" len="med"/>
                      <a:tailEnd type="none" w="med" len="med"/>
                    </a:lnT>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000" b="1" dirty="0">
                          <a:solidFill>
                            <a:schemeClr val="tx1"/>
                          </a:solidFill>
                          <a:latin typeface="Garamond" panose="02020404030301010803" pitchFamily="18" charset="0"/>
                        </a:rPr>
                        <a:t>$408 billion</a:t>
                      </a:r>
                    </a:p>
                  </a:txBody>
                  <a:tcPr anchor="ctr">
                    <a:lnT w="38100" cap="flat" cmpd="sng" algn="ctr">
                      <a:solidFill>
                        <a:schemeClr val="tx2"/>
                      </a:solidFill>
                      <a:prstDash val="solid"/>
                      <a:round/>
                      <a:headEnd type="none" w="med" len="med"/>
                      <a:tailEnd type="none" w="med" len="med"/>
                    </a:lnT>
                  </a:tcPr>
                </a:tc>
                <a:tc>
                  <a:txBody>
                    <a:bodyPr/>
                    <a:lstStyle/>
                    <a:p>
                      <a:pPr algn="ctr"/>
                      <a:r>
                        <a:rPr lang="en-US" sz="2000" b="0" dirty="0">
                          <a:solidFill>
                            <a:schemeClr val="tx1"/>
                          </a:solidFill>
                          <a:latin typeface="Garamond"/>
                        </a:rPr>
                        <a:t>+$138 billion</a:t>
                      </a:r>
                    </a:p>
                  </a:txBody>
                  <a:tcPr anchor="ctr">
                    <a:lnT w="38100" cap="flat" cmpd="sng" algn="ctr">
                      <a:solidFill>
                        <a:schemeClr val="tx2"/>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
        <p:nvSpPr>
          <p:cNvPr id="10" name="TextBox 9"/>
          <p:cNvSpPr txBox="1"/>
          <p:nvPr/>
        </p:nvSpPr>
        <p:spPr>
          <a:xfrm>
            <a:off x="744147" y="6219239"/>
            <a:ext cx="8381998" cy="646331"/>
          </a:xfrm>
          <a:prstGeom prst="rect">
            <a:avLst/>
          </a:prstGeom>
          <a:noFill/>
        </p:spPr>
        <p:txBody>
          <a:bodyPr wrap="square" rtlCol="0">
            <a:spAutoFit/>
          </a:bodyPr>
          <a:lstStyle/>
          <a:p>
            <a:r>
              <a:rPr lang="en-US" sz="1200" u="sng" dirty="0">
                <a:latin typeface="Garamond" panose="02020404030301010803" pitchFamily="18" charset="0"/>
              </a:rPr>
              <a:t>Notes</a:t>
            </a:r>
            <a:r>
              <a:rPr lang="en-US" sz="1200" dirty="0">
                <a:latin typeface="Garamond" panose="02020404030301010803" pitchFamily="18" charset="0"/>
              </a:rPr>
              <a:t>: The totals indicate all </a:t>
            </a:r>
            <a:r>
              <a:rPr lang="en-US" sz="1200" i="1" dirty="0">
                <a:latin typeface="Garamond" panose="02020404030301010803" pitchFamily="18" charset="0"/>
              </a:rPr>
              <a:t>available </a:t>
            </a:r>
            <a:r>
              <a:rPr lang="en-US" sz="1200" dirty="0">
                <a:latin typeface="Garamond" panose="02020404030301010803" pitchFamily="18" charset="0"/>
              </a:rPr>
              <a:t>measures over the entire anticipated debt issuance suspension period. These totals only include the value of extraordinary measures that can be used to extend the X Date. Treasury has additional measures available that assist with cash flow and debt management. Figures may not add due to rounding.</a:t>
            </a:r>
          </a:p>
        </p:txBody>
      </p:sp>
      <p:sp>
        <p:nvSpPr>
          <p:cNvPr id="2" name="Rectangle 1"/>
          <p:cNvSpPr/>
          <p:nvPr/>
        </p:nvSpPr>
        <p:spPr>
          <a:xfrm>
            <a:off x="762002" y="6934200"/>
            <a:ext cx="7450282" cy="261610"/>
          </a:xfrm>
          <a:prstGeom prst="rect">
            <a:avLst/>
          </a:prstGeom>
        </p:spPr>
        <p:txBody>
          <a:bodyPr wrap="square">
            <a:spAutoFit/>
          </a:bodyPr>
          <a:lstStyle/>
          <a:p>
            <a:r>
              <a:rPr lang="en-US" sz="1100" i="1" dirty="0">
                <a:latin typeface="Garamond" panose="02020404030301010803" pitchFamily="18" charset="0"/>
              </a:rPr>
              <a:t>Source: U.S. Treasury Department, Description of Extraordinary Measures</a:t>
            </a:r>
          </a:p>
        </p:txBody>
      </p:sp>
      <p:sp>
        <p:nvSpPr>
          <p:cNvPr id="5" name="Slide Number Placeholder 4">
            <a:extLst>
              <a:ext uri="{FF2B5EF4-FFF2-40B4-BE49-F238E27FC236}">
                <a16:creationId xmlns:a16="http://schemas.microsoft.com/office/drawing/2014/main" id="{0C8709CD-8483-49AD-B2E5-5A061AD56E68}"/>
              </a:ext>
            </a:extLst>
          </p:cNvPr>
          <p:cNvSpPr>
            <a:spLocks noGrp="1"/>
          </p:cNvSpPr>
          <p:nvPr>
            <p:ph type="sldNum" sz="quarter" idx="4"/>
          </p:nvPr>
        </p:nvSpPr>
        <p:spPr/>
        <p:txBody>
          <a:bodyPr/>
          <a:lstStyle/>
          <a:p>
            <a:fld id="{3C2FEE08-69F6-694C-9AAF-59BAA227EE9E}" type="slidenum">
              <a:rPr lang="en-US" smtClean="0"/>
              <a:pPr/>
              <a:t>16</a:t>
            </a:fld>
            <a:endParaRPr lang="en-US"/>
          </a:p>
        </p:txBody>
      </p:sp>
    </p:spTree>
    <p:extLst>
      <p:ext uri="{BB962C8B-B14F-4D97-AF65-F5344CB8AC3E}">
        <p14:creationId xmlns:p14="http://schemas.microsoft.com/office/powerpoint/2010/main" val="99075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7200" y="311169"/>
            <a:ext cx="9006688" cy="547688"/>
          </a:xfrm>
        </p:spPr>
        <p:txBody>
          <a:bodyPr/>
          <a:lstStyle/>
          <a:p>
            <a:r>
              <a:rPr lang="en-US" sz="3600" b="1" dirty="0">
                <a:solidFill>
                  <a:srgbClr val="3D618B"/>
                </a:solidFill>
                <a:latin typeface="Garamond" panose="02020404030301010803" pitchFamily="18" charset="0"/>
              </a:rPr>
              <a:t>AFTER EXTRAORDINARY MEASURES</a:t>
            </a:r>
          </a:p>
        </p:txBody>
      </p:sp>
      <p:sp>
        <p:nvSpPr>
          <p:cNvPr id="7" name="Content Placeholder 3"/>
          <p:cNvSpPr>
            <a:spLocks noGrp="1"/>
          </p:cNvSpPr>
          <p:nvPr>
            <p:ph idx="1"/>
          </p:nvPr>
        </p:nvSpPr>
        <p:spPr>
          <a:xfrm>
            <a:off x="845744" y="1569610"/>
            <a:ext cx="8229600" cy="4633180"/>
          </a:xfrm>
        </p:spPr>
        <p:txBody>
          <a:bodyPr/>
          <a:lstStyle/>
          <a:p>
            <a:pPr>
              <a:buFont typeface="Wingdings" panose="05000000000000000000" pitchFamily="2" charset="2"/>
              <a:buChar char="§"/>
            </a:pPr>
            <a:endParaRPr lang="en-US">
              <a:latin typeface="Garamond" panose="02020404030301010803" pitchFamily="18" charset="0"/>
              <a:ea typeface="Verdana" panose="020B0604030504040204" pitchFamily="34" charset="0"/>
              <a:cs typeface="Verdana" panose="020B0604030504040204" pitchFamily="34" charset="0"/>
            </a:endParaRPr>
          </a:p>
          <a:p>
            <a:pPr marL="457200" indent="-457200">
              <a:buFont typeface="Arial" charset="0"/>
              <a:buChar char="•"/>
            </a:pPr>
            <a:r>
              <a:rPr lang="en-US" sz="2800">
                <a:latin typeface="Garamond" panose="02020404030301010803" pitchFamily="18" charset="0"/>
                <a:ea typeface="Verdana" panose="020B0604030504040204" pitchFamily="34" charset="0"/>
                <a:cs typeface="Verdana" panose="020B0604030504040204" pitchFamily="34" charset="0"/>
              </a:rPr>
              <a:t>Once Treasury has utilized all of its emergency borrowing authority, only two sources will remain from which to continue funding government operations:</a:t>
            </a:r>
          </a:p>
          <a:p>
            <a:pPr>
              <a:buFont typeface="Wingdings" panose="05000000000000000000" pitchFamily="2" charset="2"/>
              <a:buChar char="§"/>
            </a:pPr>
            <a:endParaRPr lang="en-US">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400">
                <a:latin typeface="Garamond" panose="02020404030301010803" pitchFamily="18" charset="0"/>
                <a:ea typeface="Verdana" panose="020B0604030504040204" pitchFamily="34" charset="0"/>
                <a:cs typeface="Verdana" panose="020B0604030504040204" pitchFamily="34" charset="0"/>
              </a:rPr>
              <a:t>Residual cash on hand</a:t>
            </a:r>
          </a:p>
          <a:p>
            <a:pPr lvl="1">
              <a:buFont typeface="Wingdings" panose="05000000000000000000" pitchFamily="2" charset="2"/>
              <a:buChar char="§"/>
            </a:pPr>
            <a:endParaRPr lang="en-US" sz="24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400">
                <a:latin typeface="Garamond" panose="02020404030301010803" pitchFamily="18" charset="0"/>
                <a:ea typeface="Verdana" panose="020B0604030504040204" pitchFamily="34" charset="0"/>
                <a:cs typeface="Verdana" panose="020B0604030504040204" pitchFamily="34" charset="0"/>
              </a:rPr>
              <a:t>Daily cash inflows (i.e., federal revenues received each day)</a:t>
            </a:r>
          </a:p>
          <a:p>
            <a:pPr>
              <a:buFont typeface="Wingdings" panose="05000000000000000000" pitchFamily="2" charset="2"/>
              <a:buChar char="§"/>
            </a:pPr>
            <a:endParaRPr lang="en-US" sz="1800" b="0">
              <a:solidFill>
                <a:schemeClr val="tx1"/>
              </a:solidFill>
              <a:latin typeface="Garamond" panose="02020404030301010803" pitchFamily="18" charset="0"/>
              <a:ea typeface="Verdana" panose="020B0604030504040204" pitchFamily="34" charset="0"/>
              <a:cs typeface="Verdana" panose="020B0604030504040204" pitchFamily="34" charset="0"/>
            </a:endParaRPr>
          </a:p>
          <a:p>
            <a:pPr>
              <a:buFont typeface="Wingdings" panose="05000000000000000000" pitchFamily="2" charset="2"/>
              <a:buChar char="§"/>
            </a:pPr>
            <a:endParaRPr lang="en-US" sz="1600" b="0">
              <a:solidFill>
                <a:schemeClr val="tx1"/>
              </a:solidFill>
              <a:latin typeface="Garamond" panose="02020404030301010803" pitchFamily="18" charset="0"/>
              <a:ea typeface="Verdana" panose="020B0604030504040204" pitchFamily="34" charset="0"/>
              <a:cs typeface="Verdana" panose="020B0604030504040204" pitchFamily="34" charset="0"/>
            </a:endParaRPr>
          </a:p>
          <a:p>
            <a:pPr>
              <a:buFont typeface="Wingdings" panose="05000000000000000000" pitchFamily="2" charset="2"/>
              <a:buChar char="§"/>
            </a:pPr>
            <a:endParaRPr lang="en-US" sz="1600" b="0">
              <a:solidFill>
                <a:schemeClr val="tx1"/>
              </a:solidFill>
              <a:latin typeface="Garamond" panose="02020404030301010803" pitchFamily="18" charset="0"/>
              <a:ea typeface="Verdana" panose="020B0604030504040204" pitchFamily="34" charset="0"/>
              <a:cs typeface="Verdana" panose="020B0604030504040204" pitchFamily="34" charset="0"/>
            </a:endParaRPr>
          </a:p>
        </p:txBody>
      </p:sp>
      <p:sp>
        <p:nvSpPr>
          <p:cNvPr id="4" name="Slide Number Placeholder 3">
            <a:extLst>
              <a:ext uri="{FF2B5EF4-FFF2-40B4-BE49-F238E27FC236}">
                <a16:creationId xmlns:a16="http://schemas.microsoft.com/office/drawing/2014/main" id="{B11D5721-97C4-407F-9805-AA5B0A54491F}"/>
              </a:ext>
            </a:extLst>
          </p:cNvPr>
          <p:cNvSpPr>
            <a:spLocks noGrp="1"/>
          </p:cNvSpPr>
          <p:nvPr>
            <p:ph type="sldNum" sz="quarter" idx="4"/>
          </p:nvPr>
        </p:nvSpPr>
        <p:spPr/>
        <p:txBody>
          <a:bodyPr/>
          <a:lstStyle/>
          <a:p>
            <a:fld id="{3C2FEE08-69F6-694C-9AAF-59BAA227EE9E}" type="slidenum">
              <a:rPr lang="en-US" smtClean="0"/>
              <a:pPr/>
              <a:t>17</a:t>
            </a:fld>
            <a:endParaRPr lang="en-US"/>
          </a:p>
        </p:txBody>
      </p:sp>
    </p:spTree>
    <p:extLst>
      <p:ext uri="{BB962C8B-B14F-4D97-AF65-F5344CB8AC3E}">
        <p14:creationId xmlns:p14="http://schemas.microsoft.com/office/powerpoint/2010/main" val="854172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7200" y="311169"/>
            <a:ext cx="9006688" cy="547688"/>
          </a:xfrm>
        </p:spPr>
        <p:txBody>
          <a:bodyPr/>
          <a:lstStyle/>
          <a:p>
            <a:r>
              <a:rPr lang="en-US" sz="3600" b="1" dirty="0">
                <a:solidFill>
                  <a:srgbClr val="3D618B"/>
                </a:solidFill>
                <a:latin typeface="Garamond" panose="02020404030301010803" pitchFamily="18" charset="0"/>
              </a:rPr>
              <a:t>APRIL TAX BUMP QUICKLY FADES</a:t>
            </a:r>
          </a:p>
        </p:txBody>
      </p:sp>
      <p:graphicFrame>
        <p:nvGraphicFramePr>
          <p:cNvPr id="13" name="Chart 12">
            <a:extLst>
              <a:ext uri="{FF2B5EF4-FFF2-40B4-BE49-F238E27FC236}">
                <a16:creationId xmlns:a16="http://schemas.microsoft.com/office/drawing/2014/main" id="{B3D34B94-19A4-460C-B749-6817261C77C5}"/>
              </a:ext>
            </a:extLst>
          </p:cNvPr>
          <p:cNvGraphicFramePr>
            <a:graphicFrameLocks/>
          </p:cNvGraphicFramePr>
          <p:nvPr>
            <p:extLst>
              <p:ext uri="{D42A27DB-BD31-4B8C-83A1-F6EECF244321}">
                <p14:modId xmlns:p14="http://schemas.microsoft.com/office/powerpoint/2010/main" val="3865268778"/>
              </p:ext>
            </p:extLst>
          </p:nvPr>
        </p:nvGraphicFramePr>
        <p:xfrm>
          <a:off x="396402" y="962833"/>
          <a:ext cx="9303695" cy="584673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BF04073-AD7B-4604-BADB-145DE916BB2D}"/>
              </a:ext>
            </a:extLst>
          </p:cNvPr>
          <p:cNvSpPr txBox="1"/>
          <p:nvPr/>
        </p:nvSpPr>
        <p:spPr>
          <a:xfrm>
            <a:off x="457200" y="6781800"/>
            <a:ext cx="5334000" cy="261610"/>
          </a:xfrm>
          <a:prstGeom prst="rect">
            <a:avLst/>
          </a:prstGeom>
          <a:noFill/>
        </p:spPr>
        <p:txBody>
          <a:bodyPr wrap="square" rtlCol="0">
            <a:spAutoFit/>
          </a:bodyPr>
          <a:lstStyle/>
          <a:p>
            <a:r>
              <a:rPr lang="en-US" sz="1100" i="1">
                <a:latin typeface="Garamond" panose="02020404030301010803" pitchFamily="18" charset="0"/>
              </a:rPr>
              <a:t>Source: Daily Treasury Statements</a:t>
            </a:r>
          </a:p>
        </p:txBody>
      </p:sp>
      <p:sp>
        <p:nvSpPr>
          <p:cNvPr id="16" name="TextBox 15">
            <a:extLst>
              <a:ext uri="{FF2B5EF4-FFF2-40B4-BE49-F238E27FC236}">
                <a16:creationId xmlns:a16="http://schemas.microsoft.com/office/drawing/2014/main" id="{FF6477EA-1669-42DC-B0A1-41C6BEE90004}"/>
              </a:ext>
            </a:extLst>
          </p:cNvPr>
          <p:cNvSpPr txBox="1"/>
          <p:nvPr/>
        </p:nvSpPr>
        <p:spPr>
          <a:xfrm>
            <a:off x="4572001" y="1752600"/>
            <a:ext cx="2057400" cy="954107"/>
          </a:xfrm>
          <a:prstGeom prst="rect">
            <a:avLst/>
          </a:prstGeom>
          <a:noFill/>
        </p:spPr>
        <p:txBody>
          <a:bodyPr wrap="square" rtlCol="0">
            <a:spAutoFit/>
          </a:bodyPr>
          <a:lstStyle/>
          <a:p>
            <a:r>
              <a:rPr lang="en-US" sz="1400" b="1">
                <a:solidFill>
                  <a:srgbClr val="E33B45"/>
                </a:solidFill>
                <a:latin typeface="Garamond" panose="02020404030301010803" pitchFamily="18" charset="0"/>
              </a:rPr>
              <a:t>1. </a:t>
            </a:r>
            <a:r>
              <a:rPr lang="en-US" sz="1400">
                <a:latin typeface="Garamond" panose="02020404030301010803" pitchFamily="18" charset="0"/>
              </a:rPr>
              <a:t>The government typically runs a large surplus in the month of April due to tax receipts </a:t>
            </a:r>
          </a:p>
        </p:txBody>
      </p:sp>
      <p:cxnSp>
        <p:nvCxnSpPr>
          <p:cNvPr id="17" name="Straight Arrow Connector 16">
            <a:extLst>
              <a:ext uri="{FF2B5EF4-FFF2-40B4-BE49-F238E27FC236}">
                <a16:creationId xmlns:a16="http://schemas.microsoft.com/office/drawing/2014/main" id="{90107165-8459-4ABE-8C27-3875B236FB7E}"/>
              </a:ext>
            </a:extLst>
          </p:cNvPr>
          <p:cNvCxnSpPr>
            <a:cxnSpLocks/>
          </p:cNvCxnSpPr>
          <p:nvPr/>
        </p:nvCxnSpPr>
        <p:spPr>
          <a:xfrm flipH="1">
            <a:off x="4343401" y="2229653"/>
            <a:ext cx="304799" cy="361147"/>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3DB3E160-8DED-4548-8B2E-F0DFF3A6F286}"/>
              </a:ext>
            </a:extLst>
          </p:cNvPr>
          <p:cNvSpPr txBox="1"/>
          <p:nvPr/>
        </p:nvSpPr>
        <p:spPr>
          <a:xfrm>
            <a:off x="4495800" y="4909631"/>
            <a:ext cx="2057400" cy="738664"/>
          </a:xfrm>
          <a:prstGeom prst="rect">
            <a:avLst/>
          </a:prstGeom>
          <a:noFill/>
        </p:spPr>
        <p:txBody>
          <a:bodyPr wrap="square" rtlCol="0">
            <a:spAutoFit/>
          </a:bodyPr>
          <a:lstStyle/>
          <a:p>
            <a:r>
              <a:rPr lang="en-US" sz="1400" b="1">
                <a:solidFill>
                  <a:srgbClr val="E33B45"/>
                </a:solidFill>
                <a:latin typeface="Garamond" panose="02020404030301010803" pitchFamily="18" charset="0"/>
              </a:rPr>
              <a:t>2. </a:t>
            </a:r>
            <a:r>
              <a:rPr lang="en-US" sz="1400">
                <a:latin typeface="Garamond" panose="02020404030301010803" pitchFamily="18" charset="0"/>
              </a:rPr>
              <a:t>But that surplus is eroded over the next few months</a:t>
            </a:r>
          </a:p>
        </p:txBody>
      </p:sp>
      <p:cxnSp>
        <p:nvCxnSpPr>
          <p:cNvPr id="20" name="Straight Arrow Connector 19">
            <a:extLst>
              <a:ext uri="{FF2B5EF4-FFF2-40B4-BE49-F238E27FC236}">
                <a16:creationId xmlns:a16="http://schemas.microsoft.com/office/drawing/2014/main" id="{FA01F0EE-85DE-428C-9D1C-27F3B4D2FE28}"/>
              </a:ext>
            </a:extLst>
          </p:cNvPr>
          <p:cNvCxnSpPr>
            <a:cxnSpLocks/>
          </p:cNvCxnSpPr>
          <p:nvPr/>
        </p:nvCxnSpPr>
        <p:spPr>
          <a:xfrm flipH="1" flipV="1">
            <a:off x="4961918" y="4465297"/>
            <a:ext cx="219682" cy="444334"/>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A48DE644-12AA-47F4-98BE-C1C0A7FED2D0}"/>
              </a:ext>
            </a:extLst>
          </p:cNvPr>
          <p:cNvCxnSpPr>
            <a:cxnSpLocks/>
          </p:cNvCxnSpPr>
          <p:nvPr/>
        </p:nvCxnSpPr>
        <p:spPr>
          <a:xfrm flipV="1">
            <a:off x="5971971" y="4535971"/>
            <a:ext cx="428829" cy="373660"/>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285D6F2D-27B8-4A7C-8B38-172430137351}"/>
              </a:ext>
            </a:extLst>
          </p:cNvPr>
          <p:cNvSpPr txBox="1"/>
          <p:nvPr/>
        </p:nvSpPr>
        <p:spPr>
          <a:xfrm>
            <a:off x="7604598" y="2116205"/>
            <a:ext cx="2057400" cy="738664"/>
          </a:xfrm>
          <a:prstGeom prst="rect">
            <a:avLst/>
          </a:prstGeom>
          <a:noFill/>
        </p:spPr>
        <p:txBody>
          <a:bodyPr wrap="square" rtlCol="0">
            <a:spAutoFit/>
          </a:bodyPr>
          <a:lstStyle/>
          <a:p>
            <a:r>
              <a:rPr lang="en-US" sz="1400" b="1">
                <a:solidFill>
                  <a:srgbClr val="E33B45"/>
                </a:solidFill>
                <a:latin typeface="Garamond" panose="02020404030301010803" pitchFamily="18" charset="0"/>
              </a:rPr>
              <a:t>3. </a:t>
            </a:r>
            <a:r>
              <a:rPr lang="en-US" sz="1400">
                <a:latin typeface="Garamond" panose="02020404030301010803" pitchFamily="18" charset="0"/>
              </a:rPr>
              <a:t>Tax payments in September provide a smaller bump</a:t>
            </a:r>
          </a:p>
        </p:txBody>
      </p:sp>
      <p:cxnSp>
        <p:nvCxnSpPr>
          <p:cNvPr id="27" name="Straight Arrow Connector 26">
            <a:extLst>
              <a:ext uri="{FF2B5EF4-FFF2-40B4-BE49-F238E27FC236}">
                <a16:creationId xmlns:a16="http://schemas.microsoft.com/office/drawing/2014/main" id="{0BB7484B-8344-4844-831B-D1B8DEE45A02}"/>
              </a:ext>
            </a:extLst>
          </p:cNvPr>
          <p:cNvCxnSpPr>
            <a:cxnSpLocks/>
          </p:cNvCxnSpPr>
          <p:nvPr/>
        </p:nvCxnSpPr>
        <p:spPr>
          <a:xfrm flipH="1">
            <a:off x="7574606" y="2814301"/>
            <a:ext cx="197794" cy="253553"/>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162493B1-EDD8-4AD3-9AF1-F8885390D488}"/>
              </a:ext>
            </a:extLst>
          </p:cNvPr>
          <p:cNvSpPr txBox="1"/>
          <p:nvPr/>
        </p:nvSpPr>
        <p:spPr>
          <a:xfrm>
            <a:off x="6919330" y="5029200"/>
            <a:ext cx="2057400" cy="523220"/>
          </a:xfrm>
          <a:prstGeom prst="rect">
            <a:avLst/>
          </a:prstGeom>
          <a:noFill/>
        </p:spPr>
        <p:txBody>
          <a:bodyPr wrap="square" rtlCol="0">
            <a:spAutoFit/>
          </a:bodyPr>
          <a:lstStyle/>
          <a:p>
            <a:r>
              <a:rPr lang="en-US" sz="1400" b="1" dirty="0">
                <a:solidFill>
                  <a:srgbClr val="E33B45"/>
                </a:solidFill>
                <a:latin typeface="Garamond" panose="02020404030301010803" pitchFamily="18" charset="0"/>
              </a:rPr>
              <a:t>4.</a:t>
            </a:r>
            <a:r>
              <a:rPr lang="en-US" sz="1400" dirty="0">
                <a:latin typeface="Garamond" panose="02020404030301010803" pitchFamily="18" charset="0"/>
              </a:rPr>
              <a:t> Which dissolves in October and November</a:t>
            </a:r>
          </a:p>
        </p:txBody>
      </p:sp>
      <p:cxnSp>
        <p:nvCxnSpPr>
          <p:cNvPr id="30" name="Straight Arrow Connector 29">
            <a:extLst>
              <a:ext uri="{FF2B5EF4-FFF2-40B4-BE49-F238E27FC236}">
                <a16:creationId xmlns:a16="http://schemas.microsoft.com/office/drawing/2014/main" id="{1C026011-CAE0-4139-B63D-AEBE70014D11}"/>
              </a:ext>
            </a:extLst>
          </p:cNvPr>
          <p:cNvCxnSpPr>
            <a:cxnSpLocks/>
          </p:cNvCxnSpPr>
          <p:nvPr/>
        </p:nvCxnSpPr>
        <p:spPr>
          <a:xfrm flipV="1">
            <a:off x="7942633" y="4558497"/>
            <a:ext cx="286967" cy="456597"/>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 name="Slide Number Placeholder 3">
            <a:extLst>
              <a:ext uri="{FF2B5EF4-FFF2-40B4-BE49-F238E27FC236}">
                <a16:creationId xmlns:a16="http://schemas.microsoft.com/office/drawing/2014/main" id="{1664E201-8BD5-4F03-961A-D76D98E0F392}"/>
              </a:ext>
            </a:extLst>
          </p:cNvPr>
          <p:cNvSpPr>
            <a:spLocks noGrp="1"/>
          </p:cNvSpPr>
          <p:nvPr>
            <p:ph type="sldNum" sz="quarter" idx="4"/>
          </p:nvPr>
        </p:nvSpPr>
        <p:spPr/>
        <p:txBody>
          <a:bodyPr/>
          <a:lstStyle/>
          <a:p>
            <a:fld id="{3C2FEE08-69F6-694C-9AAF-59BAA227EE9E}" type="slidenum">
              <a:rPr lang="en-US" smtClean="0"/>
              <a:pPr/>
              <a:t>18</a:t>
            </a:fld>
            <a:endParaRPr lang="en-US"/>
          </a:p>
        </p:txBody>
      </p:sp>
    </p:spTree>
    <p:extLst>
      <p:ext uri="{BB962C8B-B14F-4D97-AF65-F5344CB8AC3E}">
        <p14:creationId xmlns:p14="http://schemas.microsoft.com/office/powerpoint/2010/main" val="3399059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7200" y="297557"/>
            <a:ext cx="9006688" cy="547688"/>
          </a:xfrm>
        </p:spPr>
        <p:txBody>
          <a:bodyPr/>
          <a:lstStyle/>
          <a:p>
            <a:r>
              <a:rPr lang="en-US" sz="3600" b="1" dirty="0">
                <a:solidFill>
                  <a:srgbClr val="3D618B"/>
                </a:solidFill>
                <a:latin typeface="Garamond" panose="02020404030301010803" pitchFamily="18" charset="0"/>
              </a:rPr>
              <a:t>WHAT IS THE “X DATE”?</a:t>
            </a:r>
          </a:p>
        </p:txBody>
      </p:sp>
      <p:sp>
        <p:nvSpPr>
          <p:cNvPr id="8" name="Content Placeholder 4"/>
          <p:cNvSpPr>
            <a:spLocks noGrp="1"/>
          </p:cNvSpPr>
          <p:nvPr>
            <p:ph idx="1"/>
          </p:nvPr>
        </p:nvSpPr>
        <p:spPr>
          <a:xfrm>
            <a:off x="845744" y="1077311"/>
            <a:ext cx="8229600" cy="5486400"/>
          </a:xfrm>
        </p:spPr>
        <p:txBody>
          <a:bodyPr/>
          <a:lstStyle/>
          <a:p>
            <a:pPr>
              <a:buFont typeface="Arial" charset="0"/>
              <a:buChar char="•"/>
            </a:pPr>
            <a:r>
              <a:rPr lang="en-US" sz="2400" u="sng" dirty="0">
                <a:latin typeface="Garamond" panose="02020404030301010803" pitchFamily="18" charset="0"/>
                <a:ea typeface="Verdana" panose="020B0604030504040204" pitchFamily="34" charset="0"/>
                <a:cs typeface="Verdana" panose="020B0604030504040204" pitchFamily="34" charset="0"/>
              </a:rPr>
              <a:t>X Date</a:t>
            </a:r>
            <a:r>
              <a:rPr lang="en-US" sz="2400" dirty="0">
                <a:latin typeface="Garamond" panose="02020404030301010803" pitchFamily="18" charset="0"/>
                <a:ea typeface="Verdana" panose="020B0604030504040204" pitchFamily="34" charset="0"/>
                <a:cs typeface="Verdana" panose="020B0604030504040204" pitchFamily="34" charset="0"/>
              </a:rPr>
              <a:t>: The first day on which Treasury has exhausted its borrowing authority and no longer has sufficient funds to meet all of its obligations in full and on time.</a:t>
            </a:r>
          </a:p>
          <a:p>
            <a:pPr>
              <a:buFont typeface="Wingdings" panose="05000000000000000000" pitchFamily="2" charset="2"/>
              <a:buChar char="§"/>
            </a:pPr>
            <a:endParaRPr lang="en-US" sz="800" dirty="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dirty="0">
                <a:latin typeface="Garamond" panose="02020404030301010803" pitchFamily="18" charset="0"/>
                <a:ea typeface="Verdana" panose="020B0604030504040204" pitchFamily="34" charset="0"/>
                <a:cs typeface="Verdana" panose="020B0604030504040204" pitchFamily="34" charset="0"/>
              </a:rPr>
              <a:t>In other words, if the debt limit has not been extended by the X Date, the federal government will begin defaulting on some of its obligations.</a:t>
            </a:r>
          </a:p>
          <a:p>
            <a:pPr marL="457200" lvl="1" indent="0">
              <a:buNone/>
            </a:pPr>
            <a:endParaRPr lang="en-US" sz="800" dirty="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dirty="0">
                <a:latin typeface="Garamond" panose="02020404030301010803" pitchFamily="18" charset="0"/>
                <a:ea typeface="Verdana" panose="020B0604030504040204" pitchFamily="34" charset="0"/>
                <a:cs typeface="Verdana" panose="020B0604030504040204" pitchFamily="34" charset="0"/>
              </a:rPr>
              <a:t>After the X Date, bills must be paid solely out of incoming cash flows, which will be insufficient to cover all government spending.</a:t>
            </a:r>
          </a:p>
          <a:p>
            <a:pPr lvl="1">
              <a:buFont typeface="Wingdings" panose="05000000000000000000" pitchFamily="2" charset="2"/>
              <a:buChar char="§"/>
            </a:pPr>
            <a:endParaRPr lang="en-US" sz="800" dirty="0">
              <a:latin typeface="Garamond" panose="02020404030301010803" pitchFamily="18" charset="0"/>
              <a:ea typeface="Verdana" panose="020B0604030504040204" pitchFamily="34" charset="0"/>
              <a:cs typeface="Verdana" panose="020B0604030504040204" pitchFamily="34" charset="0"/>
            </a:endParaRPr>
          </a:p>
          <a:p>
            <a:pPr>
              <a:buFont typeface="Arial" charset="0"/>
              <a:buChar char="•"/>
            </a:pPr>
            <a:r>
              <a:rPr lang="en-US" sz="2400" dirty="0">
                <a:latin typeface="Garamond" panose="02020404030301010803" pitchFamily="18" charset="0"/>
                <a:ea typeface="Verdana" panose="020B0604030504040204" pitchFamily="34" charset="0"/>
                <a:cs typeface="Verdana" panose="020B0604030504040204" pitchFamily="34" charset="0"/>
              </a:rPr>
              <a:t>BPC projects that the X Date will most likely occur sometime in </a:t>
            </a:r>
            <a:r>
              <a:rPr lang="en-US" sz="2400" u="sng" dirty="0">
                <a:latin typeface="Garamond" panose="02020404030301010803" pitchFamily="18" charset="0"/>
                <a:ea typeface="Verdana" panose="020B0604030504040204" pitchFamily="34" charset="0"/>
                <a:cs typeface="Verdana" panose="020B0604030504040204" pitchFamily="34" charset="0"/>
              </a:rPr>
              <a:t>October or early November 2019. </a:t>
            </a:r>
          </a:p>
          <a:p>
            <a:pPr>
              <a:buFont typeface="Arial" charset="0"/>
              <a:buChar char="•"/>
            </a:pPr>
            <a:endParaRPr lang="en-US" sz="800" dirty="0">
              <a:latin typeface="Garamond" panose="02020404030301010803" pitchFamily="18" charset="0"/>
              <a:ea typeface="Verdana" panose="020B0604030504040204" pitchFamily="34" charset="0"/>
              <a:cs typeface="Verdana" panose="020B0604030504040204" pitchFamily="34" charset="0"/>
            </a:endParaRPr>
          </a:p>
          <a:p>
            <a:pPr lvl="1">
              <a:buFont typeface="Arial" charset="0"/>
              <a:buChar char="•"/>
            </a:pPr>
            <a:r>
              <a:rPr lang="en-US" sz="2100" dirty="0">
                <a:latin typeface="Garamond" panose="02020404030301010803" pitchFamily="18" charset="0"/>
                <a:ea typeface="Verdana" panose="020B0604030504040204" pitchFamily="34" charset="0"/>
                <a:cs typeface="Verdana" panose="020B0604030504040204" pitchFamily="34" charset="0"/>
              </a:rPr>
              <a:t>The Congressional Budget Office previously </a:t>
            </a:r>
            <a:r>
              <a:rPr lang="en-US" sz="2100" dirty="0">
                <a:latin typeface="Garamond" panose="02020404030301010803" pitchFamily="18" charset="0"/>
                <a:ea typeface="Verdana" panose="020B0604030504040204" pitchFamily="34" charset="0"/>
                <a:cs typeface="Verdana" panose="020B0604030504040204" pitchFamily="34" charset="0"/>
                <a:hlinkClick r:id="rId2"/>
              </a:rPr>
              <a:t>issued</a:t>
            </a:r>
            <a:r>
              <a:rPr lang="en-US" sz="2100" dirty="0">
                <a:latin typeface="Garamond" panose="02020404030301010803" pitchFamily="18" charset="0"/>
                <a:ea typeface="Verdana" panose="020B0604030504040204" pitchFamily="34" charset="0"/>
                <a:cs typeface="Verdana" panose="020B0604030504040204" pitchFamily="34" charset="0"/>
              </a:rPr>
              <a:t> a similar projection of sometime around the turn of the fiscal year, which occurs in October.</a:t>
            </a:r>
          </a:p>
          <a:p>
            <a:pPr>
              <a:buFont typeface="Wingdings" panose="05000000000000000000" pitchFamily="2" charset="2"/>
              <a:buChar char="§"/>
            </a:pPr>
            <a:endParaRPr lang="en-US" sz="800" dirty="0">
              <a:latin typeface="Garamond" panose="02020404030301010803" pitchFamily="18" charset="0"/>
              <a:ea typeface="Verdana" panose="020B0604030504040204" pitchFamily="34" charset="0"/>
              <a:cs typeface="Verdana" panose="020B0604030504040204" pitchFamily="34" charset="0"/>
            </a:endParaRPr>
          </a:p>
          <a:p>
            <a:pPr>
              <a:buFont typeface="Arial" charset="0"/>
              <a:buChar char="•"/>
            </a:pPr>
            <a:r>
              <a:rPr lang="en-US" sz="2400" dirty="0">
                <a:latin typeface="Garamond" panose="02020404030301010803" pitchFamily="18" charset="0"/>
                <a:ea typeface="Verdana" panose="020B0604030504040204" pitchFamily="34" charset="0"/>
                <a:cs typeface="Verdana" panose="020B0604030504040204" pitchFamily="34" charset="0"/>
              </a:rPr>
              <a:t>No one </a:t>
            </a:r>
            <a:r>
              <a:rPr lang="mr-IN" sz="2400" dirty="0">
                <a:latin typeface="Garamond" panose="02020404030301010803" pitchFamily="18" charset="0"/>
                <a:ea typeface="Verdana" panose="020B0604030504040204" pitchFamily="34" charset="0"/>
                <a:cs typeface="Verdana" panose="020B0604030504040204" pitchFamily="34" charset="0"/>
              </a:rPr>
              <a:t>–</a:t>
            </a:r>
            <a:r>
              <a:rPr lang="en-US" sz="2400" dirty="0">
                <a:latin typeface="Garamond" panose="02020404030301010803" pitchFamily="18" charset="0"/>
                <a:ea typeface="Verdana" panose="020B0604030504040204" pitchFamily="34" charset="0"/>
                <a:cs typeface="Verdana" panose="020B0604030504040204" pitchFamily="34" charset="0"/>
              </a:rPr>
              <a:t> not even the Treasury Secretary </a:t>
            </a:r>
            <a:r>
              <a:rPr lang="mr-IN" sz="2400" dirty="0">
                <a:latin typeface="Garamond" panose="02020404030301010803" pitchFamily="18" charset="0"/>
                <a:ea typeface="Verdana" panose="020B0604030504040204" pitchFamily="34" charset="0"/>
                <a:cs typeface="Verdana" panose="020B0604030504040204" pitchFamily="34" charset="0"/>
              </a:rPr>
              <a:t>–</a:t>
            </a:r>
            <a:r>
              <a:rPr lang="en-US" sz="2400" dirty="0">
                <a:latin typeface="Garamond" panose="02020404030301010803" pitchFamily="18" charset="0"/>
                <a:ea typeface="Verdana" panose="020B0604030504040204" pitchFamily="34" charset="0"/>
                <a:cs typeface="Verdana" panose="020B0604030504040204" pitchFamily="34" charset="0"/>
              </a:rPr>
              <a:t> can know precisely when the X Date will arrive.</a:t>
            </a:r>
            <a:endParaRPr lang="en-US" dirty="0">
              <a:latin typeface="Garamond" panose="02020404030301010803" pitchFamily="18" charset="0"/>
              <a:ea typeface="Verdana" panose="020B0604030504040204" pitchFamily="34" charset="0"/>
              <a:cs typeface="Verdana" panose="020B0604030504040204" pitchFamily="34" charset="0"/>
            </a:endParaRPr>
          </a:p>
        </p:txBody>
      </p:sp>
      <p:sp>
        <p:nvSpPr>
          <p:cNvPr id="4" name="Slide Number Placeholder 3">
            <a:extLst>
              <a:ext uri="{FF2B5EF4-FFF2-40B4-BE49-F238E27FC236}">
                <a16:creationId xmlns:a16="http://schemas.microsoft.com/office/drawing/2014/main" id="{48629E27-29B1-4486-A001-4BA2F3E167DE}"/>
              </a:ext>
            </a:extLst>
          </p:cNvPr>
          <p:cNvSpPr>
            <a:spLocks noGrp="1"/>
          </p:cNvSpPr>
          <p:nvPr>
            <p:ph type="sldNum" sz="quarter" idx="4"/>
          </p:nvPr>
        </p:nvSpPr>
        <p:spPr/>
        <p:txBody>
          <a:bodyPr/>
          <a:lstStyle/>
          <a:p>
            <a:fld id="{3C2FEE08-69F6-694C-9AAF-59BAA227EE9E}" type="slidenum">
              <a:rPr lang="en-US" smtClean="0"/>
              <a:pPr/>
              <a:t>19</a:t>
            </a:fld>
            <a:endParaRPr lang="en-US"/>
          </a:p>
        </p:txBody>
      </p:sp>
    </p:spTree>
    <p:extLst>
      <p:ext uri="{BB962C8B-B14F-4D97-AF65-F5344CB8AC3E}">
        <p14:creationId xmlns:p14="http://schemas.microsoft.com/office/powerpoint/2010/main" val="2548945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502920" y="363094"/>
            <a:ext cx="6845103" cy="365125"/>
          </a:xfrm>
        </p:spPr>
        <p:txBody>
          <a:bodyPr/>
          <a:lstStyle/>
          <a:p>
            <a:pPr>
              <a:defRPr/>
            </a:pPr>
            <a:r>
              <a:rPr lang="en-US" sz="3600" b="1">
                <a:solidFill>
                  <a:srgbClr val="3D618B"/>
                </a:solidFill>
                <a:latin typeface="Garamond" panose="02020404030301010803" pitchFamily="18" charset="0"/>
              </a:rPr>
              <a:t>SUMMARY OF FINDINGS</a:t>
            </a:r>
          </a:p>
        </p:txBody>
      </p:sp>
      <p:sp>
        <p:nvSpPr>
          <p:cNvPr id="4" name="Content Placeholder 3"/>
          <p:cNvSpPr>
            <a:spLocks noGrp="1"/>
          </p:cNvSpPr>
          <p:nvPr>
            <p:ph idx="1"/>
          </p:nvPr>
        </p:nvSpPr>
        <p:spPr>
          <a:xfrm>
            <a:off x="502920" y="1137007"/>
            <a:ext cx="9052560" cy="5250937"/>
          </a:xfrm>
        </p:spPr>
        <p:txBody>
          <a:bodyPr anchor="t"/>
          <a:lstStyle/>
          <a:p>
            <a:pPr>
              <a:buFont typeface="Arial" panose="020B0604020202020204" pitchFamily="34" charset="0"/>
              <a:buChar char="•"/>
            </a:pPr>
            <a:r>
              <a:rPr lang="en-US" sz="2400" dirty="0">
                <a:latin typeface="Garamond" panose="02020404030301010803" pitchFamily="18" charset="0"/>
                <a:ea typeface="Verdana" panose="020B0604030504040204" pitchFamily="34" charset="0"/>
              </a:rPr>
              <a:t>The federal </a:t>
            </a:r>
            <a:r>
              <a:rPr lang="en-US" sz="2400" dirty="0">
                <a:latin typeface="Garamond" panose="02020404030301010803" pitchFamily="18" charset="0"/>
                <a:ea typeface="Verdana" panose="020B0604030504040204" pitchFamily="34" charset="0"/>
                <a:hlinkClick r:id="rId2"/>
              </a:rPr>
              <a:t>debt limit</a:t>
            </a:r>
            <a:r>
              <a:rPr lang="en-US" sz="2400" dirty="0">
                <a:latin typeface="Garamond" panose="02020404030301010803" pitchFamily="18" charset="0"/>
                <a:ea typeface="Verdana" panose="020B0604030504040204" pitchFamily="34" charset="0"/>
              </a:rPr>
              <a:t> was reinstated at </a:t>
            </a:r>
            <a:r>
              <a:rPr lang="en-US" sz="2400" u="sng" dirty="0">
                <a:latin typeface="Garamond" panose="02020404030301010803" pitchFamily="18" charset="0"/>
                <a:ea typeface="Verdana" panose="020B0604030504040204" pitchFamily="34" charset="0"/>
              </a:rPr>
              <a:t>$22.0 trillion</a:t>
            </a:r>
            <a:r>
              <a:rPr lang="en-US" sz="2400" dirty="0">
                <a:latin typeface="Garamond" panose="02020404030301010803" pitchFamily="18" charset="0"/>
                <a:ea typeface="Verdana" panose="020B0604030504040204" pitchFamily="34" charset="0"/>
              </a:rPr>
              <a:t> on March 2, 2019.  </a:t>
            </a:r>
          </a:p>
          <a:p>
            <a:pPr>
              <a:buFont typeface="Arial" panose="020B0604020202020204" pitchFamily="34" charset="0"/>
              <a:buChar char="•"/>
            </a:pPr>
            <a:endParaRPr lang="en-US" sz="1200" b="0" dirty="0">
              <a:latin typeface="Garamond" panose="02020404030301010803" pitchFamily="18" charset="0"/>
              <a:ea typeface="Verdana" panose="020B0604030504040204" pitchFamily="34" charset="0"/>
            </a:endParaRPr>
          </a:p>
          <a:p>
            <a:pPr>
              <a:buFont typeface="Arial" panose="020B0604020202020204" pitchFamily="34" charset="0"/>
              <a:buChar char="•"/>
            </a:pPr>
            <a:r>
              <a:rPr lang="en-US" sz="2400" dirty="0">
                <a:latin typeface="Garamond" panose="02020404030301010803" pitchFamily="18" charset="0"/>
                <a:ea typeface="Verdana" panose="020B0604030504040204" pitchFamily="34" charset="0"/>
              </a:rPr>
              <a:t>Due to the nature of the legislation that suspended the debt limit, the government immediately ran up against its limit on March 2.</a:t>
            </a:r>
          </a:p>
          <a:p>
            <a:pPr>
              <a:buFont typeface="Arial" panose="020B0604020202020204" pitchFamily="34" charset="0"/>
              <a:buChar char="•"/>
            </a:pPr>
            <a:endParaRPr lang="en-US" sz="1200" b="0" dirty="0">
              <a:latin typeface="Garamond" panose="02020404030301010803" pitchFamily="18" charset="0"/>
              <a:ea typeface="Verdana" panose="020B0604030504040204" pitchFamily="34" charset="0"/>
            </a:endParaRPr>
          </a:p>
          <a:p>
            <a:pPr>
              <a:buFont typeface="Arial" panose="020B0604020202020204" pitchFamily="34" charset="0"/>
              <a:buChar char="•"/>
            </a:pPr>
            <a:r>
              <a:rPr lang="en-US" sz="2400" dirty="0">
                <a:latin typeface="Garamond"/>
                <a:ea typeface="Verdana"/>
              </a:rPr>
              <a:t>For the </a:t>
            </a:r>
            <a:r>
              <a:rPr lang="en-US" sz="2400" u="sng" dirty="0">
                <a:latin typeface="Garamond"/>
                <a:ea typeface="Verdana"/>
              </a:rPr>
              <a:t>8th time in the past eight years</a:t>
            </a:r>
            <a:r>
              <a:rPr lang="en-US" sz="2400" dirty="0">
                <a:latin typeface="Garamond"/>
                <a:ea typeface="Verdana"/>
              </a:rPr>
              <a:t>, the Treasury secretary has deployed emergency borrowing authority – known as “</a:t>
            </a:r>
            <a:r>
              <a:rPr lang="en-US" sz="2400" dirty="0">
                <a:latin typeface="Garamond"/>
                <a:ea typeface="Verdana"/>
                <a:hlinkClick r:id="rId3"/>
              </a:rPr>
              <a:t>extraordinary measures</a:t>
            </a:r>
            <a:r>
              <a:rPr lang="en-US" sz="2400" dirty="0">
                <a:latin typeface="Garamond"/>
                <a:ea typeface="Verdana"/>
              </a:rPr>
              <a:t>” – to continue fully funding government operations for an additional period of time. </a:t>
            </a:r>
            <a:endParaRPr lang="en-US" sz="2400" dirty="0">
              <a:latin typeface="Garamond" panose="02020404030301010803" pitchFamily="18" charset="0"/>
              <a:ea typeface="Verdana" panose="020B0604030504040204" pitchFamily="34" charset="0"/>
            </a:endParaRPr>
          </a:p>
          <a:p>
            <a:pPr>
              <a:buFont typeface="Arial" panose="020B0604020202020204" pitchFamily="34" charset="0"/>
              <a:buChar char="•"/>
            </a:pPr>
            <a:endParaRPr lang="en-US" sz="1200" b="0" dirty="0">
              <a:latin typeface="Garamond" panose="02020404030301010803" pitchFamily="18" charset="0"/>
              <a:ea typeface="Verdana" panose="020B0604030504040204" pitchFamily="34" charset="0"/>
            </a:endParaRPr>
          </a:p>
          <a:p>
            <a:pPr>
              <a:buFont typeface="Arial" panose="020B0604020202020204" pitchFamily="34" charset="0"/>
              <a:buChar char="•"/>
            </a:pPr>
            <a:r>
              <a:rPr lang="en-US" sz="2400" dirty="0">
                <a:latin typeface="Garamond"/>
                <a:ea typeface="Verdana"/>
              </a:rPr>
              <a:t>If Congress does not extend the debt limit, BPC projects that Treasury will be unable to meet all of its financial obligations at some point in </a:t>
            </a:r>
            <a:r>
              <a:rPr lang="en-US" sz="2400" u="sng" dirty="0">
                <a:latin typeface="Garamond"/>
                <a:ea typeface="Verdana"/>
              </a:rPr>
              <a:t>October or early November 2019</a:t>
            </a:r>
            <a:r>
              <a:rPr lang="en-US" sz="2400" dirty="0">
                <a:latin typeface="Garamond"/>
                <a:ea typeface="Verdana"/>
              </a:rPr>
              <a:t> (what we call the “X Date”). </a:t>
            </a:r>
            <a:endParaRPr lang="en-US" sz="2400" dirty="0">
              <a:latin typeface="Garamond" panose="02020404030301010803" pitchFamily="18" charset="0"/>
              <a:ea typeface="Verdana" panose="020B0604030504040204" pitchFamily="34" charset="0"/>
            </a:endParaRPr>
          </a:p>
          <a:p>
            <a:pPr lvl="1">
              <a:buFont typeface="Arial" panose="020B0604020202020204" pitchFamily="34" charset="0"/>
              <a:buChar char="•"/>
            </a:pPr>
            <a:r>
              <a:rPr lang="en-US" sz="2100" dirty="0">
                <a:latin typeface="Garamond" panose="02020404030301010803" pitchFamily="18" charset="0"/>
                <a:ea typeface="Verdana" panose="020B0604030504040204" pitchFamily="34" charset="0"/>
              </a:rPr>
              <a:t>This narrows BPC’s prior projection of Fall 2019. </a:t>
            </a:r>
          </a:p>
        </p:txBody>
      </p:sp>
      <p:sp>
        <p:nvSpPr>
          <p:cNvPr id="7" name="Slide Number Placeholder 6">
            <a:extLst>
              <a:ext uri="{FF2B5EF4-FFF2-40B4-BE49-F238E27FC236}">
                <a16:creationId xmlns:a16="http://schemas.microsoft.com/office/drawing/2014/main" id="{C18FD5AD-3C0D-4992-A653-6B2EABD513B7}"/>
              </a:ext>
            </a:extLst>
          </p:cNvPr>
          <p:cNvSpPr>
            <a:spLocks noGrp="1"/>
          </p:cNvSpPr>
          <p:nvPr>
            <p:ph type="sldNum" sz="quarter" idx="4"/>
          </p:nvPr>
        </p:nvSpPr>
        <p:spPr/>
        <p:txBody>
          <a:bodyPr/>
          <a:lstStyle/>
          <a:p>
            <a:fld id="{3C2FEE08-69F6-694C-9AAF-59BAA227EE9E}" type="slidenum">
              <a:rPr lang="en-US" smtClean="0"/>
              <a:pPr/>
              <a:t>2</a:t>
            </a:fld>
            <a:endParaRPr lang="en-US"/>
          </a:p>
        </p:txBody>
      </p:sp>
    </p:spTree>
    <p:extLst>
      <p:ext uri="{BB962C8B-B14F-4D97-AF65-F5344CB8AC3E}">
        <p14:creationId xmlns:p14="http://schemas.microsoft.com/office/powerpoint/2010/main" val="2344338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Chart 21">
            <a:extLst>
              <a:ext uri="{FF2B5EF4-FFF2-40B4-BE49-F238E27FC236}">
                <a16:creationId xmlns:a16="http://schemas.microsoft.com/office/drawing/2014/main" id="{00000000-0008-0000-0400-000006000000}"/>
              </a:ext>
            </a:extLst>
          </p:cNvPr>
          <p:cNvGraphicFramePr>
            <a:graphicFrameLocks/>
          </p:cNvGraphicFramePr>
          <p:nvPr>
            <p:extLst>
              <p:ext uri="{D42A27DB-BD31-4B8C-83A1-F6EECF244321}">
                <p14:modId xmlns:p14="http://schemas.microsoft.com/office/powerpoint/2010/main" val="3237754088"/>
              </p:ext>
            </p:extLst>
          </p:nvPr>
        </p:nvGraphicFramePr>
        <p:xfrm>
          <a:off x="150278" y="879170"/>
          <a:ext cx="9450922" cy="5959177"/>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457200" y="825063"/>
            <a:ext cx="9144000" cy="50449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7200" y="297557"/>
            <a:ext cx="9006688" cy="547688"/>
          </a:xfrm>
        </p:spPr>
        <p:txBody>
          <a:bodyPr/>
          <a:lstStyle/>
          <a:p>
            <a:r>
              <a:rPr lang="en-US" sz="3600" b="1" dirty="0">
                <a:solidFill>
                  <a:srgbClr val="3D618B"/>
                </a:solidFill>
                <a:latin typeface="Garamond" panose="02020404030301010803" pitchFamily="18" charset="0"/>
              </a:rPr>
              <a:t>When is the “X Date”? </a:t>
            </a:r>
          </a:p>
        </p:txBody>
      </p:sp>
      <p:sp>
        <p:nvSpPr>
          <p:cNvPr id="3" name="Rectangle 2"/>
          <p:cNvSpPr/>
          <p:nvPr/>
        </p:nvSpPr>
        <p:spPr>
          <a:xfrm>
            <a:off x="457200" y="6921142"/>
            <a:ext cx="8305800" cy="261610"/>
          </a:xfrm>
          <a:prstGeom prst="rect">
            <a:avLst/>
          </a:prstGeom>
        </p:spPr>
        <p:txBody>
          <a:bodyPr wrap="square">
            <a:spAutoFit/>
          </a:bodyPr>
          <a:lstStyle/>
          <a:p>
            <a:pPr defTabSz="914400">
              <a:defRPr sz="1400" b="0" i="1" u="none" strike="noStrike" kern="1200" baseline="0">
                <a:solidFill>
                  <a:srgbClr val="000000"/>
                </a:solidFill>
                <a:latin typeface="Garamond" charset="0"/>
                <a:ea typeface="Garamond" charset="0"/>
                <a:cs typeface="Garamond" charset="0"/>
              </a:defRPr>
            </a:pPr>
            <a:r>
              <a:rPr lang="en-US" sz="1100" i="1" dirty="0"/>
              <a:t>Source: Bipartisan Policy Center calculations based upon Treasury’s daily and direct government account statements</a:t>
            </a:r>
          </a:p>
        </p:txBody>
      </p:sp>
      <p:sp>
        <p:nvSpPr>
          <p:cNvPr id="4" name="Rectangle 3"/>
          <p:cNvSpPr/>
          <p:nvPr/>
        </p:nvSpPr>
        <p:spPr>
          <a:xfrm>
            <a:off x="278506" y="811166"/>
            <a:ext cx="10452111" cy="1200329"/>
          </a:xfrm>
          <a:prstGeom prst="rect">
            <a:avLst/>
          </a:prstGeom>
        </p:spPr>
        <p:txBody>
          <a:bodyPr wrap="square">
            <a:spAutoFit/>
          </a:bodyPr>
          <a:lstStyle/>
          <a:p>
            <a:pPr lvl="0" algn="ctr" defTabSz="914400">
              <a:defRPr sz="1680" b="0" i="0" u="none" strike="noStrike" kern="1200" spc="0" baseline="0">
                <a:solidFill>
                  <a:srgbClr val="000000"/>
                </a:solidFill>
                <a:latin typeface="Garamond" charset="0"/>
                <a:ea typeface="Garamond" charset="0"/>
                <a:cs typeface="Garamond" charset="0"/>
              </a:defRPr>
            </a:pPr>
            <a:r>
              <a:rPr lang="en-US" sz="2400" b="1" dirty="0">
                <a:solidFill>
                  <a:srgbClr val="E33B45"/>
                </a:solidFill>
                <a:latin typeface="Garamond" charset="0"/>
                <a:ea typeface="Garamond" charset="0"/>
                <a:cs typeface="Garamond" charset="0"/>
              </a:rPr>
              <a:t>BPC's Projected "X Date" Range: </a:t>
            </a:r>
          </a:p>
          <a:p>
            <a:pPr lvl="0" algn="ctr" defTabSz="914400">
              <a:defRPr sz="1680" b="0" i="0" u="none" strike="noStrike" kern="1200" spc="0" baseline="0">
                <a:solidFill>
                  <a:srgbClr val="000000"/>
                </a:solidFill>
                <a:latin typeface="Garamond" charset="0"/>
                <a:ea typeface="Garamond" charset="0"/>
                <a:cs typeface="Garamond" charset="0"/>
              </a:defRPr>
            </a:pPr>
            <a:r>
              <a:rPr lang="en-US" sz="2400" b="1" dirty="0">
                <a:solidFill>
                  <a:srgbClr val="3D618B"/>
                </a:solidFill>
                <a:latin typeface="Garamond" charset="0"/>
                <a:ea typeface="Garamond" charset="0"/>
                <a:cs typeface="Garamond" charset="0"/>
              </a:rPr>
              <a:t>October or Early November 2019</a:t>
            </a:r>
          </a:p>
          <a:p>
            <a:pPr lvl="0" defTabSz="914400"/>
            <a:endParaRPr lang="en-US" sz="2400" kern="0" dirty="0">
              <a:solidFill>
                <a:sysClr val="windowText" lastClr="000000"/>
              </a:solidFill>
            </a:endParaRPr>
          </a:p>
        </p:txBody>
      </p:sp>
      <p:sp>
        <p:nvSpPr>
          <p:cNvPr id="5" name="TextBox 4"/>
          <p:cNvSpPr txBox="1"/>
          <p:nvPr/>
        </p:nvSpPr>
        <p:spPr>
          <a:xfrm>
            <a:off x="473443" y="6495115"/>
            <a:ext cx="8077200" cy="461665"/>
          </a:xfrm>
          <a:prstGeom prst="rect">
            <a:avLst/>
          </a:prstGeom>
          <a:noFill/>
        </p:spPr>
        <p:txBody>
          <a:bodyPr wrap="square" rtlCol="0">
            <a:spAutoFit/>
          </a:bodyPr>
          <a:lstStyle/>
          <a:p>
            <a:r>
              <a:rPr lang="en-US" sz="1200" u="sng" dirty="0">
                <a:latin typeface="Garamond" charset="0"/>
                <a:ea typeface="Garamond" charset="0"/>
                <a:cs typeface="Garamond" charset="0"/>
              </a:rPr>
              <a:t>Notes</a:t>
            </a:r>
            <a:r>
              <a:rPr lang="en-US" sz="1200" dirty="0">
                <a:latin typeface="Garamond" charset="0"/>
                <a:ea typeface="Garamond" charset="0"/>
                <a:cs typeface="Garamond" charset="0"/>
              </a:rPr>
              <a:t>: The projections above are subject to substantial uncertainty and volatility resulting from economic performance, cash flow fluctuations, and other factors. Extraordinary measures reflected at the time that they are expected to become available.</a:t>
            </a:r>
          </a:p>
        </p:txBody>
      </p:sp>
      <p:sp>
        <p:nvSpPr>
          <p:cNvPr id="17" name="TextBox 8">
            <a:extLst>
              <a:ext uri="{FF2B5EF4-FFF2-40B4-BE49-F238E27FC236}">
                <a16:creationId xmlns:a16="http://schemas.microsoft.com/office/drawing/2014/main" id="{00000000-0008-0000-0400-000009000000}"/>
              </a:ext>
            </a:extLst>
          </p:cNvPr>
          <p:cNvSpPr txBox="1"/>
          <p:nvPr/>
        </p:nvSpPr>
        <p:spPr>
          <a:xfrm>
            <a:off x="6200570" y="2029417"/>
            <a:ext cx="3169451" cy="206710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680" b="0" i="0" u="none" strike="noStrike" kern="1200" spc="0" baseline="0">
                <a:solidFill>
                  <a:srgbClr val="000000"/>
                </a:solidFill>
                <a:latin typeface="Garamond" charset="0"/>
                <a:ea typeface="Garamond" charset="0"/>
                <a:cs typeface="Garamond" charset="0"/>
              </a:defRPr>
            </a:pPr>
            <a:r>
              <a:rPr kumimoji="0" lang="en-US" sz="1600" b="0" i="0" u="none" strike="noStrike" kern="1200" cap="none" spc="0" normalizeH="0" baseline="0" noProof="0" dirty="0">
                <a:ln>
                  <a:noFill/>
                </a:ln>
                <a:solidFill>
                  <a:srgbClr val="3D618B"/>
                </a:solidFill>
                <a:effectLst/>
                <a:uLnTx/>
                <a:uFillTx/>
                <a:latin typeface="Garamond" charset="0"/>
              </a:rPr>
              <a:t>Absent congressional action, BPC projects that the "X Date" – the date when the federal government will be unable to pay all of its bills in full and on time – will come in either </a:t>
            </a:r>
            <a:r>
              <a:rPr kumimoji="0" lang="en-US" sz="1600" b="1" i="0" u="none" strike="noStrike" kern="1200" cap="none" spc="0" normalizeH="0" baseline="0" noProof="0" dirty="0">
                <a:ln>
                  <a:noFill/>
                </a:ln>
                <a:solidFill>
                  <a:srgbClr val="3D618B"/>
                </a:solidFill>
                <a:effectLst/>
                <a:uLnTx/>
                <a:uFillTx/>
                <a:latin typeface="Garamond" charset="0"/>
              </a:rPr>
              <a:t>October or</a:t>
            </a:r>
            <a:r>
              <a:rPr lang="en-US" sz="1600" b="1" dirty="0">
                <a:solidFill>
                  <a:srgbClr val="3D618B"/>
                </a:solidFill>
                <a:latin typeface="Garamond" charset="0"/>
              </a:rPr>
              <a:t> early </a:t>
            </a:r>
            <a:r>
              <a:rPr kumimoji="0" lang="en-US" sz="1600" b="1" i="0" u="none" strike="noStrike" kern="1200" cap="none" spc="0" normalizeH="0" baseline="0" noProof="0" dirty="0">
                <a:ln>
                  <a:noFill/>
                </a:ln>
                <a:solidFill>
                  <a:srgbClr val="3D618B"/>
                </a:solidFill>
                <a:effectLst/>
                <a:uLnTx/>
                <a:uFillTx/>
                <a:latin typeface="Garamond" charset="0"/>
              </a:rPr>
              <a:t>November 2019. </a:t>
            </a:r>
          </a:p>
        </p:txBody>
      </p:sp>
      <p:sp>
        <p:nvSpPr>
          <p:cNvPr id="18" name="TextBox 8">
            <a:extLst>
              <a:ext uri="{FF2B5EF4-FFF2-40B4-BE49-F238E27FC236}">
                <a16:creationId xmlns:a16="http://schemas.microsoft.com/office/drawing/2014/main" id="{08F5163A-EB83-4C02-A45E-6083E8FC7BA2}"/>
              </a:ext>
            </a:extLst>
          </p:cNvPr>
          <p:cNvSpPr txBox="1"/>
          <p:nvPr/>
        </p:nvSpPr>
        <p:spPr>
          <a:xfrm>
            <a:off x="4094707" y="3752146"/>
            <a:ext cx="3541058" cy="205861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800" b="1" i="0" u="none" strike="noStrike" kern="1200" baseline="0">
                <a:solidFill>
                  <a:srgbClr val="000000"/>
                </a:solidFill>
                <a:latin typeface="Garamond" charset="0"/>
                <a:ea typeface="Garamond" charset="0"/>
                <a:cs typeface="Garamond" charset="0"/>
              </a:defRPr>
            </a:pPr>
            <a:endParaRPr lang="en-US" sz="1800" dirty="0"/>
          </a:p>
        </p:txBody>
      </p:sp>
      <p:sp>
        <p:nvSpPr>
          <p:cNvPr id="2" name="TextBox 1">
            <a:extLst>
              <a:ext uri="{FF2B5EF4-FFF2-40B4-BE49-F238E27FC236}">
                <a16:creationId xmlns:a16="http://schemas.microsoft.com/office/drawing/2014/main" id="{1BAD3756-80A4-4F05-A470-C28662D132F0}"/>
              </a:ext>
            </a:extLst>
          </p:cNvPr>
          <p:cNvSpPr txBox="1"/>
          <p:nvPr/>
        </p:nvSpPr>
        <p:spPr>
          <a:xfrm rot="16200000">
            <a:off x="-2872145" y="3247507"/>
            <a:ext cx="6691177" cy="646331"/>
          </a:xfrm>
          <a:prstGeom prst="rect">
            <a:avLst/>
          </a:prstGeom>
          <a:noFill/>
        </p:spPr>
        <p:txBody>
          <a:bodyPr wrap="square" rtlCol="0">
            <a:spAutoFit/>
          </a:bodyPr>
          <a:lstStyle/>
          <a:p>
            <a:pPr algn="ctr"/>
            <a:r>
              <a:rPr lang="en-US" sz="1800" b="1" dirty="0">
                <a:latin typeface="Garamond" panose="02020404030301010803" pitchFamily="18" charset="0"/>
              </a:rPr>
              <a:t>Cash on hand + available extraordinary measures </a:t>
            </a:r>
          </a:p>
          <a:p>
            <a:pPr algn="ctr"/>
            <a:r>
              <a:rPr lang="en-US" sz="1800" dirty="0">
                <a:latin typeface="Garamond" panose="02020404030301010803" pitchFamily="18" charset="0"/>
              </a:rPr>
              <a:t>(in billions)</a:t>
            </a:r>
          </a:p>
        </p:txBody>
      </p:sp>
      <p:sp>
        <p:nvSpPr>
          <p:cNvPr id="20" name="Slide Number Placeholder 19">
            <a:extLst>
              <a:ext uri="{FF2B5EF4-FFF2-40B4-BE49-F238E27FC236}">
                <a16:creationId xmlns:a16="http://schemas.microsoft.com/office/drawing/2014/main" id="{8BC3C810-9417-4979-97E6-50D7FBD0D1EC}"/>
              </a:ext>
            </a:extLst>
          </p:cNvPr>
          <p:cNvSpPr>
            <a:spLocks noGrp="1"/>
          </p:cNvSpPr>
          <p:nvPr>
            <p:ph type="sldNum" sz="quarter" idx="4"/>
          </p:nvPr>
        </p:nvSpPr>
        <p:spPr/>
        <p:txBody>
          <a:bodyPr/>
          <a:lstStyle/>
          <a:p>
            <a:fld id="{3C2FEE08-69F6-694C-9AAF-59BAA227EE9E}" type="slidenum">
              <a:rPr lang="en-US" smtClean="0"/>
              <a:pPr/>
              <a:t>20</a:t>
            </a:fld>
            <a:endParaRPr lang="en-US"/>
          </a:p>
        </p:txBody>
      </p:sp>
      <p:sp>
        <p:nvSpPr>
          <p:cNvPr id="19" name="TextBox 18">
            <a:extLst>
              <a:ext uri="{FF2B5EF4-FFF2-40B4-BE49-F238E27FC236}">
                <a16:creationId xmlns:a16="http://schemas.microsoft.com/office/drawing/2014/main" id="{85722A22-29EB-4D16-A727-419DD5BAF0E4}"/>
              </a:ext>
            </a:extLst>
          </p:cNvPr>
          <p:cNvSpPr txBox="1"/>
          <p:nvPr/>
        </p:nvSpPr>
        <p:spPr>
          <a:xfrm>
            <a:off x="1289020" y="2902389"/>
            <a:ext cx="2677424" cy="369332"/>
          </a:xfrm>
          <a:prstGeom prst="rect">
            <a:avLst/>
          </a:prstGeom>
          <a:noFill/>
        </p:spPr>
        <p:txBody>
          <a:bodyPr wrap="square" rtlCol="0">
            <a:spAutoFit/>
          </a:bodyPr>
          <a:lstStyle/>
          <a:p>
            <a:pPr algn="ctr"/>
            <a:r>
              <a:rPr lang="en-US" sz="1800" b="1" dirty="0">
                <a:latin typeface="Garamond" panose="02020404030301010803" pitchFamily="18" charset="0"/>
              </a:rPr>
              <a:t>Projection Begins</a:t>
            </a:r>
          </a:p>
        </p:txBody>
      </p:sp>
      <p:cxnSp>
        <p:nvCxnSpPr>
          <p:cNvPr id="10" name="Straight Arrow Connector 9">
            <a:extLst>
              <a:ext uri="{FF2B5EF4-FFF2-40B4-BE49-F238E27FC236}">
                <a16:creationId xmlns:a16="http://schemas.microsoft.com/office/drawing/2014/main" id="{F12178B6-95F2-4229-8266-B40228CCF44F}"/>
              </a:ext>
            </a:extLst>
          </p:cNvPr>
          <p:cNvCxnSpPr>
            <a:cxnSpLocks/>
            <a:stCxn id="19" idx="0"/>
          </p:cNvCxnSpPr>
          <p:nvPr/>
        </p:nvCxnSpPr>
        <p:spPr>
          <a:xfrm flipV="1">
            <a:off x="2627732" y="2153271"/>
            <a:ext cx="482559" cy="749118"/>
          </a:xfrm>
          <a:prstGeom prst="straightConnector1">
            <a:avLst/>
          </a:prstGeom>
          <a:ln>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3338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7200" y="296492"/>
            <a:ext cx="9006688" cy="547688"/>
          </a:xfrm>
        </p:spPr>
        <p:txBody>
          <a:bodyPr/>
          <a:lstStyle/>
          <a:p>
            <a:r>
              <a:rPr lang="en-US" sz="3600" b="1" dirty="0">
                <a:solidFill>
                  <a:srgbClr val="3D618B"/>
                </a:solidFill>
                <a:latin typeface="Garamond" panose="02020404030301010803" pitchFamily="18" charset="0"/>
              </a:rPr>
              <a:t>SOURCES OF UNCERTAINTY</a:t>
            </a:r>
          </a:p>
        </p:txBody>
      </p:sp>
      <p:sp>
        <p:nvSpPr>
          <p:cNvPr id="7" name="Content Placeholder 4"/>
          <p:cNvSpPr>
            <a:spLocks noGrp="1"/>
          </p:cNvSpPr>
          <p:nvPr>
            <p:ph idx="1"/>
          </p:nvPr>
        </p:nvSpPr>
        <p:spPr>
          <a:xfrm>
            <a:off x="901700" y="1270397"/>
            <a:ext cx="8562188" cy="4859714"/>
          </a:xfrm>
        </p:spPr>
        <p:txBody>
          <a:bodyPr anchor="t"/>
          <a:lstStyle/>
          <a:p>
            <a:pPr lvl="1">
              <a:buFont typeface="Wingdings" panose="05000000000000000000" pitchFamily="2" charset="2"/>
              <a:buChar char="§"/>
            </a:pPr>
            <a:endParaRPr lang="en-US" sz="1200" dirty="0">
              <a:latin typeface="Garamond" panose="02020404030301010803" pitchFamily="18" charset="0"/>
              <a:ea typeface="Verdana" panose="020B0604030504040204" pitchFamily="34" charset="0"/>
              <a:cs typeface="Verdana" panose="020B0604030504040204" pitchFamily="34" charset="0"/>
            </a:endParaRPr>
          </a:p>
          <a:p>
            <a:pPr>
              <a:buFont typeface="Arial" panose="020B0604020202020204" pitchFamily="34" charset="0"/>
              <a:buChar char="•"/>
            </a:pPr>
            <a:r>
              <a:rPr lang="en-US" sz="2400" dirty="0">
                <a:latin typeface="Garamond" panose="02020404030301010803" pitchFamily="18" charset="0"/>
                <a:ea typeface="Verdana" panose="020B0604030504040204" pitchFamily="34" charset="0"/>
                <a:cs typeface="Verdana" panose="020B0604030504040204" pitchFamily="34" charset="0"/>
              </a:rPr>
              <a:t>Timing of Revenue</a:t>
            </a:r>
          </a:p>
          <a:p>
            <a:pPr>
              <a:buFont typeface="Wingdings" panose="05000000000000000000" pitchFamily="2" charset="2"/>
              <a:buChar char="§"/>
            </a:pPr>
            <a:endParaRPr lang="en-US" sz="800" dirty="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dirty="0">
                <a:latin typeface="Garamond"/>
                <a:ea typeface="Verdana"/>
              </a:rPr>
              <a:t>Revenue is always the most volatile part of the federal government’s cash flows, varying from month-to-month and from day-to-day. Certain types of revenue, such as the quarterly tax payments due in June and September, are especially unpredictable.</a:t>
            </a:r>
            <a:endParaRPr lang="en-US" sz="1200" dirty="0">
              <a:latin typeface="Garamond"/>
              <a:ea typeface="Verdana"/>
            </a:endParaRPr>
          </a:p>
          <a:p>
            <a:pPr lvl="1">
              <a:buFont typeface="Arial" charset="0"/>
              <a:buChar char="•"/>
            </a:pPr>
            <a:endParaRPr lang="en-US" sz="1200" dirty="0">
              <a:latin typeface="Garamond" panose="02020404030301010803" pitchFamily="18" charset="0"/>
              <a:ea typeface="Verdana" panose="020B0604030504040204" pitchFamily="34" charset="0"/>
              <a:cs typeface="Verdana" panose="020B0604030504040204" pitchFamily="34" charset="0"/>
            </a:endParaRPr>
          </a:p>
          <a:p>
            <a:pPr>
              <a:buFont typeface="Arial" charset="0"/>
              <a:buChar char="•"/>
            </a:pPr>
            <a:r>
              <a:rPr lang="en-US" sz="2400" dirty="0">
                <a:latin typeface="Garamond" panose="02020404030301010803" pitchFamily="18" charset="0"/>
                <a:ea typeface="Verdana" panose="020B0604030504040204" pitchFamily="34" charset="0"/>
                <a:cs typeface="Verdana" panose="020B0604030504040204" pitchFamily="34" charset="0"/>
              </a:rPr>
              <a:t>Major Changes in Policy or Economic Conditions</a:t>
            </a:r>
          </a:p>
          <a:p>
            <a:pPr marL="457200" lvl="1" indent="0">
              <a:buNone/>
            </a:pPr>
            <a:endParaRPr lang="en-US" sz="1200" dirty="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dirty="0">
                <a:latin typeface="Garamond" panose="02020404030301010803" pitchFamily="18" charset="0"/>
                <a:ea typeface="Verdana" panose="020B0604030504040204" pitchFamily="34" charset="0"/>
                <a:cs typeface="Verdana" panose="020B0604030504040204" pitchFamily="34" charset="0"/>
              </a:rPr>
              <a:t>Major fiscal policy decisions can impact Treasury cash flows, and therefore, the X Date. An example would be emergency spending on natural disasters.</a:t>
            </a:r>
          </a:p>
          <a:p>
            <a:pPr lvl="1">
              <a:buFont typeface="Wingdings" panose="05000000000000000000" pitchFamily="2" charset="2"/>
              <a:buChar char="§"/>
            </a:pPr>
            <a:endParaRPr lang="en-US" sz="1200" dirty="0">
              <a:highlight>
                <a:srgbClr val="FFFF00"/>
              </a:highlight>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dirty="0">
                <a:latin typeface="Garamond" panose="02020404030301010803" pitchFamily="18" charset="0"/>
                <a:ea typeface="Verdana" panose="020B0604030504040204" pitchFamily="34" charset="0"/>
                <a:cs typeface="Verdana" panose="020B0604030504040204" pitchFamily="34" charset="0"/>
              </a:rPr>
              <a:t>If economic conditions change dramatically, spending and revenue flows can be greatly impacted, thereby affecting the X Date.</a:t>
            </a:r>
          </a:p>
        </p:txBody>
      </p:sp>
      <p:sp>
        <p:nvSpPr>
          <p:cNvPr id="4" name="Slide Number Placeholder 3">
            <a:extLst>
              <a:ext uri="{FF2B5EF4-FFF2-40B4-BE49-F238E27FC236}">
                <a16:creationId xmlns:a16="http://schemas.microsoft.com/office/drawing/2014/main" id="{0148EBA5-2EAD-46B2-8279-28D9D14776FC}"/>
              </a:ext>
            </a:extLst>
          </p:cNvPr>
          <p:cNvSpPr>
            <a:spLocks noGrp="1"/>
          </p:cNvSpPr>
          <p:nvPr>
            <p:ph type="sldNum" sz="quarter" idx="4"/>
          </p:nvPr>
        </p:nvSpPr>
        <p:spPr/>
        <p:txBody>
          <a:bodyPr/>
          <a:lstStyle/>
          <a:p>
            <a:fld id="{3C2FEE08-69F6-694C-9AAF-59BAA227EE9E}" type="slidenum">
              <a:rPr lang="en-US" smtClean="0"/>
              <a:pPr/>
              <a:t>21</a:t>
            </a:fld>
            <a:endParaRPr lang="en-US"/>
          </a:p>
        </p:txBody>
      </p:sp>
    </p:spTree>
    <p:extLst>
      <p:ext uri="{BB962C8B-B14F-4D97-AF65-F5344CB8AC3E}">
        <p14:creationId xmlns:p14="http://schemas.microsoft.com/office/powerpoint/2010/main" val="3068245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3000" y="3205162"/>
            <a:ext cx="7772400" cy="1362075"/>
          </a:xfrm>
        </p:spPr>
        <p:txBody>
          <a:bodyPr/>
          <a:lstStyle/>
          <a:p>
            <a:pPr algn="ctr"/>
            <a:r>
              <a:rPr lang="en-US" sz="4800" b="1">
                <a:latin typeface="Garamond" panose="02020404030301010803" pitchFamily="18" charset="0"/>
              </a:rPr>
              <a:t>Costs and Market Risk</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5579" y="301154"/>
            <a:ext cx="9006688" cy="547688"/>
          </a:xfrm>
        </p:spPr>
        <p:txBody>
          <a:bodyPr/>
          <a:lstStyle/>
          <a:p>
            <a:r>
              <a:rPr lang="en-US" sz="3200" b="1" dirty="0">
                <a:solidFill>
                  <a:srgbClr val="3D618B"/>
                </a:solidFill>
                <a:latin typeface="Garamond" panose="02020404030301010803" pitchFamily="18" charset="0"/>
              </a:rPr>
              <a:t>COSTS ADD UP BEFORE THE X DATE</a:t>
            </a:r>
          </a:p>
        </p:txBody>
      </p:sp>
      <p:sp>
        <p:nvSpPr>
          <p:cNvPr id="7" name="Content Placeholder 4"/>
          <p:cNvSpPr>
            <a:spLocks noGrp="1"/>
          </p:cNvSpPr>
          <p:nvPr>
            <p:ph idx="1"/>
          </p:nvPr>
        </p:nvSpPr>
        <p:spPr>
          <a:xfrm>
            <a:off x="904568" y="1077311"/>
            <a:ext cx="8229600" cy="4859714"/>
          </a:xfrm>
        </p:spPr>
        <p:txBody>
          <a:bodyPr/>
          <a:lstStyle/>
          <a:p>
            <a:pPr>
              <a:buFont typeface="Arial" charset="0"/>
              <a:buChar char="•"/>
            </a:pPr>
            <a:r>
              <a:rPr lang="en-US" sz="2400" dirty="0">
                <a:latin typeface="Garamond" panose="02020404030301010803" pitchFamily="18" charset="0"/>
                <a:ea typeface="Verdana" panose="020B0604030504040204" pitchFamily="34" charset="0"/>
                <a:cs typeface="Verdana" panose="020B0604030504040204" pitchFamily="34" charset="0"/>
              </a:rPr>
              <a:t>Fed Chairman Jerome Powell on approaching the X Date:</a:t>
            </a:r>
          </a:p>
          <a:p>
            <a:pPr marL="457200" lvl="1" indent="0">
              <a:buNone/>
            </a:pPr>
            <a:r>
              <a:rPr lang="en-US" sz="2100" dirty="0">
                <a:latin typeface="Garamond" panose="02020404030301010803" pitchFamily="18" charset="0"/>
                <a:ea typeface="Verdana" panose="020B0604030504040204" pitchFamily="34" charset="0"/>
                <a:cs typeface="Verdana" panose="020B0604030504040204" pitchFamily="34" charset="0"/>
              </a:rPr>
              <a:t>"The failure to increase the debt ceiling creates a lot of uncertainty in the first instance. There’s a lot of uncertainty that’s generated and a lot of distraction from what is otherwise a pretty good economy.”</a:t>
            </a:r>
          </a:p>
          <a:p>
            <a:pPr marL="457200" lvl="1" indent="0">
              <a:buNone/>
            </a:pPr>
            <a:r>
              <a:rPr lang="en-US" sz="1200" dirty="0">
                <a:latin typeface="Garamond" panose="02020404030301010803" pitchFamily="18" charset="0"/>
                <a:ea typeface="Verdana" panose="020B0604030504040204" pitchFamily="34" charset="0"/>
                <a:cs typeface="Verdana" panose="020B0604030504040204" pitchFamily="34" charset="0"/>
              </a:rPr>
              <a:t> </a:t>
            </a:r>
          </a:p>
          <a:p>
            <a:pPr marL="342900" lvl="1" indent="-342900">
              <a:buFont typeface="Arial" charset="0"/>
              <a:buChar char="•"/>
            </a:pPr>
            <a:r>
              <a:rPr lang="en-US" sz="2400" b="1" dirty="0">
                <a:solidFill>
                  <a:srgbClr val="304668"/>
                </a:solidFill>
                <a:latin typeface="Garamond" panose="02020404030301010803" pitchFamily="18" charset="0"/>
                <a:ea typeface="Verdana" panose="020B0604030504040204" pitchFamily="34" charset="0"/>
                <a:cs typeface="Verdana" panose="020B0604030504040204" pitchFamily="34" charset="0"/>
              </a:rPr>
              <a:t>American taxpayers foot the bill for additional borrowing costs that come from delays in extending the debt limit.</a:t>
            </a:r>
          </a:p>
          <a:p>
            <a:pPr marL="742950" lvl="2" indent="-342900">
              <a:buFont typeface="Arial" charset="0"/>
              <a:buChar char="•"/>
            </a:pPr>
            <a:endParaRPr lang="en-US" sz="1200" b="1" dirty="0">
              <a:solidFill>
                <a:srgbClr val="304668"/>
              </a:solidFill>
              <a:latin typeface="Garamond" panose="02020404030301010803" pitchFamily="18" charset="0"/>
              <a:ea typeface="Verdana" panose="020B0604030504040204" pitchFamily="34" charset="0"/>
              <a:cs typeface="Verdana" panose="020B0604030504040204" pitchFamily="34" charset="0"/>
            </a:endParaRPr>
          </a:p>
          <a:p>
            <a:pPr marL="742950" lvl="2" indent="-342900">
              <a:buFont typeface="Wingdings" charset="2"/>
              <a:buChar char="§"/>
            </a:pPr>
            <a:r>
              <a:rPr lang="en-US" sz="2100" dirty="0">
                <a:latin typeface="Garamond" panose="02020404030301010803" pitchFamily="18" charset="0"/>
                <a:ea typeface="Verdana" panose="020B0604030504040204" pitchFamily="34" charset="0"/>
                <a:cs typeface="Verdana" panose="020B0604030504040204" pitchFamily="34" charset="0"/>
              </a:rPr>
              <a:t>In previous years, uncertainty has caused interest rates on some Treasury bills to spike in anticipation of the X Date, resulting in many millions, if not billions, of dollars in added interest costs.</a:t>
            </a:r>
          </a:p>
          <a:p>
            <a:pPr marL="742950" lvl="2" indent="-342900">
              <a:buFont typeface="Wingdings" charset="2"/>
              <a:buChar char="§"/>
            </a:pPr>
            <a:endParaRPr lang="en-US" sz="2100" dirty="0">
              <a:latin typeface="Garamond" panose="02020404030301010803" pitchFamily="18" charset="0"/>
              <a:ea typeface="Verdana" panose="020B0604030504040204" pitchFamily="34" charset="0"/>
              <a:cs typeface="Verdana" panose="020B0604030504040204" pitchFamily="34" charset="0"/>
            </a:endParaRPr>
          </a:p>
          <a:p>
            <a:pPr marL="742950" lvl="2" indent="-342900">
              <a:buFont typeface="Wingdings" charset="2"/>
              <a:buChar char="§"/>
            </a:pPr>
            <a:r>
              <a:rPr lang="en-US" sz="2100" dirty="0">
                <a:latin typeface="Garamond" panose="02020404030301010803" pitchFamily="18" charset="0"/>
                <a:ea typeface="Verdana" panose="020B0604030504040204" pitchFamily="34" charset="0"/>
                <a:cs typeface="Verdana" panose="020B0604030504040204" pitchFamily="34" charset="0"/>
              </a:rPr>
              <a:t>In 2013, Fidelity’s money-market funds </a:t>
            </a:r>
            <a:r>
              <a:rPr lang="en-US" sz="2100" dirty="0">
                <a:latin typeface="Garamond" panose="02020404030301010803" pitchFamily="18" charset="0"/>
                <a:ea typeface="Verdana" panose="020B0604030504040204" pitchFamily="34" charset="0"/>
                <a:cs typeface="Verdana" panose="020B0604030504040204" pitchFamily="34" charset="0"/>
                <a:hlinkClick r:id="rId2"/>
              </a:rPr>
              <a:t>refused</a:t>
            </a:r>
            <a:r>
              <a:rPr lang="en-US" sz="2100" dirty="0">
                <a:latin typeface="Garamond" panose="02020404030301010803" pitchFamily="18" charset="0"/>
                <a:ea typeface="Verdana" panose="020B0604030504040204" pitchFamily="34" charset="0"/>
                <a:cs typeface="Verdana" panose="020B0604030504040204" pitchFamily="34" charset="0"/>
              </a:rPr>
              <a:t> to hold any U.S. government debt maturing in late October and early November (the period surrounding the projected X Date in that year).</a:t>
            </a:r>
          </a:p>
          <a:p>
            <a:pPr marL="742950" lvl="2" indent="-342900">
              <a:buFont typeface="Wingdings" charset="2"/>
              <a:buChar char="§"/>
            </a:pPr>
            <a:endParaRPr lang="en-US" sz="1200" dirty="0">
              <a:latin typeface="Garamond" panose="02020404030301010803" pitchFamily="18" charset="0"/>
              <a:ea typeface="Verdana" panose="020B0604030504040204" pitchFamily="34" charset="0"/>
              <a:cs typeface="Verdana" panose="020B0604030504040204" pitchFamily="34" charset="0"/>
            </a:endParaRPr>
          </a:p>
          <a:p>
            <a:pPr marL="742950" lvl="2" indent="-342900">
              <a:buFont typeface="Wingdings" charset="2"/>
              <a:buChar char="§"/>
            </a:pPr>
            <a:endParaRPr lang="en-US" sz="2100" dirty="0">
              <a:latin typeface="Garamond" panose="02020404030301010803" pitchFamily="18" charset="0"/>
              <a:ea typeface="Verdana" panose="020B0604030504040204" pitchFamily="34" charset="0"/>
              <a:cs typeface="Verdana" panose="020B0604030504040204" pitchFamily="34" charset="0"/>
            </a:endParaRPr>
          </a:p>
          <a:p>
            <a:pPr marL="400050" lvl="2" indent="0">
              <a:buNone/>
            </a:pPr>
            <a:endParaRPr lang="en-US" sz="2100" dirty="0">
              <a:latin typeface="Garamond" panose="02020404030301010803" pitchFamily="18" charset="0"/>
              <a:ea typeface="Verdana" panose="020B0604030504040204" pitchFamily="34" charset="0"/>
              <a:cs typeface="Verdana" panose="020B0604030504040204" pitchFamily="34" charset="0"/>
            </a:endParaRPr>
          </a:p>
        </p:txBody>
      </p:sp>
      <p:sp>
        <p:nvSpPr>
          <p:cNvPr id="4" name="Slide Number Placeholder 3">
            <a:extLst>
              <a:ext uri="{FF2B5EF4-FFF2-40B4-BE49-F238E27FC236}">
                <a16:creationId xmlns:a16="http://schemas.microsoft.com/office/drawing/2014/main" id="{924FB824-7C23-495F-A1C5-45522417DE9F}"/>
              </a:ext>
            </a:extLst>
          </p:cNvPr>
          <p:cNvSpPr>
            <a:spLocks noGrp="1"/>
          </p:cNvSpPr>
          <p:nvPr>
            <p:ph type="sldNum" sz="quarter" idx="4"/>
          </p:nvPr>
        </p:nvSpPr>
        <p:spPr/>
        <p:txBody>
          <a:bodyPr/>
          <a:lstStyle/>
          <a:p>
            <a:fld id="{3C2FEE08-69F6-694C-9AAF-59BAA227EE9E}" type="slidenum">
              <a:rPr lang="en-US" smtClean="0"/>
              <a:pPr/>
              <a:t>23</a:t>
            </a:fld>
            <a:endParaRPr lang="en-US"/>
          </a:p>
        </p:txBody>
      </p:sp>
    </p:spTree>
    <p:extLst>
      <p:ext uri="{BB962C8B-B14F-4D97-AF65-F5344CB8AC3E}">
        <p14:creationId xmlns:p14="http://schemas.microsoft.com/office/powerpoint/2010/main" val="1535867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 name="Footer Placeholder 1">
            <a:extLst>
              <a:ext uri="{FF2B5EF4-FFF2-40B4-BE49-F238E27FC236}">
                <a16:creationId xmlns:a16="http://schemas.microsoft.com/office/drawing/2014/main" id="{3245DDAF-A428-496C-A6FE-DFA8456E9F99}"/>
              </a:ext>
            </a:extLst>
          </p:cNvPr>
          <p:cNvSpPr>
            <a:spLocks noGrp="1"/>
          </p:cNvSpPr>
          <p:nvPr>
            <p:ph type="ftr" sz="quarter" idx="3"/>
          </p:nvPr>
        </p:nvSpPr>
        <p:spPr>
          <a:xfrm>
            <a:off x="455579" y="301154"/>
            <a:ext cx="9006688" cy="547688"/>
          </a:xfrm>
        </p:spPr>
        <p:txBody>
          <a:bodyPr/>
          <a:lstStyle/>
          <a:p>
            <a:r>
              <a:rPr lang="en-US" sz="3200" b="1" dirty="0">
                <a:solidFill>
                  <a:srgbClr val="3D618B"/>
                </a:solidFill>
                <a:latin typeface="Garamond" panose="02020404030301010803" pitchFamily="18" charset="0"/>
              </a:rPr>
              <a:t>COSTS ADD UP BEFORE THE X DATE</a:t>
            </a:r>
          </a:p>
        </p:txBody>
      </p:sp>
      <p:sp>
        <p:nvSpPr>
          <p:cNvPr id="11" name="TextBox 10">
            <a:extLst>
              <a:ext uri="{FF2B5EF4-FFF2-40B4-BE49-F238E27FC236}">
                <a16:creationId xmlns:a16="http://schemas.microsoft.com/office/drawing/2014/main" id="{41204132-0756-4669-9D29-0394E2BF26FA}"/>
              </a:ext>
            </a:extLst>
          </p:cNvPr>
          <p:cNvSpPr txBox="1"/>
          <p:nvPr/>
        </p:nvSpPr>
        <p:spPr>
          <a:xfrm>
            <a:off x="455579" y="6710324"/>
            <a:ext cx="5181600" cy="838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1200" i="1" baseline="0" dirty="0">
                <a:solidFill>
                  <a:srgbClr val="000000"/>
                </a:solidFill>
                <a:latin typeface="Garamond" panose="02020404030301010803" pitchFamily="18" charset="0"/>
                <a:ea typeface="Tahoma" panose="020B0604030504040204" pitchFamily="34" charset="0"/>
                <a:cs typeface="Tahoma" panose="020B0604030504040204" pitchFamily="34" charset="0"/>
              </a:rPr>
              <a:t>Source: </a:t>
            </a:r>
            <a:r>
              <a:rPr lang="en-US" sz="1200" i="1" baseline="0" dirty="0" err="1">
                <a:solidFill>
                  <a:srgbClr val="000000"/>
                </a:solidFill>
                <a:latin typeface="Garamond" panose="02020404030301010803" pitchFamily="18" charset="0"/>
                <a:ea typeface="Tahoma" panose="020B0604030504040204" pitchFamily="34" charset="0"/>
                <a:cs typeface="Tahoma" panose="020B0604030504040204" pitchFamily="34" charset="0"/>
              </a:rPr>
              <a:t>TreasuryDirect</a:t>
            </a:r>
            <a:endParaRPr lang="en-US" sz="1200" i="1" dirty="0">
              <a:solidFill>
                <a:srgbClr val="000000"/>
              </a:solidFill>
              <a:latin typeface="Garamond" panose="02020404030301010803" pitchFamily="18" charset="0"/>
              <a:ea typeface="Tahoma" panose="020B0604030504040204" pitchFamily="34" charset="0"/>
              <a:cs typeface="Tahoma" panose="020B0604030504040204" pitchFamily="34" charset="0"/>
            </a:endParaRPr>
          </a:p>
        </p:txBody>
      </p:sp>
      <p:sp>
        <p:nvSpPr>
          <p:cNvPr id="12" name="TextBox 11">
            <a:extLst>
              <a:ext uri="{FF2B5EF4-FFF2-40B4-BE49-F238E27FC236}">
                <a16:creationId xmlns:a16="http://schemas.microsoft.com/office/drawing/2014/main" id="{9DC76FDD-C28A-4C5A-ACC5-0C08EC6D32EB}"/>
              </a:ext>
            </a:extLst>
          </p:cNvPr>
          <p:cNvSpPr txBox="1"/>
          <p:nvPr/>
        </p:nvSpPr>
        <p:spPr>
          <a:xfrm rot="16200000">
            <a:off x="-1360701" y="3454580"/>
            <a:ext cx="3289660" cy="3429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1400" b="1" baseline="0">
                <a:solidFill>
                  <a:srgbClr val="000000"/>
                </a:solidFill>
                <a:latin typeface="Garamond" panose="02020404030301010803" pitchFamily="18" charset="0"/>
                <a:ea typeface="Tahoma" panose="020B0604030504040204" pitchFamily="34" charset="0"/>
                <a:cs typeface="Tahoma" panose="020B0604030504040204" pitchFamily="34" charset="0"/>
              </a:rPr>
              <a:t>Interest Rates on Treasury Securities</a:t>
            </a:r>
            <a:endParaRPr lang="en-US" sz="1400" b="1">
              <a:solidFill>
                <a:srgbClr val="000000"/>
              </a:solidFill>
              <a:latin typeface="Garamond" panose="02020404030301010803" pitchFamily="18" charset="0"/>
              <a:ea typeface="Tahoma" panose="020B0604030504040204" pitchFamily="34" charset="0"/>
              <a:cs typeface="Tahoma" panose="020B0604030504040204" pitchFamily="34" charset="0"/>
            </a:endParaRPr>
          </a:p>
        </p:txBody>
      </p:sp>
      <p:graphicFrame>
        <p:nvGraphicFramePr>
          <p:cNvPr id="8" name="Chart 7">
            <a:extLst>
              <a:ext uri="{FF2B5EF4-FFF2-40B4-BE49-F238E27FC236}">
                <a16:creationId xmlns:a16="http://schemas.microsoft.com/office/drawing/2014/main" id="{E4A3949E-2DA3-4E13-A65B-2DF2DA2D7839}"/>
              </a:ext>
            </a:extLst>
          </p:cNvPr>
          <p:cNvGraphicFramePr>
            <a:graphicFrameLocks/>
          </p:cNvGraphicFramePr>
          <p:nvPr>
            <p:extLst>
              <p:ext uri="{D42A27DB-BD31-4B8C-83A1-F6EECF244321}">
                <p14:modId xmlns:p14="http://schemas.microsoft.com/office/powerpoint/2010/main" val="1600212389"/>
              </p:ext>
            </p:extLst>
          </p:nvPr>
        </p:nvGraphicFramePr>
        <p:xfrm>
          <a:off x="455579" y="905988"/>
          <a:ext cx="9099900" cy="5723411"/>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1F25B734-014B-4F95-8FF1-556DB5D0E0B2}"/>
              </a:ext>
            </a:extLst>
          </p:cNvPr>
          <p:cNvSpPr>
            <a:spLocks noGrp="1"/>
          </p:cNvSpPr>
          <p:nvPr>
            <p:ph type="sldNum" sz="quarter" idx="4"/>
          </p:nvPr>
        </p:nvSpPr>
        <p:spPr/>
        <p:txBody>
          <a:bodyPr/>
          <a:lstStyle/>
          <a:p>
            <a:fld id="{3C2FEE08-69F6-694C-9AAF-59BAA227EE9E}" type="slidenum">
              <a:rPr lang="en-US" smtClean="0"/>
              <a:pPr/>
              <a:t>24</a:t>
            </a:fld>
            <a:endParaRPr lang="en-US"/>
          </a:p>
        </p:txBody>
      </p:sp>
    </p:spTree>
    <p:extLst>
      <p:ext uri="{BB962C8B-B14F-4D97-AF65-F5344CB8AC3E}">
        <p14:creationId xmlns:p14="http://schemas.microsoft.com/office/powerpoint/2010/main" val="3631729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5579" y="301154"/>
            <a:ext cx="9006688" cy="547688"/>
          </a:xfrm>
        </p:spPr>
        <p:txBody>
          <a:bodyPr/>
          <a:lstStyle/>
          <a:p>
            <a:r>
              <a:rPr lang="en-US" sz="3200" b="1" dirty="0">
                <a:solidFill>
                  <a:srgbClr val="3D618B"/>
                </a:solidFill>
                <a:latin typeface="Garamond" panose="02020404030301010803" pitchFamily="18" charset="0"/>
              </a:rPr>
              <a:t>COSTS ADD UP BEFORE THE X DATE</a:t>
            </a:r>
          </a:p>
        </p:txBody>
      </p:sp>
      <p:sp>
        <p:nvSpPr>
          <p:cNvPr id="7" name="Content Placeholder 4"/>
          <p:cNvSpPr>
            <a:spLocks noGrp="1"/>
          </p:cNvSpPr>
          <p:nvPr>
            <p:ph idx="1"/>
          </p:nvPr>
        </p:nvSpPr>
        <p:spPr>
          <a:xfrm>
            <a:off x="533400" y="947673"/>
            <a:ext cx="8610600" cy="4859714"/>
          </a:xfrm>
        </p:spPr>
        <p:txBody>
          <a:bodyPr/>
          <a:lstStyle/>
          <a:p>
            <a:pPr marL="342900" lvl="1" indent="-342900">
              <a:buFont typeface="Arial" charset="0"/>
              <a:buChar char="•"/>
            </a:pPr>
            <a:r>
              <a:rPr lang="en-US" sz="2400" b="1">
                <a:solidFill>
                  <a:srgbClr val="304668"/>
                </a:solidFill>
                <a:latin typeface="Garamond" panose="02020404030301010803" pitchFamily="18" charset="0"/>
                <a:ea typeface="Verdana" panose="020B0604030504040204" pitchFamily="34" charset="0"/>
              </a:rPr>
              <a:t>Researchers at the Federal Reserve issued a </a:t>
            </a:r>
            <a:r>
              <a:rPr lang="en-US" sz="2400" b="1">
                <a:solidFill>
                  <a:srgbClr val="304668"/>
                </a:solidFill>
                <a:latin typeface="Garamond" panose="02020404030301010803" pitchFamily="18" charset="0"/>
                <a:ea typeface="Verdana" panose="020B0604030504040204" pitchFamily="34" charset="0"/>
                <a:hlinkClick r:id="rId2">
                  <a:extLst>
                    <a:ext uri="{A12FA001-AC4F-418D-AE19-62706E023703}">
                      <ahyp:hlinkClr xmlns:ahyp="http://schemas.microsoft.com/office/drawing/2018/hyperlinkcolor" val="tx"/>
                    </a:ext>
                  </a:extLst>
                </a:hlinkClick>
              </a:rPr>
              <a:t>study</a:t>
            </a:r>
            <a:r>
              <a:rPr lang="en-US" sz="2400" b="1">
                <a:solidFill>
                  <a:srgbClr val="304668"/>
                </a:solidFill>
                <a:latin typeface="Garamond" panose="02020404030301010803" pitchFamily="18" charset="0"/>
                <a:ea typeface="Verdana" panose="020B0604030504040204" pitchFamily="34" charset="0"/>
              </a:rPr>
              <a:t> finding that approaching the X Date in 2011 and 2013 increased the government’s borrowing costs by hundreds of millions of dollars.</a:t>
            </a:r>
          </a:p>
          <a:p>
            <a:pPr marL="0" lvl="1" indent="0">
              <a:buNone/>
            </a:pPr>
            <a:endParaRPr lang="en-US" sz="1200" b="1">
              <a:solidFill>
                <a:srgbClr val="304668"/>
              </a:solidFill>
              <a:latin typeface="Garamond" panose="02020404030301010803" pitchFamily="18" charset="0"/>
              <a:ea typeface="Verdana" panose="020B0604030504040204" pitchFamily="34" charset="0"/>
            </a:endParaRPr>
          </a:p>
          <a:p>
            <a:pPr marL="742950" lvl="2" indent="-342900">
              <a:buFont typeface="Wingdings" charset="2"/>
              <a:buChar char="§"/>
            </a:pPr>
            <a:r>
              <a:rPr lang="en-US" sz="2000">
                <a:latin typeface="Garamond" panose="02020404030301010803" pitchFamily="18" charset="0"/>
                <a:ea typeface="Verdana" panose="020B0604030504040204" pitchFamily="34" charset="0"/>
              </a:rPr>
              <a:t>The substantial cost to taxpayers stemmed from elevated interest rates on U.S. securities issued in 2011 and 2013 leading up to the date when the debt limit was extended.</a:t>
            </a:r>
          </a:p>
          <a:p>
            <a:pPr marL="742950" lvl="2" indent="-342900">
              <a:buFont typeface="Arial" charset="0"/>
              <a:buChar char="•"/>
            </a:pPr>
            <a:endParaRPr lang="en-US" sz="1200">
              <a:solidFill>
                <a:srgbClr val="304668"/>
              </a:solidFill>
              <a:latin typeface="Garamond" panose="02020404030301010803" pitchFamily="18" charset="0"/>
              <a:ea typeface="Verdana" panose="020B0604030504040204" pitchFamily="34" charset="0"/>
            </a:endParaRPr>
          </a:p>
          <a:p>
            <a:pPr marL="742950" lvl="2" indent="-342900">
              <a:buFont typeface="Wingdings" charset="2"/>
              <a:buChar char="§"/>
            </a:pPr>
            <a:r>
              <a:rPr lang="en-US" sz="2000">
                <a:latin typeface="Garamond" panose="02020404030301010803" pitchFamily="18" charset="0"/>
                <a:ea typeface="Verdana" panose="020B0604030504040204" pitchFamily="34" charset="0"/>
              </a:rPr>
              <a:t>The Government Accountability Office (GAO) conducted a similar study of the 2013 impasse, finding that federal borrowing costs increased by tens of millions of dollars for that year alone, and much more if calculated over the duration of all the debt that was issued.</a:t>
            </a:r>
          </a:p>
          <a:p>
            <a:pPr marL="742950" lvl="2" indent="-342900">
              <a:buFont typeface="Arial" charset="0"/>
              <a:buChar char="•"/>
            </a:pPr>
            <a:endParaRPr lang="en-US" sz="1200">
              <a:solidFill>
                <a:srgbClr val="304668"/>
              </a:solidFill>
              <a:latin typeface="Garamond" panose="02020404030301010803" pitchFamily="18" charset="0"/>
              <a:ea typeface="Verdana" panose="020B0604030504040204" pitchFamily="34" charset="0"/>
            </a:endParaRPr>
          </a:p>
          <a:p>
            <a:pPr marL="342900" lvl="1" indent="-342900">
              <a:buFont typeface="Arial" charset="0"/>
              <a:buChar char="•"/>
            </a:pPr>
            <a:r>
              <a:rPr lang="en-US" sz="2400" b="1">
                <a:solidFill>
                  <a:srgbClr val="304668"/>
                </a:solidFill>
                <a:latin typeface="Garamond" panose="02020404030301010803" pitchFamily="18" charset="0"/>
                <a:ea typeface="Verdana" panose="020B0604030504040204" pitchFamily="34" charset="0"/>
              </a:rPr>
              <a:t>The cost of these impasses to the federal government continues to accrue beyond a single year because many of the securities issued during that period remain outstanding and accruing interest for several years (2, 10, 30, etc.).</a:t>
            </a:r>
          </a:p>
          <a:p>
            <a:pPr>
              <a:buFont typeface="Arial" charset="0"/>
              <a:buChar char="•"/>
            </a:pPr>
            <a:endParaRPr lang="en-US" sz="2100">
              <a:latin typeface="Garamond" panose="02020404030301010803" pitchFamily="18" charset="0"/>
              <a:ea typeface="Verdana" panose="020B0604030504040204" pitchFamily="34" charset="0"/>
              <a:cs typeface="Verdana" panose="020B0604030504040204" pitchFamily="34" charset="0"/>
            </a:endParaRPr>
          </a:p>
        </p:txBody>
      </p:sp>
      <p:sp>
        <p:nvSpPr>
          <p:cNvPr id="4" name="Slide Number Placeholder 3">
            <a:extLst>
              <a:ext uri="{FF2B5EF4-FFF2-40B4-BE49-F238E27FC236}">
                <a16:creationId xmlns:a16="http://schemas.microsoft.com/office/drawing/2014/main" id="{6FBB2B00-1011-4869-9FB8-D80E4B527082}"/>
              </a:ext>
            </a:extLst>
          </p:cNvPr>
          <p:cNvSpPr>
            <a:spLocks noGrp="1"/>
          </p:cNvSpPr>
          <p:nvPr>
            <p:ph type="sldNum" sz="quarter" idx="4"/>
          </p:nvPr>
        </p:nvSpPr>
        <p:spPr/>
        <p:txBody>
          <a:bodyPr/>
          <a:lstStyle/>
          <a:p>
            <a:fld id="{3C2FEE08-69F6-694C-9AAF-59BAA227EE9E}" type="slidenum">
              <a:rPr lang="en-US" smtClean="0"/>
              <a:pPr/>
              <a:t>25</a:t>
            </a:fld>
            <a:endParaRPr lang="en-US"/>
          </a:p>
        </p:txBody>
      </p:sp>
    </p:spTree>
    <p:extLst>
      <p:ext uri="{BB962C8B-B14F-4D97-AF65-F5344CB8AC3E}">
        <p14:creationId xmlns:p14="http://schemas.microsoft.com/office/powerpoint/2010/main" val="3543044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5579" y="301154"/>
            <a:ext cx="9006688" cy="547688"/>
          </a:xfrm>
        </p:spPr>
        <p:txBody>
          <a:bodyPr/>
          <a:lstStyle/>
          <a:p>
            <a:r>
              <a:rPr lang="en-US" sz="3600" b="1" dirty="0">
                <a:solidFill>
                  <a:srgbClr val="3D618B"/>
                </a:solidFill>
                <a:latin typeface="Garamond" panose="02020404030301010803" pitchFamily="18" charset="0"/>
              </a:rPr>
              <a:t>THE RISKS ARE REAL</a:t>
            </a:r>
          </a:p>
        </p:txBody>
      </p:sp>
      <p:sp>
        <p:nvSpPr>
          <p:cNvPr id="7" name="Content Placeholder 4"/>
          <p:cNvSpPr>
            <a:spLocks noGrp="1"/>
          </p:cNvSpPr>
          <p:nvPr>
            <p:ph idx="1"/>
          </p:nvPr>
        </p:nvSpPr>
        <p:spPr>
          <a:xfrm>
            <a:off x="914400" y="1077310"/>
            <a:ext cx="8229600" cy="5933089"/>
          </a:xfrm>
        </p:spPr>
        <p:txBody>
          <a:bodyPr/>
          <a:lstStyle/>
          <a:p>
            <a:pPr>
              <a:buFont typeface="Arial" charset="0"/>
              <a:buChar char="•"/>
            </a:pPr>
            <a:r>
              <a:rPr lang="en-US" sz="2400">
                <a:latin typeface="Garamond" panose="02020404030301010803" pitchFamily="18" charset="0"/>
                <a:ea typeface="Verdana" panose="020B0604030504040204" pitchFamily="34" charset="0"/>
              </a:rPr>
              <a:t>Treasury securities are normally considered safe and liquid. They are treated as the foundation of the global financial system because of the perception that the risk of default is negligible.</a:t>
            </a:r>
          </a:p>
          <a:p>
            <a:pPr marL="0" indent="0"/>
            <a:endParaRPr lang="en-US" sz="2400" b="0">
              <a:solidFill>
                <a:schemeClr val="tx1"/>
              </a:solidFill>
              <a:latin typeface="Garamond" panose="02020404030301010803" pitchFamily="18" charset="0"/>
              <a:ea typeface="Verdana" panose="020B0604030504040204" pitchFamily="34" charset="0"/>
              <a:cs typeface="Verdana" panose="020B0604030504040204" pitchFamily="34" charset="0"/>
            </a:endParaRPr>
          </a:p>
          <a:p>
            <a:pPr>
              <a:buFont typeface="Arial" charset="0"/>
              <a:buChar char="•"/>
            </a:pPr>
            <a:r>
              <a:rPr lang="en-US" sz="2400">
                <a:latin typeface="Garamond" panose="02020404030301010803" pitchFamily="18" charset="0"/>
                <a:ea typeface="Verdana" panose="020B0604030504040204" pitchFamily="34" charset="0"/>
                <a:cs typeface="Verdana" panose="020B0604030504040204" pitchFamily="34" charset="0"/>
              </a:rPr>
              <a:t>GAO on Treasury securities and market risk:</a:t>
            </a:r>
          </a:p>
          <a:p>
            <a:pPr marL="457200" lvl="1" indent="0">
              <a:buNone/>
            </a:pPr>
            <a:endParaRPr lang="en-US" sz="1400">
              <a:latin typeface="Garamond" panose="02020404030301010803" pitchFamily="18" charset="0"/>
              <a:ea typeface="Verdana" panose="020B0604030504040204" pitchFamily="34" charset="0"/>
              <a:cs typeface="Verdana" panose="020B0604030504040204" pitchFamily="34" charset="0"/>
            </a:endParaRPr>
          </a:p>
          <a:p>
            <a:pPr marL="457200" lvl="1" indent="0">
              <a:buNone/>
            </a:pPr>
            <a:r>
              <a:rPr lang="en-US" sz="2000">
                <a:latin typeface="Garamond" panose="02020404030301010803" pitchFamily="18" charset="0"/>
                <a:ea typeface="Verdana" panose="020B0604030504040204" pitchFamily="34" charset="0"/>
                <a:cs typeface="Verdana" panose="020B0604030504040204" pitchFamily="34" charset="0"/>
              </a:rPr>
              <a:t>“The United States benefits from the confidence investors have that debt backed by the full faith and credit of the United States will be honored. Because Treasury securities are viewed as one of the safest assets in the world, they are broadly held by individuals—often in pension funds or mutual funds—and by institutions and central banks for use in everyday transactions. Treasury securities are also the cheapest and one of the most widely used forms of collateral for financial transactions. In many ways U.S. Treasury securities are the underpinning of the world financial system</a:t>
            </a:r>
            <a:r>
              <a:rPr lang="mr-IN" sz="2000">
                <a:latin typeface="Garamond" panose="02020404030301010803" pitchFamily="18" charset="0"/>
                <a:ea typeface="Verdana" panose="020B0604030504040204" pitchFamily="34" charset="0"/>
                <a:cs typeface="Verdana" panose="020B0604030504040204" pitchFamily="34" charset="0"/>
              </a:rPr>
              <a:t>…</a:t>
            </a:r>
            <a:r>
              <a:rPr lang="en-US" sz="2000">
                <a:latin typeface="Garamond" panose="02020404030301010803" pitchFamily="18" charset="0"/>
                <a:ea typeface="Verdana" panose="020B0604030504040204" pitchFamily="34" charset="0"/>
                <a:cs typeface="Verdana" panose="020B0604030504040204" pitchFamily="34" charset="0"/>
              </a:rPr>
              <a:t>[and] delays in raising the debt limit can create uncertainty in the Treasury market.” </a:t>
            </a:r>
          </a:p>
          <a:p>
            <a:pPr lvl="1">
              <a:buFont typeface="Wingdings" panose="05000000000000000000" pitchFamily="2" charset="2"/>
              <a:buChar char="§"/>
            </a:pPr>
            <a:endParaRPr lang="en-US" sz="10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endParaRPr lang="en-US" sz="1600">
              <a:latin typeface="Garamond" panose="02020404030301010803" pitchFamily="18" charset="0"/>
              <a:ea typeface="Verdana" panose="020B0604030504040204" pitchFamily="34" charset="0"/>
              <a:cs typeface="Verdana" panose="020B0604030504040204" pitchFamily="34" charset="0"/>
            </a:endParaRPr>
          </a:p>
          <a:p>
            <a:pPr>
              <a:buFont typeface="Wingdings" panose="05000000000000000000" pitchFamily="2" charset="2"/>
              <a:buChar char="§"/>
            </a:pPr>
            <a:endParaRPr lang="en-US" sz="16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endParaRPr lang="en-US" sz="18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endParaRPr lang="en-US" sz="1800">
              <a:latin typeface="Garamond" panose="02020404030301010803" pitchFamily="18" charset="0"/>
              <a:ea typeface="Verdana" panose="020B0604030504040204" pitchFamily="34" charset="0"/>
              <a:cs typeface="Verdana" panose="020B0604030504040204" pitchFamily="34" charset="0"/>
            </a:endParaRPr>
          </a:p>
          <a:p>
            <a:pPr marL="457200" indent="-457200">
              <a:buFont typeface="Wingdings" panose="05000000000000000000" pitchFamily="2" charset="2"/>
              <a:buChar char="§"/>
            </a:pPr>
            <a:endParaRPr lang="en-US" sz="2800">
              <a:latin typeface="Garamond" panose="02020404030301010803" pitchFamily="18" charset="0"/>
              <a:ea typeface="Verdana" panose="020B0604030504040204" pitchFamily="34" charset="0"/>
              <a:cs typeface="Verdana" panose="020B0604030504040204" pitchFamily="34" charset="0"/>
            </a:endParaRPr>
          </a:p>
        </p:txBody>
      </p:sp>
      <p:sp>
        <p:nvSpPr>
          <p:cNvPr id="4" name="Slide Number Placeholder 3">
            <a:extLst>
              <a:ext uri="{FF2B5EF4-FFF2-40B4-BE49-F238E27FC236}">
                <a16:creationId xmlns:a16="http://schemas.microsoft.com/office/drawing/2014/main" id="{0C27C9A6-2678-4EAE-AEED-9AC40837E4B4}"/>
              </a:ext>
            </a:extLst>
          </p:cNvPr>
          <p:cNvSpPr>
            <a:spLocks noGrp="1"/>
          </p:cNvSpPr>
          <p:nvPr>
            <p:ph type="sldNum" sz="quarter" idx="4"/>
          </p:nvPr>
        </p:nvSpPr>
        <p:spPr/>
        <p:txBody>
          <a:bodyPr/>
          <a:lstStyle/>
          <a:p>
            <a:fld id="{3C2FEE08-69F6-694C-9AAF-59BAA227EE9E}" type="slidenum">
              <a:rPr lang="en-US" smtClean="0"/>
              <a:pPr/>
              <a:t>26</a:t>
            </a:fld>
            <a:endParaRPr lang="en-US"/>
          </a:p>
        </p:txBody>
      </p:sp>
    </p:spTree>
    <p:extLst>
      <p:ext uri="{BB962C8B-B14F-4D97-AF65-F5344CB8AC3E}">
        <p14:creationId xmlns:p14="http://schemas.microsoft.com/office/powerpoint/2010/main" val="3087914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7200" y="289881"/>
            <a:ext cx="9006688" cy="547688"/>
          </a:xfrm>
        </p:spPr>
        <p:txBody>
          <a:bodyPr/>
          <a:lstStyle/>
          <a:p>
            <a:r>
              <a:rPr lang="en-US" sz="3600" b="1" dirty="0">
                <a:solidFill>
                  <a:srgbClr val="3D618B"/>
                </a:solidFill>
                <a:latin typeface="Garamond" panose="02020404030301010803" pitchFamily="18" charset="0"/>
              </a:rPr>
              <a:t>THE RISKS ARE REAL</a:t>
            </a:r>
          </a:p>
        </p:txBody>
      </p:sp>
      <p:sp>
        <p:nvSpPr>
          <p:cNvPr id="7" name="Content Placeholder 4"/>
          <p:cNvSpPr>
            <a:spLocks noGrp="1"/>
          </p:cNvSpPr>
          <p:nvPr>
            <p:ph idx="1"/>
          </p:nvPr>
        </p:nvSpPr>
        <p:spPr>
          <a:xfrm>
            <a:off x="1044611" y="868477"/>
            <a:ext cx="8229600" cy="4859714"/>
          </a:xfrm>
        </p:spPr>
        <p:txBody>
          <a:bodyPr/>
          <a:lstStyle/>
          <a:p>
            <a:pPr marL="0" indent="0"/>
            <a:endParaRPr lang="en-US">
              <a:latin typeface="Garamond" panose="02020404030301010803" pitchFamily="18" charset="0"/>
              <a:ea typeface="Verdana" panose="020B0604030504040204" pitchFamily="34" charset="0"/>
              <a:cs typeface="Verdana" panose="020B0604030504040204" pitchFamily="34" charset="0"/>
            </a:endParaRPr>
          </a:p>
          <a:p>
            <a:pPr>
              <a:buFont typeface="Arial" charset="0"/>
              <a:buChar char="•"/>
            </a:pPr>
            <a:r>
              <a:rPr lang="en-US" sz="2400">
                <a:latin typeface="Garamond" panose="02020404030301010803" pitchFamily="18" charset="0"/>
                <a:ea typeface="Verdana" panose="020B0604030504040204" pitchFamily="34" charset="0"/>
                <a:cs typeface="Verdana" panose="020B0604030504040204" pitchFamily="34" charset="0"/>
              </a:rPr>
              <a:t>Crossing the X Date would be </a:t>
            </a:r>
            <a:r>
              <a:rPr lang="en-US" sz="2400" u="sng">
                <a:latin typeface="Garamond" panose="02020404030301010803" pitchFamily="18" charset="0"/>
                <a:ea typeface="Verdana" panose="020B0604030504040204" pitchFamily="34" charset="0"/>
                <a:cs typeface="Verdana" panose="020B0604030504040204" pitchFamily="34" charset="0"/>
              </a:rPr>
              <a:t>unprecedented</a:t>
            </a:r>
            <a:r>
              <a:rPr lang="en-US" sz="2400">
                <a:latin typeface="Garamond" panose="02020404030301010803" pitchFamily="18" charset="0"/>
                <a:ea typeface="Verdana" panose="020B0604030504040204" pitchFamily="34" charset="0"/>
                <a:cs typeface="Verdana" panose="020B0604030504040204" pitchFamily="34" charset="0"/>
              </a:rPr>
              <a:t>.</a:t>
            </a:r>
          </a:p>
          <a:p>
            <a:pPr>
              <a:buFont typeface="Wingdings" panose="05000000000000000000" pitchFamily="2" charset="2"/>
              <a:buChar char="§"/>
            </a:pPr>
            <a:endParaRPr lang="en-US" sz="1200">
              <a:latin typeface="Garamond" panose="02020404030301010803" pitchFamily="18" charset="0"/>
              <a:ea typeface="Verdana" panose="020B0604030504040204" pitchFamily="34" charset="0"/>
              <a:cs typeface="Verdana" panose="020B0604030504040204" pitchFamily="34" charset="0"/>
            </a:endParaRPr>
          </a:p>
          <a:p>
            <a:pPr>
              <a:buFont typeface="Arial" charset="0"/>
              <a:buChar char="•"/>
            </a:pPr>
            <a:r>
              <a:rPr lang="en-US" sz="2400">
                <a:latin typeface="Garamond" panose="02020404030301010803" pitchFamily="18" charset="0"/>
                <a:ea typeface="Verdana" panose="020B0604030504040204" pitchFamily="34" charset="0"/>
                <a:cs typeface="Verdana" panose="020B0604030504040204" pitchFamily="34" charset="0"/>
              </a:rPr>
              <a:t>Potential for significant market disruption.</a:t>
            </a:r>
          </a:p>
          <a:p>
            <a:pPr lvl="1">
              <a:buFont typeface="Wingdings" panose="05000000000000000000" pitchFamily="2" charset="2"/>
              <a:buChar char="§"/>
            </a:pPr>
            <a:endParaRPr lang="en-US" sz="12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a:latin typeface="Garamond" panose="02020404030301010803" pitchFamily="18" charset="0"/>
                <a:ea typeface="Verdana" panose="020B0604030504040204" pitchFamily="34" charset="0"/>
                <a:hlinkClick r:id="rId2"/>
              </a:rPr>
              <a:t>GAO</a:t>
            </a:r>
            <a:r>
              <a:rPr lang="en-US" sz="2000">
                <a:latin typeface="Garamond" panose="02020404030301010803" pitchFamily="18" charset="0"/>
                <a:ea typeface="Verdana" panose="020B0604030504040204" pitchFamily="34" charset="0"/>
              </a:rPr>
              <a:t>: “Disruptions in the financial sector due to the [a] debt limit impasse could ultimately result in the increased costs for providing credit in the economy, either through increases in interest rates or in transaction costs. Consequently, lending in the economy may be reduced, and loans may become more costly. Reducing availability of capital may translate into lower levels of economic activity and growth.”</a:t>
            </a:r>
          </a:p>
          <a:p>
            <a:pPr lvl="1">
              <a:buFont typeface="Wingdings" panose="05000000000000000000" pitchFamily="2" charset="2"/>
              <a:buChar char="§"/>
            </a:pPr>
            <a:endParaRPr lang="en-US" sz="1200">
              <a:latin typeface="Garamond" panose="02020404030301010803" pitchFamily="18" charset="0"/>
              <a:ea typeface="Verdana" panose="020B0604030504040204" pitchFamily="34" charset="0"/>
              <a:cs typeface="Verdana" panose="020B0604030504040204" pitchFamily="34" charset="0"/>
            </a:endParaRPr>
          </a:p>
          <a:p>
            <a:pPr>
              <a:buFont typeface="Arial" panose="020B0604020202020204" pitchFamily="34" charset="0"/>
              <a:buChar char="•"/>
            </a:pPr>
            <a:r>
              <a:rPr lang="en-US" sz="2300">
                <a:latin typeface="Garamond" panose="02020404030301010803" pitchFamily="18" charset="0"/>
                <a:ea typeface="Verdana" panose="020B0604030504040204" pitchFamily="34" charset="0"/>
                <a:cs typeface="Verdana" panose="020B0604030504040204" pitchFamily="34" charset="0"/>
              </a:rPr>
              <a:t>A worst-case scenario would be the failure of a Treasury auction to attract enough buyers to roll over maturing U.S. government debt.</a:t>
            </a:r>
          </a:p>
          <a:p>
            <a:pPr marL="457200" lvl="1" indent="0">
              <a:buNone/>
            </a:pPr>
            <a:endParaRPr lang="en-US" sz="20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endParaRPr lang="en-US" sz="1800">
              <a:latin typeface="Garamond" panose="02020404030301010803" pitchFamily="18" charset="0"/>
              <a:ea typeface="Verdana" panose="020B0604030504040204" pitchFamily="34" charset="0"/>
              <a:cs typeface="Verdana" panose="020B0604030504040204" pitchFamily="34" charset="0"/>
            </a:endParaRPr>
          </a:p>
          <a:p>
            <a:pPr marL="457200" indent="-457200">
              <a:buFont typeface="Wingdings" panose="05000000000000000000" pitchFamily="2" charset="2"/>
              <a:buChar char="§"/>
            </a:pPr>
            <a:endParaRPr lang="en-US" sz="2800">
              <a:latin typeface="Garamond" panose="02020404030301010803" pitchFamily="18" charset="0"/>
              <a:ea typeface="Verdana" panose="020B0604030504040204" pitchFamily="34" charset="0"/>
              <a:cs typeface="Verdana" panose="020B0604030504040204" pitchFamily="34" charset="0"/>
            </a:endParaRPr>
          </a:p>
        </p:txBody>
      </p:sp>
      <p:sp>
        <p:nvSpPr>
          <p:cNvPr id="2" name="Rectangle 1"/>
          <p:cNvSpPr/>
          <p:nvPr/>
        </p:nvSpPr>
        <p:spPr>
          <a:xfrm>
            <a:off x="457200" y="6673254"/>
            <a:ext cx="6553201" cy="461665"/>
          </a:xfrm>
          <a:prstGeom prst="rect">
            <a:avLst/>
          </a:prstGeom>
        </p:spPr>
        <p:txBody>
          <a:bodyPr wrap="square">
            <a:spAutoFit/>
          </a:bodyPr>
          <a:lstStyle/>
          <a:p>
            <a:r>
              <a:rPr lang="en-US" sz="1200" i="1">
                <a:latin typeface="Garamond" panose="02020404030301010803" pitchFamily="18" charset="0"/>
              </a:rPr>
              <a:t>Source: </a:t>
            </a:r>
            <a:r>
              <a:rPr lang="en-US" sz="1200" i="1">
                <a:latin typeface="Garamond" panose="02020404030301010803" pitchFamily="18" charset="0"/>
                <a:hlinkClick r:id="rId3"/>
              </a:rPr>
              <a:t>Government Accountability Office</a:t>
            </a:r>
            <a:r>
              <a:rPr lang="en-US" sz="1200" i="1">
                <a:latin typeface="Garamond" panose="02020404030301010803" pitchFamily="18" charset="0"/>
              </a:rPr>
              <a:t> Audit of the U.S. Government’s Consolidated Financial Statements for Fiscal Years 2013 and 2014</a:t>
            </a:r>
          </a:p>
        </p:txBody>
      </p:sp>
      <p:sp>
        <p:nvSpPr>
          <p:cNvPr id="5" name="Slide Number Placeholder 4">
            <a:extLst>
              <a:ext uri="{FF2B5EF4-FFF2-40B4-BE49-F238E27FC236}">
                <a16:creationId xmlns:a16="http://schemas.microsoft.com/office/drawing/2014/main" id="{6BA8963F-FA05-412D-ADA4-C749E435A53D}"/>
              </a:ext>
            </a:extLst>
          </p:cNvPr>
          <p:cNvSpPr>
            <a:spLocks noGrp="1"/>
          </p:cNvSpPr>
          <p:nvPr>
            <p:ph type="sldNum" sz="quarter" idx="4"/>
          </p:nvPr>
        </p:nvSpPr>
        <p:spPr/>
        <p:txBody>
          <a:bodyPr/>
          <a:lstStyle/>
          <a:p>
            <a:fld id="{3C2FEE08-69F6-694C-9AAF-59BAA227EE9E}" type="slidenum">
              <a:rPr lang="en-US" smtClean="0"/>
              <a:pPr/>
              <a:t>27</a:t>
            </a:fld>
            <a:endParaRPr lang="en-US"/>
          </a:p>
        </p:txBody>
      </p:sp>
    </p:spTree>
    <p:extLst>
      <p:ext uri="{BB962C8B-B14F-4D97-AF65-F5344CB8AC3E}">
        <p14:creationId xmlns:p14="http://schemas.microsoft.com/office/powerpoint/2010/main" val="1442916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7200" y="291401"/>
            <a:ext cx="9006688" cy="547688"/>
          </a:xfrm>
        </p:spPr>
        <p:txBody>
          <a:bodyPr/>
          <a:lstStyle/>
          <a:p>
            <a:r>
              <a:rPr lang="en-US" sz="3600" b="1" dirty="0">
                <a:solidFill>
                  <a:srgbClr val="3D618B"/>
                </a:solidFill>
                <a:latin typeface="Garamond" panose="02020404030301010803" pitchFamily="18" charset="0"/>
              </a:rPr>
              <a:t>THE RISKS ARE REAL</a:t>
            </a:r>
          </a:p>
        </p:txBody>
      </p:sp>
      <p:sp>
        <p:nvSpPr>
          <p:cNvPr id="7" name="Content Placeholder 4"/>
          <p:cNvSpPr>
            <a:spLocks noGrp="1"/>
          </p:cNvSpPr>
          <p:nvPr>
            <p:ph idx="1"/>
          </p:nvPr>
        </p:nvSpPr>
        <p:spPr>
          <a:xfrm>
            <a:off x="763343" y="911120"/>
            <a:ext cx="8229600" cy="4859714"/>
          </a:xfrm>
        </p:spPr>
        <p:txBody>
          <a:bodyPr/>
          <a:lstStyle/>
          <a:p>
            <a:pPr>
              <a:buFont typeface="Arial" panose="020B0604020202020204" pitchFamily="34" charset="0"/>
              <a:buChar char="•"/>
            </a:pPr>
            <a:r>
              <a:rPr lang="en-US" sz="2400" dirty="0">
                <a:latin typeface="Garamond" panose="02020404030301010803" pitchFamily="18" charset="0"/>
                <a:ea typeface="Verdana" panose="020B0604030504040204" pitchFamily="34" charset="0"/>
                <a:cs typeface="Verdana" panose="020B0604030504040204" pitchFamily="34" charset="0"/>
              </a:rPr>
              <a:t>Further rating agency downgrades are possible.</a:t>
            </a:r>
          </a:p>
          <a:p>
            <a:pPr>
              <a:buFont typeface="Wingdings" panose="05000000000000000000" pitchFamily="2" charset="2"/>
              <a:buChar char="§"/>
            </a:pPr>
            <a:endParaRPr lang="en-US" sz="1200" dirty="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dirty="0">
                <a:latin typeface="Garamond" panose="02020404030301010803" pitchFamily="18" charset="0"/>
                <a:ea typeface="Verdana" panose="020B0604030504040204" pitchFamily="34" charset="0"/>
                <a:cs typeface="Verdana" panose="020B0604030504040204" pitchFamily="34" charset="0"/>
              </a:rPr>
              <a:t>S&amp;P downgraded U.S. government debt in 2011. Market reaction at the time was thankfully not severe. But there is uncertainty about the effects of another downgrade, since many funds are prohibited from holding non-AAA securities.</a:t>
            </a:r>
          </a:p>
          <a:p>
            <a:pPr lvl="1">
              <a:buFont typeface="Wingdings" panose="05000000000000000000" pitchFamily="2" charset="2"/>
              <a:buChar char="§"/>
            </a:pPr>
            <a:endParaRPr lang="en-US" sz="1200" dirty="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dirty="0">
                <a:latin typeface="Garamond" panose="02020404030301010803" pitchFamily="18" charset="0"/>
                <a:ea typeface="Verdana" panose="020B0604030504040204" pitchFamily="34" charset="0"/>
                <a:cs typeface="Verdana" panose="020B0604030504040204" pitchFamily="34" charset="0"/>
              </a:rPr>
              <a:t>Fitch: </a:t>
            </a:r>
            <a:r>
              <a:rPr lang="en-US" sz="2000" i="1" dirty="0">
                <a:latin typeface="Garamond" panose="02020404030301010803" pitchFamily="18" charset="0"/>
                <a:ea typeface="Verdana" panose="020B0604030504040204" pitchFamily="34" charset="0"/>
                <a:cs typeface="Verdana" panose="020B0604030504040204" pitchFamily="34" charset="0"/>
              </a:rPr>
              <a:t>“Arrears on [various federal government] obligations would not constitute a default event from a sovereign rating perspective but very likely prompt a downgrade even as debt obligations continued to be met.”</a:t>
            </a:r>
          </a:p>
          <a:p>
            <a:pPr lvl="2">
              <a:buFont typeface="Wingdings" panose="05000000000000000000" pitchFamily="2" charset="2"/>
              <a:buChar char="§"/>
            </a:pPr>
            <a:endParaRPr lang="en-US" sz="1200" b="1" dirty="0">
              <a:latin typeface="Garamond" panose="02020404030301010803" pitchFamily="18" charset="0"/>
              <a:ea typeface="Verdana" panose="020B0604030504040204" pitchFamily="34" charset="0"/>
              <a:cs typeface="Verdana" panose="020B0604030504040204" pitchFamily="34" charset="0"/>
            </a:endParaRPr>
          </a:p>
          <a:p>
            <a:pPr lvl="2">
              <a:buFont typeface="Wingdings" panose="05000000000000000000" pitchFamily="2" charset="2"/>
              <a:buChar char="§"/>
            </a:pPr>
            <a:r>
              <a:rPr lang="en-US" sz="2000" b="1" dirty="0">
                <a:latin typeface="Garamond" panose="02020404030301010803" pitchFamily="18" charset="0"/>
                <a:ea typeface="Verdana" panose="020B0604030504040204" pitchFamily="34" charset="0"/>
                <a:cs typeface="Verdana" panose="020B0604030504040204" pitchFamily="34" charset="0"/>
              </a:rPr>
              <a:t>Translation: </a:t>
            </a:r>
            <a:r>
              <a:rPr lang="en-US" sz="2000" dirty="0">
                <a:latin typeface="Garamond" panose="02020404030301010803" pitchFamily="18" charset="0"/>
                <a:ea typeface="Verdana" panose="020B0604030504040204" pitchFamily="34" charset="0"/>
                <a:cs typeface="Verdana" panose="020B0604030504040204" pitchFamily="34" charset="0"/>
              </a:rPr>
              <a:t>If we go past the X Date without a debt limit increase, prepare for a downgrade.</a:t>
            </a:r>
          </a:p>
          <a:p>
            <a:pPr lvl="2">
              <a:buFont typeface="Wingdings" panose="05000000000000000000" pitchFamily="2" charset="2"/>
              <a:buChar char="§"/>
            </a:pPr>
            <a:endParaRPr lang="en-US" sz="1200" dirty="0">
              <a:latin typeface="Garamond" panose="02020404030301010803" pitchFamily="18" charset="0"/>
              <a:ea typeface="Verdana" panose="020B0604030504040204" pitchFamily="34" charset="0"/>
              <a:cs typeface="Verdana" panose="020B0604030504040204" pitchFamily="34" charset="0"/>
            </a:endParaRPr>
          </a:p>
          <a:p>
            <a:pPr marL="457200" indent="-457200">
              <a:buFont typeface="Arial" charset="0"/>
              <a:buChar char="•"/>
            </a:pPr>
            <a:r>
              <a:rPr lang="en-US" sz="2400" dirty="0">
                <a:latin typeface="Garamond" panose="02020404030301010803" pitchFamily="18" charset="0"/>
                <a:ea typeface="Verdana" panose="020B0604030504040204" pitchFamily="34" charset="0"/>
                <a:cs typeface="Verdana" panose="020B0604030504040204" pitchFamily="34" charset="0"/>
              </a:rPr>
              <a:t>Fed Chairman Jerome Powell on crossing the X Date:</a:t>
            </a:r>
          </a:p>
          <a:p>
            <a:pPr marL="457200" indent="-457200">
              <a:buFont typeface="Arial" charset="0"/>
              <a:buChar char="•"/>
            </a:pPr>
            <a:endParaRPr lang="en-US" sz="1200" dirty="0">
              <a:latin typeface="Garamond" panose="02020404030301010803" pitchFamily="18" charset="0"/>
              <a:ea typeface="Verdana" panose="020B0604030504040204" pitchFamily="34" charset="0"/>
              <a:cs typeface="Verdana" panose="020B0604030504040204" pitchFamily="34" charset="0"/>
            </a:endParaRPr>
          </a:p>
          <a:p>
            <a:pPr marL="457200" lvl="1" indent="0">
              <a:buNone/>
            </a:pPr>
            <a:r>
              <a:rPr lang="en-US" sz="2100" dirty="0">
                <a:latin typeface="Garamond" panose="02020404030301010803" pitchFamily="18" charset="0"/>
                <a:ea typeface="Verdana" panose="020B0604030504040204" pitchFamily="34" charset="0"/>
                <a:cs typeface="Verdana" panose="020B0604030504040204" pitchFamily="34" charset="0"/>
              </a:rPr>
              <a:t>“It’s beyond even considering that the United States would not honor all of its obligations and pay them when due. It is just something that can’t even be considered.”</a:t>
            </a:r>
          </a:p>
          <a:p>
            <a:pPr marL="457200" indent="-457200">
              <a:buFont typeface="Wingdings" panose="05000000000000000000" pitchFamily="2" charset="2"/>
              <a:buChar char="§"/>
            </a:pPr>
            <a:endParaRPr lang="en-US" sz="2400" dirty="0">
              <a:latin typeface="Garamond" panose="02020404030301010803" pitchFamily="18" charset="0"/>
              <a:ea typeface="Verdana" panose="020B0604030504040204" pitchFamily="34" charset="0"/>
              <a:cs typeface="Verdana" panose="020B0604030504040204" pitchFamily="34" charset="0"/>
            </a:endParaRPr>
          </a:p>
        </p:txBody>
      </p:sp>
      <p:sp>
        <p:nvSpPr>
          <p:cNvPr id="4" name="Slide Number Placeholder 3">
            <a:extLst>
              <a:ext uri="{FF2B5EF4-FFF2-40B4-BE49-F238E27FC236}">
                <a16:creationId xmlns:a16="http://schemas.microsoft.com/office/drawing/2014/main" id="{E475414A-1790-43FD-A74E-A79D9BF9D1C3}"/>
              </a:ext>
            </a:extLst>
          </p:cNvPr>
          <p:cNvSpPr>
            <a:spLocks noGrp="1"/>
          </p:cNvSpPr>
          <p:nvPr>
            <p:ph type="sldNum" sz="quarter" idx="4"/>
          </p:nvPr>
        </p:nvSpPr>
        <p:spPr/>
        <p:txBody>
          <a:bodyPr/>
          <a:lstStyle/>
          <a:p>
            <a:fld id="{3C2FEE08-69F6-694C-9AAF-59BAA227EE9E}" type="slidenum">
              <a:rPr lang="en-US" smtClean="0"/>
              <a:pPr/>
              <a:t>28</a:t>
            </a:fld>
            <a:endParaRPr lang="en-US"/>
          </a:p>
        </p:txBody>
      </p:sp>
    </p:spTree>
    <p:extLst>
      <p:ext uri="{BB962C8B-B14F-4D97-AF65-F5344CB8AC3E}">
        <p14:creationId xmlns:p14="http://schemas.microsoft.com/office/powerpoint/2010/main" val="6301475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7200" y="296492"/>
            <a:ext cx="9006688" cy="547688"/>
          </a:xfrm>
        </p:spPr>
        <p:txBody>
          <a:bodyPr/>
          <a:lstStyle/>
          <a:p>
            <a:r>
              <a:rPr lang="en-US" sz="3600" b="1" dirty="0">
                <a:solidFill>
                  <a:srgbClr val="3D618B"/>
                </a:solidFill>
                <a:latin typeface="Garamond" panose="02020404030301010803" pitchFamily="18" charset="0"/>
              </a:rPr>
              <a:t>THE RISKS ARE REAL</a:t>
            </a:r>
          </a:p>
        </p:txBody>
      </p:sp>
      <p:sp>
        <p:nvSpPr>
          <p:cNvPr id="8" name="Content Placeholder 4"/>
          <p:cNvSpPr>
            <a:spLocks noGrp="1"/>
          </p:cNvSpPr>
          <p:nvPr>
            <p:ph idx="1"/>
          </p:nvPr>
        </p:nvSpPr>
        <p:spPr>
          <a:xfrm>
            <a:off x="914400" y="912782"/>
            <a:ext cx="8229600" cy="4859714"/>
          </a:xfrm>
        </p:spPr>
        <p:txBody>
          <a:bodyPr/>
          <a:lstStyle/>
          <a:p>
            <a:pPr marL="457200" lvl="1" indent="0">
              <a:buNone/>
            </a:pPr>
            <a:endParaRPr lang="en-US" sz="800">
              <a:latin typeface="Garamond" panose="02020404030301010803" pitchFamily="18" charset="0"/>
              <a:ea typeface="Verdana" panose="020B0604030504040204" pitchFamily="34" charset="0"/>
              <a:cs typeface="Verdana" panose="020B0604030504040204" pitchFamily="34" charset="0"/>
            </a:endParaRPr>
          </a:p>
          <a:p>
            <a:pPr>
              <a:buFont typeface="Arial" charset="0"/>
              <a:buChar char="•"/>
            </a:pPr>
            <a:r>
              <a:rPr lang="en-US" sz="2400">
                <a:latin typeface="Garamond" panose="02020404030301010803" pitchFamily="18" charset="0"/>
                <a:ea typeface="Verdana" panose="020B0604030504040204" pitchFamily="34" charset="0"/>
                <a:cs typeface="Verdana" panose="020B0604030504040204" pitchFamily="34" charset="0"/>
              </a:rPr>
              <a:t>Market risks beyond the X Date:</a:t>
            </a:r>
          </a:p>
          <a:p>
            <a:pPr>
              <a:buFont typeface="Wingdings" panose="05000000000000000000" pitchFamily="2" charset="2"/>
              <a:buChar char="§"/>
            </a:pPr>
            <a:endParaRPr lang="en-US" sz="12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a:latin typeface="Garamond" panose="02020404030301010803" pitchFamily="18" charset="0"/>
                <a:ea typeface="Verdana" panose="020B0604030504040204" pitchFamily="34" charset="0"/>
                <a:cs typeface="Verdana" panose="020B0604030504040204" pitchFamily="34" charset="0"/>
              </a:rPr>
              <a:t>Treasury market, interest rates</a:t>
            </a:r>
          </a:p>
          <a:p>
            <a:pPr lvl="1">
              <a:buFont typeface="Wingdings" panose="05000000000000000000" pitchFamily="2" charset="2"/>
              <a:buChar char="§"/>
            </a:pPr>
            <a:endParaRPr lang="en-US" sz="12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a:latin typeface="Garamond" panose="02020404030301010803" pitchFamily="18" charset="0"/>
                <a:ea typeface="Verdana" panose="020B0604030504040204" pitchFamily="34" charset="0"/>
                <a:cs typeface="Verdana" panose="020B0604030504040204" pitchFamily="34" charset="0"/>
              </a:rPr>
              <a:t>Potential for serious equity market reaction (affecting 401(k)s, IRAs, and other pensions)</a:t>
            </a:r>
          </a:p>
          <a:p>
            <a:pPr lvl="1">
              <a:buFont typeface="Wingdings" panose="05000000000000000000" pitchFamily="2" charset="2"/>
              <a:buChar char="§"/>
            </a:pPr>
            <a:endParaRPr lang="en-US" sz="12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a:latin typeface="Garamond" panose="02020404030301010803" pitchFamily="18" charset="0"/>
                <a:ea typeface="Verdana" panose="020B0604030504040204" pitchFamily="34" charset="0"/>
                <a:cs typeface="Verdana" panose="020B0604030504040204" pitchFamily="34" charset="0"/>
              </a:rPr>
              <a:t>U.S. economy</a:t>
            </a:r>
          </a:p>
          <a:p>
            <a:pPr lvl="1">
              <a:buFont typeface="Wingdings" panose="05000000000000000000" pitchFamily="2" charset="2"/>
              <a:buChar char="§"/>
            </a:pPr>
            <a:endParaRPr lang="en-US" sz="1200">
              <a:latin typeface="Garamond" panose="02020404030301010803" pitchFamily="18" charset="0"/>
              <a:ea typeface="Verdana" panose="020B0604030504040204" pitchFamily="34" charset="0"/>
              <a:cs typeface="Verdana" panose="020B0604030504040204" pitchFamily="34" charset="0"/>
            </a:endParaRPr>
          </a:p>
          <a:p>
            <a:pPr lvl="1">
              <a:buFont typeface="Wingdings" panose="05000000000000000000" pitchFamily="2" charset="2"/>
              <a:buChar char="§"/>
            </a:pPr>
            <a:r>
              <a:rPr lang="en-US" sz="2000">
                <a:latin typeface="Garamond" panose="02020404030301010803" pitchFamily="18" charset="0"/>
                <a:ea typeface="Verdana" panose="020B0604030504040204" pitchFamily="34" charset="0"/>
                <a:cs typeface="Verdana" panose="020B0604030504040204" pitchFamily="34" charset="0"/>
              </a:rPr>
              <a:t>The global financial system</a:t>
            </a:r>
          </a:p>
          <a:p>
            <a:pPr marL="457200" lvl="1" indent="0">
              <a:spcBef>
                <a:spcPts val="0"/>
              </a:spcBef>
              <a:buNone/>
            </a:pPr>
            <a:endParaRPr lang="en-US" sz="2400">
              <a:latin typeface="Garamond" panose="02020404030301010803" pitchFamily="18" charset="0"/>
              <a:ea typeface="Verdana" panose="020B0604030504040204" pitchFamily="34" charset="0"/>
              <a:cs typeface="Verdana" panose="020B0604030504040204" pitchFamily="34" charset="0"/>
            </a:endParaRPr>
          </a:p>
          <a:p>
            <a:pPr>
              <a:buFont typeface="Arial" charset="0"/>
              <a:buChar char="•"/>
            </a:pPr>
            <a:r>
              <a:rPr lang="en-US" sz="2400">
                <a:latin typeface="Garamond" panose="02020404030301010803" pitchFamily="18" charset="0"/>
                <a:ea typeface="Verdana" panose="020B0604030504040204" pitchFamily="34" charset="0"/>
                <a:cs typeface="Verdana" panose="020B0604030504040204" pitchFamily="34" charset="0"/>
              </a:rPr>
              <a:t>No guarantee of the outcome; risks are risks</a:t>
            </a:r>
          </a:p>
          <a:p>
            <a:pPr marL="457200" indent="-457200">
              <a:buFont typeface="Wingdings" panose="05000000000000000000" pitchFamily="2" charset="2"/>
              <a:buChar char="§"/>
            </a:pPr>
            <a:endParaRPr lang="en-US" sz="2400">
              <a:latin typeface="Garamond" panose="02020404030301010803" pitchFamily="18" charset="0"/>
              <a:ea typeface="Verdana" panose="020B0604030504040204" pitchFamily="34" charset="0"/>
              <a:cs typeface="Verdana" panose="020B0604030504040204" pitchFamily="34" charset="0"/>
            </a:endParaRPr>
          </a:p>
        </p:txBody>
      </p:sp>
      <p:sp>
        <p:nvSpPr>
          <p:cNvPr id="4" name="Slide Number Placeholder 3">
            <a:extLst>
              <a:ext uri="{FF2B5EF4-FFF2-40B4-BE49-F238E27FC236}">
                <a16:creationId xmlns:a16="http://schemas.microsoft.com/office/drawing/2014/main" id="{10DE5F9C-FCBF-4BCF-B671-90AD98ED85A5}"/>
              </a:ext>
            </a:extLst>
          </p:cNvPr>
          <p:cNvSpPr>
            <a:spLocks noGrp="1"/>
          </p:cNvSpPr>
          <p:nvPr>
            <p:ph type="sldNum" sz="quarter" idx="4"/>
          </p:nvPr>
        </p:nvSpPr>
        <p:spPr/>
        <p:txBody>
          <a:bodyPr/>
          <a:lstStyle/>
          <a:p>
            <a:fld id="{3C2FEE08-69F6-694C-9AAF-59BAA227EE9E}" type="slidenum">
              <a:rPr lang="en-US" smtClean="0"/>
              <a:pPr/>
              <a:t>29</a:t>
            </a:fld>
            <a:endParaRPr lang="en-US"/>
          </a:p>
        </p:txBody>
      </p:sp>
    </p:spTree>
    <p:extLst>
      <p:ext uri="{BB962C8B-B14F-4D97-AF65-F5344CB8AC3E}">
        <p14:creationId xmlns:p14="http://schemas.microsoft.com/office/powerpoint/2010/main" val="149830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502920" y="363432"/>
            <a:ext cx="6845103" cy="365125"/>
          </a:xfrm>
        </p:spPr>
        <p:txBody>
          <a:bodyPr/>
          <a:lstStyle/>
          <a:p>
            <a:r>
              <a:rPr lang="en-US" sz="3600" b="1" dirty="0">
                <a:solidFill>
                  <a:srgbClr val="3D618B"/>
                </a:solidFill>
                <a:latin typeface="Garamond" panose="02020404030301010803" pitchFamily="18" charset="0"/>
              </a:rPr>
              <a:t>The Basics</a:t>
            </a:r>
          </a:p>
        </p:txBody>
      </p:sp>
      <p:sp>
        <p:nvSpPr>
          <p:cNvPr id="4" name="Content Placeholder 3"/>
          <p:cNvSpPr>
            <a:spLocks noGrp="1"/>
          </p:cNvSpPr>
          <p:nvPr>
            <p:ph idx="1"/>
          </p:nvPr>
        </p:nvSpPr>
        <p:spPr>
          <a:xfrm>
            <a:off x="838200" y="1066800"/>
            <a:ext cx="9052560" cy="5250937"/>
          </a:xfrm>
        </p:spPr>
        <p:txBody>
          <a:bodyPr/>
          <a:lstStyle/>
          <a:p>
            <a:pPr>
              <a:buFont typeface="Arial" charset="0"/>
              <a:buChar char="•"/>
            </a:pPr>
            <a:r>
              <a:rPr lang="en-US" sz="2400" b="1" dirty="0">
                <a:latin typeface="Garamond" panose="02020404030301010803" pitchFamily="18" charset="0"/>
                <a:ea typeface="Verdana" panose="020B0604030504040204" pitchFamily="34" charset="0"/>
              </a:rPr>
              <a:t>The </a:t>
            </a:r>
            <a:r>
              <a:rPr lang="en-US" sz="2400" dirty="0">
                <a:latin typeface="Garamond" panose="02020404030301010803" pitchFamily="18" charset="0"/>
                <a:ea typeface="Verdana" panose="020B0604030504040204" pitchFamily="34" charset="0"/>
              </a:rPr>
              <a:t>d</a:t>
            </a:r>
            <a:r>
              <a:rPr lang="en-US" sz="2400" b="1" dirty="0">
                <a:latin typeface="Garamond" panose="02020404030301010803" pitchFamily="18" charset="0"/>
                <a:ea typeface="Verdana" panose="020B0604030504040204" pitchFamily="34" charset="0"/>
              </a:rPr>
              <a:t>ebt limit is…</a:t>
            </a:r>
          </a:p>
          <a:p>
            <a:endParaRPr lang="en-US" sz="500" b="1" dirty="0">
              <a:latin typeface="Garamond" panose="02020404030301010803" pitchFamily="18" charset="0"/>
              <a:ea typeface="Verdana" panose="020B0604030504040204" pitchFamily="34" charset="0"/>
            </a:endParaRPr>
          </a:p>
          <a:p>
            <a:pPr marL="457200" lvl="1" indent="0">
              <a:buNone/>
            </a:pPr>
            <a:r>
              <a:rPr lang="en-US" sz="2000" dirty="0">
                <a:latin typeface="Garamond" panose="02020404030301010803" pitchFamily="18" charset="0"/>
                <a:ea typeface="Verdana" panose="020B0604030504040204" pitchFamily="34" charset="0"/>
              </a:rPr>
              <a:t>…the maximum amount that Treasury is allowed to borrow;</a:t>
            </a:r>
          </a:p>
          <a:p>
            <a:pPr marL="457200" lvl="1" indent="0">
              <a:buNone/>
            </a:pPr>
            <a:r>
              <a:rPr lang="en-US" sz="2000" dirty="0">
                <a:latin typeface="Garamond" panose="02020404030301010803" pitchFamily="18" charset="0"/>
                <a:ea typeface="Verdana" panose="020B0604030504040204" pitchFamily="34" charset="0"/>
              </a:rPr>
              <a:t>…set by statute (Congress must act to change it); and</a:t>
            </a:r>
          </a:p>
          <a:p>
            <a:pPr marL="457200" lvl="1" indent="0">
              <a:buNone/>
            </a:pPr>
            <a:r>
              <a:rPr lang="en-US" sz="2000" dirty="0">
                <a:latin typeface="Garamond" panose="02020404030301010803" pitchFamily="18" charset="0"/>
                <a:ea typeface="Verdana" panose="020B0604030504040204" pitchFamily="34" charset="0"/>
              </a:rPr>
              <a:t>…covers most debt issued, whether held by the public (such as Treasury bills and savings bonds) or intragovernmental (such as debt held by the Social Security trust funds).</a:t>
            </a:r>
          </a:p>
          <a:p>
            <a:pPr marL="0" indent="0"/>
            <a:endParaRPr lang="en-US" sz="1200" dirty="0">
              <a:latin typeface="Garamond" panose="02020404030301010803" pitchFamily="18" charset="0"/>
              <a:ea typeface="Verdana" panose="020B0604030504040204" pitchFamily="34" charset="0"/>
            </a:endParaRPr>
          </a:p>
          <a:p>
            <a:pPr>
              <a:buFont typeface="Arial" panose="020B0604020202020204" pitchFamily="34" charset="0"/>
              <a:buChar char="•"/>
            </a:pPr>
            <a:r>
              <a:rPr lang="en-US" sz="2400" dirty="0">
                <a:latin typeface="Garamond" panose="02020404030301010803" pitchFamily="18" charset="0"/>
                <a:ea typeface="Verdana" panose="020B0604030504040204" pitchFamily="34" charset="0"/>
              </a:rPr>
              <a:t>Because the federal government is running a deficit, Treasury needs to borrow from the public (i.e., domestic and foreign investors) to cover its obligations. The debt limit prevents it from doing so.</a:t>
            </a:r>
          </a:p>
          <a:p>
            <a:pPr>
              <a:buFont typeface="Arial" panose="020B0604020202020204" pitchFamily="34" charset="0"/>
              <a:buChar char="•"/>
            </a:pPr>
            <a:endParaRPr lang="en-US" sz="1200" dirty="0">
              <a:latin typeface="Garamond" panose="02020404030301010803" pitchFamily="18" charset="0"/>
              <a:ea typeface="Verdana" panose="020B0604030504040204" pitchFamily="34" charset="0"/>
            </a:endParaRPr>
          </a:p>
          <a:p>
            <a:pPr>
              <a:buFont typeface="Arial" panose="020B0604020202020204" pitchFamily="34" charset="0"/>
              <a:buChar char="•"/>
            </a:pPr>
            <a:r>
              <a:rPr lang="en-US" sz="2400" dirty="0">
                <a:latin typeface="Garamond" panose="02020404030301010803" pitchFamily="18" charset="0"/>
                <a:ea typeface="Verdana" panose="020B0604030504040204" pitchFamily="34" charset="0"/>
              </a:rPr>
              <a:t>Congress has already approved this additional spending. Extending the debt limit does not authorize new spending – rather, it enables the federal government to pay its bills.</a:t>
            </a:r>
          </a:p>
          <a:p>
            <a:pPr>
              <a:buFont typeface="Arial" panose="020B0604020202020204" pitchFamily="34" charset="0"/>
              <a:buChar char="•"/>
            </a:pPr>
            <a:endParaRPr lang="en-US" sz="2400" dirty="0">
              <a:latin typeface="Garamond" panose="02020404030301010803" pitchFamily="18" charset="0"/>
              <a:ea typeface="Verdana" panose="020B0604030504040204" pitchFamily="34" charset="0"/>
            </a:endParaRPr>
          </a:p>
        </p:txBody>
      </p:sp>
      <p:sp>
        <p:nvSpPr>
          <p:cNvPr id="7" name="Slide Number Placeholder 6">
            <a:extLst>
              <a:ext uri="{FF2B5EF4-FFF2-40B4-BE49-F238E27FC236}">
                <a16:creationId xmlns:a16="http://schemas.microsoft.com/office/drawing/2014/main" id="{34E2B5CF-5F98-45E0-AF00-39CD2D274B33}"/>
              </a:ext>
            </a:extLst>
          </p:cNvPr>
          <p:cNvSpPr>
            <a:spLocks noGrp="1"/>
          </p:cNvSpPr>
          <p:nvPr>
            <p:ph type="sldNum" sz="quarter" idx="4"/>
          </p:nvPr>
        </p:nvSpPr>
        <p:spPr/>
        <p:txBody>
          <a:bodyPr/>
          <a:lstStyle/>
          <a:p>
            <a:fld id="{3C2FEE08-69F6-694C-9AAF-59BAA227EE9E}" type="slidenum">
              <a:rPr lang="en-US" smtClean="0"/>
              <a:pPr/>
              <a:t>3</a:t>
            </a:fld>
            <a:endParaRPr lang="en-US"/>
          </a:p>
        </p:txBody>
      </p:sp>
    </p:spTree>
    <p:extLst>
      <p:ext uri="{BB962C8B-B14F-4D97-AF65-F5344CB8AC3E}">
        <p14:creationId xmlns:p14="http://schemas.microsoft.com/office/powerpoint/2010/main" val="762504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90600" y="3209923"/>
            <a:ext cx="8077200" cy="1362075"/>
          </a:xfrm>
        </p:spPr>
        <p:txBody>
          <a:bodyPr/>
          <a:lstStyle/>
          <a:p>
            <a:pPr algn="ctr"/>
            <a:r>
              <a:rPr lang="en-US" sz="4800" b="1">
                <a:latin typeface="Garamond" panose="02020404030301010803" pitchFamily="18" charset="0"/>
              </a:rPr>
              <a:t>Methodology &amp; Assumptions</a:t>
            </a:r>
          </a:p>
        </p:txBody>
      </p:sp>
    </p:spTree>
    <p:extLst>
      <p:ext uri="{BB962C8B-B14F-4D97-AF65-F5344CB8AC3E}">
        <p14:creationId xmlns:p14="http://schemas.microsoft.com/office/powerpoint/2010/main" val="1363130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8250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57200" y="296492"/>
            <a:ext cx="9006688" cy="547688"/>
          </a:xfrm>
        </p:spPr>
        <p:txBody>
          <a:bodyPr/>
          <a:lstStyle/>
          <a:p>
            <a:r>
              <a:rPr lang="en-US" sz="3600" b="1" dirty="0">
                <a:solidFill>
                  <a:srgbClr val="3D618B"/>
                </a:solidFill>
                <a:latin typeface="Garamond" panose="02020404030301010803" pitchFamily="18" charset="0"/>
              </a:rPr>
              <a:t>BPC Methodology </a:t>
            </a:r>
          </a:p>
        </p:txBody>
      </p:sp>
      <p:sp>
        <p:nvSpPr>
          <p:cNvPr id="10" name="Content Placeholder 3"/>
          <p:cNvSpPr>
            <a:spLocks noGrp="1"/>
          </p:cNvSpPr>
          <p:nvPr>
            <p:ph idx="1"/>
          </p:nvPr>
        </p:nvSpPr>
        <p:spPr>
          <a:xfrm>
            <a:off x="914399" y="1371600"/>
            <a:ext cx="8229600" cy="5075668"/>
          </a:xfrm>
        </p:spPr>
        <p:txBody>
          <a:bodyPr/>
          <a:lstStyle/>
          <a:p>
            <a:pPr>
              <a:buFont typeface="Arial" charset="0"/>
              <a:buChar char="•"/>
            </a:pPr>
            <a:r>
              <a:rPr lang="en-US" sz="2400" dirty="0">
                <a:solidFill>
                  <a:schemeClr val="tx2"/>
                </a:solidFill>
                <a:latin typeface="Garamond" panose="02020404030301010803" pitchFamily="18" charset="0"/>
                <a:ea typeface="Verdana" pitchFamily="34" charset="0"/>
                <a:cs typeface="Verdana" pitchFamily="34" charset="0"/>
              </a:rPr>
              <a:t>Analyze financial data from the Treasury Department</a:t>
            </a:r>
          </a:p>
          <a:p>
            <a:pPr lvl="1">
              <a:buFont typeface="Wingdings" panose="05000000000000000000" pitchFamily="2" charset="2"/>
              <a:buChar char="§"/>
            </a:pPr>
            <a:r>
              <a:rPr lang="en-US" sz="2000" dirty="0">
                <a:latin typeface="Garamond" panose="02020404030301010803" pitchFamily="18" charset="0"/>
                <a:ea typeface="Verdana" pitchFamily="34" charset="0"/>
                <a:cs typeface="Verdana" pitchFamily="34" charset="0"/>
              </a:rPr>
              <a:t>Daily Treasury Statements</a:t>
            </a:r>
          </a:p>
          <a:p>
            <a:pPr lvl="1">
              <a:buFont typeface="Wingdings" panose="05000000000000000000" pitchFamily="2" charset="2"/>
              <a:buChar char="§"/>
            </a:pPr>
            <a:r>
              <a:rPr lang="en-US" sz="2000" dirty="0">
                <a:latin typeface="Garamond" panose="02020404030301010803" pitchFamily="18" charset="0"/>
                <a:ea typeface="Verdana" pitchFamily="34" charset="0"/>
                <a:cs typeface="Verdana" pitchFamily="34" charset="0"/>
              </a:rPr>
              <a:t>Government Account Statements</a:t>
            </a:r>
          </a:p>
          <a:p>
            <a:pPr marL="457200" lvl="1" indent="0">
              <a:buNone/>
            </a:pPr>
            <a:endParaRPr lang="en-US" sz="2000" dirty="0">
              <a:latin typeface="Garamond" panose="02020404030301010803" pitchFamily="18" charset="0"/>
              <a:ea typeface="Verdana" pitchFamily="34" charset="0"/>
              <a:cs typeface="Verdana" pitchFamily="34" charset="0"/>
            </a:endParaRPr>
          </a:p>
          <a:p>
            <a:pPr>
              <a:buFont typeface="Arial" charset="0"/>
              <a:buChar char="•"/>
            </a:pPr>
            <a:r>
              <a:rPr lang="en-US" sz="2400" dirty="0">
                <a:solidFill>
                  <a:schemeClr val="tx2"/>
                </a:solidFill>
                <a:latin typeface="Garamond" panose="02020404030301010803" pitchFamily="18" charset="0"/>
                <a:ea typeface="Verdana" pitchFamily="34" charset="0"/>
                <a:cs typeface="Verdana" pitchFamily="34" charset="0"/>
              </a:rPr>
              <a:t>Project monthly operating cash flow and change in intragovernmental debt using:</a:t>
            </a:r>
          </a:p>
          <a:p>
            <a:pPr lvl="1">
              <a:buFont typeface="Wingdings" panose="05000000000000000000" pitchFamily="2" charset="2"/>
              <a:buChar char="§"/>
            </a:pPr>
            <a:r>
              <a:rPr lang="en-US" sz="2000" dirty="0">
                <a:latin typeface="Garamond" panose="02020404030301010803" pitchFamily="18" charset="0"/>
                <a:ea typeface="Verdana" pitchFamily="34" charset="0"/>
                <a:cs typeface="Verdana" pitchFamily="34" charset="0"/>
              </a:rPr>
              <a:t>Historical financial data</a:t>
            </a:r>
          </a:p>
          <a:p>
            <a:pPr lvl="1">
              <a:buFont typeface="Wingdings" panose="05000000000000000000" pitchFamily="2" charset="2"/>
              <a:buChar char="§"/>
            </a:pPr>
            <a:r>
              <a:rPr lang="en-US" sz="2000" dirty="0">
                <a:latin typeface="Garamond" panose="02020404030301010803" pitchFamily="18" charset="0"/>
                <a:ea typeface="Verdana" pitchFamily="34" charset="0"/>
                <a:cs typeface="Verdana" pitchFamily="34" charset="0"/>
              </a:rPr>
              <a:t>CBO analysis of spending growth</a:t>
            </a:r>
          </a:p>
          <a:p>
            <a:pPr lvl="1">
              <a:buFont typeface="Wingdings" panose="05000000000000000000" pitchFamily="2" charset="2"/>
              <a:buChar char="§"/>
            </a:pPr>
            <a:r>
              <a:rPr lang="en-US" sz="2000" dirty="0">
                <a:latin typeface="Garamond" panose="02020404030301010803" pitchFamily="18" charset="0"/>
                <a:ea typeface="Verdana" pitchFamily="34" charset="0"/>
                <a:cs typeface="Verdana" pitchFamily="34" charset="0"/>
              </a:rPr>
              <a:t>Adjustments for anticipated issues (e.g., extraordinary measures that become available on certain dates)</a:t>
            </a:r>
          </a:p>
          <a:p>
            <a:pPr lvl="1">
              <a:buFont typeface="Wingdings" panose="05000000000000000000" pitchFamily="2" charset="2"/>
              <a:buChar char="§"/>
            </a:pPr>
            <a:endParaRPr lang="en-US" sz="2400" dirty="0">
              <a:latin typeface="Garamond" panose="02020404030301010803" pitchFamily="18" charset="0"/>
              <a:ea typeface="Verdana" pitchFamily="34" charset="0"/>
              <a:cs typeface="Verdana" pitchFamily="34" charset="0"/>
            </a:endParaRPr>
          </a:p>
          <a:p>
            <a:pPr>
              <a:buFont typeface="Arial" charset="0"/>
              <a:buChar char="•"/>
            </a:pPr>
            <a:r>
              <a:rPr lang="en-US" sz="2400" u="sng" dirty="0">
                <a:solidFill>
                  <a:schemeClr val="tx2"/>
                </a:solidFill>
                <a:latin typeface="Garamond" panose="02020404030301010803" pitchFamily="18" charset="0"/>
                <a:ea typeface="Verdana" pitchFamily="34" charset="0"/>
                <a:cs typeface="Verdana" pitchFamily="34" charset="0"/>
              </a:rPr>
              <a:t>Assumptions</a:t>
            </a:r>
            <a:r>
              <a:rPr lang="en-US" sz="2400" dirty="0">
                <a:solidFill>
                  <a:schemeClr val="tx2"/>
                </a:solidFill>
                <a:latin typeface="Garamond" panose="02020404030301010803" pitchFamily="18" charset="0"/>
                <a:ea typeface="Verdana" pitchFamily="34" charset="0"/>
                <a:cs typeface="Verdana" pitchFamily="34" charset="0"/>
              </a:rPr>
              <a:t>: </a:t>
            </a:r>
            <a:r>
              <a:rPr lang="en-US" sz="2400" b="0" dirty="0">
                <a:solidFill>
                  <a:schemeClr val="tx1"/>
                </a:solidFill>
                <a:latin typeface="Garamond" panose="02020404030301010803" pitchFamily="18" charset="0"/>
                <a:ea typeface="Verdana" pitchFamily="34" charset="0"/>
                <a:cs typeface="Verdana" pitchFamily="34" charset="0"/>
              </a:rPr>
              <a:t>No major shocks (e.g., recession, natural disaster, new overseas conflict) that could materially affect government finances.</a:t>
            </a:r>
          </a:p>
          <a:p>
            <a:pPr>
              <a:buFont typeface="Wingdings" panose="05000000000000000000" pitchFamily="2" charset="2"/>
              <a:buChar char="§"/>
            </a:pPr>
            <a:endParaRPr lang="en-US" dirty="0">
              <a:latin typeface="Garamond" panose="02020404030301010803" pitchFamily="18" charset="0"/>
              <a:ea typeface="Verdana" pitchFamily="34" charset="0"/>
              <a:cs typeface="Verdana" pitchFamily="34" charset="0"/>
            </a:endParaRPr>
          </a:p>
          <a:p>
            <a:pPr lvl="1">
              <a:buFont typeface="Wingdings" panose="05000000000000000000" pitchFamily="2" charset="2"/>
              <a:buChar char="§"/>
            </a:pPr>
            <a:endParaRPr lang="en-US" sz="2000" dirty="0">
              <a:latin typeface="Garamond" panose="02020404030301010803" pitchFamily="18" charset="0"/>
              <a:ea typeface="Verdana" pitchFamily="34" charset="0"/>
              <a:cs typeface="Verdana" pitchFamily="34" charset="0"/>
            </a:endParaRPr>
          </a:p>
          <a:p>
            <a:pPr>
              <a:buFont typeface="Wingdings" panose="05000000000000000000" pitchFamily="2" charset="2"/>
              <a:buChar char="§"/>
            </a:pPr>
            <a:endParaRPr lang="en-US" dirty="0">
              <a:latin typeface="Garamond" panose="02020404030301010803" pitchFamily="18" charset="0"/>
              <a:ea typeface="Verdana" pitchFamily="34" charset="0"/>
              <a:cs typeface="Verdana" pitchFamily="34" charset="0"/>
            </a:endParaRPr>
          </a:p>
          <a:p>
            <a:pPr lvl="1">
              <a:buFont typeface="Wingdings" panose="05000000000000000000" pitchFamily="2" charset="2"/>
              <a:buChar char="§"/>
            </a:pPr>
            <a:endParaRPr lang="en-US" sz="2000" dirty="0">
              <a:latin typeface="Garamond" panose="02020404030301010803" pitchFamily="18" charset="0"/>
              <a:ea typeface="Verdana" pitchFamily="34" charset="0"/>
              <a:cs typeface="Verdana" pitchFamily="34" charset="0"/>
            </a:endParaRPr>
          </a:p>
          <a:p>
            <a:pPr lvl="1">
              <a:buFont typeface="Wingdings" panose="05000000000000000000" pitchFamily="2" charset="2"/>
              <a:buChar char="§"/>
            </a:pPr>
            <a:endParaRPr lang="en-US" sz="2000" dirty="0">
              <a:latin typeface="Garamond" panose="02020404030301010803" pitchFamily="18" charset="0"/>
              <a:ea typeface="Verdana" pitchFamily="34" charset="0"/>
              <a:cs typeface="Verdana" pitchFamily="34" charset="0"/>
            </a:endParaRPr>
          </a:p>
        </p:txBody>
      </p:sp>
      <p:sp>
        <p:nvSpPr>
          <p:cNvPr id="4" name="Slide Number Placeholder 3">
            <a:extLst>
              <a:ext uri="{FF2B5EF4-FFF2-40B4-BE49-F238E27FC236}">
                <a16:creationId xmlns:a16="http://schemas.microsoft.com/office/drawing/2014/main" id="{EAEFAB6B-58EC-48E4-99A2-7DA4CD51ABE3}"/>
              </a:ext>
            </a:extLst>
          </p:cNvPr>
          <p:cNvSpPr>
            <a:spLocks noGrp="1"/>
          </p:cNvSpPr>
          <p:nvPr>
            <p:ph type="sldNum" sz="quarter" idx="4"/>
          </p:nvPr>
        </p:nvSpPr>
        <p:spPr/>
        <p:txBody>
          <a:bodyPr/>
          <a:lstStyle/>
          <a:p>
            <a:fld id="{3C2FEE08-69F6-694C-9AAF-59BAA227EE9E}" type="slidenum">
              <a:rPr lang="en-US" smtClean="0"/>
              <a:pPr/>
              <a:t>31</a:t>
            </a:fld>
            <a:endParaRPr lang="en-US"/>
          </a:p>
        </p:txBody>
      </p:sp>
    </p:spTree>
    <p:extLst>
      <p:ext uri="{BB962C8B-B14F-4D97-AF65-F5344CB8AC3E}">
        <p14:creationId xmlns:p14="http://schemas.microsoft.com/office/powerpoint/2010/main" val="12024567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4"/>
          <p:cNvSpPr>
            <a:spLocks noGrp="1"/>
          </p:cNvSpPr>
          <p:nvPr>
            <p:ph type="ctrTitle"/>
          </p:nvPr>
        </p:nvSpPr>
        <p:spPr bwMode="auto">
          <a:xfrm>
            <a:off x="838200" y="1254125"/>
            <a:ext cx="7772400" cy="1149350"/>
          </a:xfrm>
          <a:noFill/>
          <a:ln>
            <a:miter lim="800000"/>
            <a:headEnd/>
            <a:tailEnd/>
          </a:ln>
        </p:spPr>
        <p:txBody>
          <a:bodyPr vert="horz" wrap="square" lIns="91440" tIns="45720" rIns="91440" bIns="45720" numCol="1" anchor="t" anchorCtr="0" compatLnSpc="1">
            <a:prstTxWarp prst="textNoShape">
              <a:avLst/>
            </a:prstTxWarp>
            <a:normAutofit/>
          </a:bodyPr>
          <a:lstStyle/>
          <a:p>
            <a:r>
              <a:rPr lang="en-US" sz="3600" u="sng">
                <a:latin typeface="Garamond" panose="02020404030301010803" pitchFamily="18" charset="0"/>
                <a:ea typeface="Century Gothic" pitchFamily="34" charset="0"/>
                <a:cs typeface="Century Gothic" pitchFamily="34" charset="0"/>
              </a:rPr>
              <a:t>Authors</a:t>
            </a:r>
          </a:p>
        </p:txBody>
      </p:sp>
      <p:sp>
        <p:nvSpPr>
          <p:cNvPr id="6" name="Subtitle 5"/>
          <p:cNvSpPr>
            <a:spLocks noGrp="1"/>
          </p:cNvSpPr>
          <p:nvPr>
            <p:ph type="subTitle" idx="1"/>
          </p:nvPr>
        </p:nvSpPr>
        <p:spPr>
          <a:xfrm>
            <a:off x="838200" y="1619250"/>
            <a:ext cx="9220199" cy="1568450"/>
          </a:xfrm>
        </p:spPr>
        <p:txBody>
          <a:bodyPr>
            <a:noAutofit/>
          </a:bodyPr>
          <a:lstStyle/>
          <a:p>
            <a:pPr>
              <a:spcAft>
                <a:spcPts val="600"/>
              </a:spcAft>
              <a:defRPr/>
            </a:pPr>
            <a:endParaRPr lang="en-US" sz="1800" u="sng">
              <a:latin typeface="Garamond" panose="02020404030301010803" pitchFamily="18" charset="0"/>
            </a:endParaRPr>
          </a:p>
          <a:p>
            <a:pPr>
              <a:spcAft>
                <a:spcPts val="600"/>
              </a:spcAft>
              <a:defRPr/>
            </a:pPr>
            <a:r>
              <a:rPr lang="en-US" sz="1800" b="1">
                <a:latin typeface="Garamond" panose="02020404030301010803" pitchFamily="18" charset="0"/>
              </a:rPr>
              <a:t>Shai Akabas	 		Director Of Economic Policy</a:t>
            </a:r>
          </a:p>
          <a:p>
            <a:pPr>
              <a:spcAft>
                <a:spcPts val="600"/>
              </a:spcAft>
              <a:defRPr/>
            </a:pPr>
            <a:r>
              <a:rPr lang="en-US" sz="1800" b="1">
                <a:latin typeface="Garamond" panose="02020404030301010803" pitchFamily="18" charset="0"/>
              </a:rPr>
              <a:t>Tim Shaw				Associate Director of Economic Policy</a:t>
            </a:r>
          </a:p>
          <a:p>
            <a:pPr>
              <a:spcAft>
                <a:spcPts val="600"/>
              </a:spcAft>
              <a:defRPr/>
            </a:pPr>
            <a:r>
              <a:rPr lang="en-US" sz="1800" b="1">
                <a:latin typeface="Garamond" panose="02020404030301010803" pitchFamily="18" charset="0"/>
              </a:rPr>
              <a:t>Jack Rametta		Project Associate</a:t>
            </a:r>
          </a:p>
          <a:p>
            <a:pPr>
              <a:spcAft>
                <a:spcPts val="600"/>
              </a:spcAft>
              <a:defRPr/>
            </a:pPr>
            <a:endParaRPr lang="en-US" sz="1800" b="1">
              <a:latin typeface="Garamond" panose="02020404030301010803" pitchFamily="18" charset="0"/>
            </a:endParaRPr>
          </a:p>
          <a:p>
            <a:pPr>
              <a:defRPr/>
            </a:pPr>
            <a:endParaRPr lang="en-US" sz="1800">
              <a:latin typeface="Garamond" panose="02020404030301010803" pitchFamily="18" charset="0"/>
            </a:endParaRPr>
          </a:p>
          <a:p>
            <a:pPr>
              <a:defRPr/>
            </a:pPr>
            <a:endParaRPr lang="en-US" sz="1800">
              <a:latin typeface="Garamond" panose="02020404030301010803" pitchFamily="18" charset="0"/>
            </a:endParaRPr>
          </a:p>
          <a:p>
            <a:pPr>
              <a:defRPr/>
            </a:pPr>
            <a:endParaRPr lang="en-US" sz="1800">
              <a:latin typeface="Garamond" panose="02020404030301010803" pitchFamily="18" charset="0"/>
            </a:endParaRPr>
          </a:p>
        </p:txBody>
      </p:sp>
      <p:sp>
        <p:nvSpPr>
          <p:cNvPr id="4" name="TextBox 3"/>
          <p:cNvSpPr txBox="1"/>
          <p:nvPr/>
        </p:nvSpPr>
        <p:spPr>
          <a:xfrm>
            <a:off x="457200" y="4879300"/>
            <a:ext cx="8001000" cy="2893100"/>
          </a:xfrm>
          <a:prstGeom prst="rect">
            <a:avLst/>
          </a:prstGeom>
          <a:noFill/>
        </p:spPr>
        <p:txBody>
          <a:bodyPr>
            <a:spAutoFit/>
          </a:bodyPr>
          <a:lstStyle/>
          <a:p>
            <a:pPr>
              <a:defRPr/>
            </a:pPr>
            <a:endParaRPr lang="en-US" sz="1400" b="1" cap="all" spc="150">
              <a:solidFill>
                <a:schemeClr val="bg1"/>
              </a:solidFill>
              <a:latin typeface="Garamond" panose="02020404030301010803" pitchFamily="18" charset="0"/>
              <a:cs typeface="Century Gothic"/>
            </a:endParaRPr>
          </a:p>
          <a:p>
            <a:pPr>
              <a:defRPr/>
            </a:pPr>
            <a:r>
              <a:rPr lang="en-US" sz="1400" b="1" cap="all" spc="150">
                <a:solidFill>
                  <a:schemeClr val="bg1"/>
                </a:solidFill>
                <a:latin typeface="Garamond" panose="02020404030301010803" pitchFamily="18" charset="0"/>
                <a:cs typeface="Century Gothic"/>
              </a:rPr>
              <a:t>Media inquiries:   </a:t>
            </a:r>
          </a:p>
          <a:p>
            <a:pPr>
              <a:defRPr/>
            </a:pPr>
            <a:r>
              <a:rPr lang="en-US" sz="1400" cap="all" spc="150">
                <a:solidFill>
                  <a:schemeClr val="bg1"/>
                </a:solidFill>
                <a:latin typeface="Garamond" panose="02020404030301010803" pitchFamily="18" charset="0"/>
                <a:cs typeface="Century Gothic"/>
              </a:rPr>
              <a:t>Jordan </a:t>
            </a:r>
            <a:r>
              <a:rPr lang="en-US" sz="1400" cap="all" spc="150" err="1">
                <a:solidFill>
                  <a:schemeClr val="bg1"/>
                </a:solidFill>
                <a:latin typeface="Garamond" panose="02020404030301010803" pitchFamily="18" charset="0"/>
                <a:cs typeface="Century Gothic"/>
              </a:rPr>
              <a:t>LaPier</a:t>
            </a:r>
            <a:endParaRPr lang="en-US" sz="1400" cap="all" spc="150">
              <a:solidFill>
                <a:schemeClr val="bg1"/>
              </a:solidFill>
              <a:latin typeface="Garamond" panose="02020404030301010803" pitchFamily="18" charset="0"/>
              <a:cs typeface="Century Gothic"/>
            </a:endParaRPr>
          </a:p>
          <a:p>
            <a:pPr>
              <a:defRPr/>
            </a:pPr>
            <a:r>
              <a:rPr lang="en-US" sz="1400" cap="all" spc="150" err="1">
                <a:solidFill>
                  <a:schemeClr val="bg1"/>
                </a:solidFill>
                <a:latin typeface="Garamond" panose="02020404030301010803" pitchFamily="18" charset="0"/>
                <a:cs typeface="Century Gothic"/>
              </a:rPr>
              <a:t>Jlapier@bipartisanpolicy.org</a:t>
            </a:r>
            <a:endParaRPr lang="en-US" sz="1400" cap="all" spc="150">
              <a:solidFill>
                <a:schemeClr val="bg1"/>
              </a:solidFill>
              <a:latin typeface="Garamond" panose="02020404030301010803" pitchFamily="18" charset="0"/>
              <a:cs typeface="Century Gothic"/>
            </a:endParaRPr>
          </a:p>
          <a:p>
            <a:pPr>
              <a:defRPr/>
            </a:pPr>
            <a:r>
              <a:rPr lang="en-US" sz="1400" cap="all" spc="150">
                <a:solidFill>
                  <a:schemeClr val="bg1"/>
                </a:solidFill>
                <a:latin typeface="Garamond" panose="02020404030301010803" pitchFamily="18" charset="0"/>
                <a:cs typeface="Century Gothic"/>
              </a:rPr>
              <a:t>(202) 379-1630</a:t>
            </a:r>
          </a:p>
          <a:p>
            <a:pPr>
              <a:defRPr/>
            </a:pPr>
            <a:endParaRPr lang="en-US" sz="1400" b="1" cap="all" spc="150">
              <a:solidFill>
                <a:schemeClr val="bg1"/>
              </a:solidFill>
              <a:latin typeface="Garamond" panose="02020404030301010803" pitchFamily="18" charset="0"/>
              <a:cs typeface="Century Gothic"/>
            </a:endParaRPr>
          </a:p>
          <a:p>
            <a:pPr>
              <a:defRPr/>
            </a:pPr>
            <a:endParaRPr lang="en-US" sz="1400" b="1" cap="all" spc="150">
              <a:solidFill>
                <a:schemeClr val="bg1"/>
              </a:solidFill>
              <a:latin typeface="Garamond" panose="02020404030301010803" pitchFamily="18" charset="0"/>
              <a:cs typeface="Century Gothic"/>
            </a:endParaRPr>
          </a:p>
          <a:p>
            <a:pPr>
              <a:defRPr/>
            </a:pPr>
            <a:endParaRPr lang="en-US" sz="1400" b="1" cap="all" spc="150">
              <a:solidFill>
                <a:schemeClr val="bg1"/>
              </a:solidFill>
              <a:latin typeface="Garamond" panose="02020404030301010803" pitchFamily="18" charset="0"/>
              <a:cs typeface="Century Gothic"/>
            </a:endParaRPr>
          </a:p>
          <a:p>
            <a:pPr>
              <a:defRPr/>
            </a:pPr>
            <a:r>
              <a:rPr lang="en-US" sz="1400" b="1" cap="all" spc="150">
                <a:solidFill>
                  <a:schemeClr val="bg1"/>
                </a:solidFill>
                <a:latin typeface="Garamond" panose="02020404030301010803" pitchFamily="18" charset="0"/>
                <a:cs typeface="Century Gothic"/>
              </a:rPr>
              <a:t>Congressional inquiries:</a:t>
            </a:r>
          </a:p>
          <a:p>
            <a:pPr>
              <a:defRPr/>
            </a:pPr>
            <a:r>
              <a:rPr lang="en-US" sz="1400" cap="all" spc="150">
                <a:solidFill>
                  <a:schemeClr val="bg1"/>
                </a:solidFill>
                <a:latin typeface="Garamond" panose="02020404030301010803" pitchFamily="18" charset="0"/>
                <a:cs typeface="Century Gothic"/>
              </a:rPr>
              <a:t>Kate </a:t>
            </a:r>
            <a:r>
              <a:rPr lang="en-US" sz="1400" cap="all" spc="150" err="1">
                <a:solidFill>
                  <a:schemeClr val="bg1"/>
                </a:solidFill>
                <a:latin typeface="Garamond" panose="02020404030301010803" pitchFamily="18" charset="0"/>
                <a:cs typeface="Century Gothic"/>
              </a:rPr>
              <a:t>cassling</a:t>
            </a:r>
            <a:r>
              <a:rPr lang="en-US" sz="1400" cap="all" spc="150">
                <a:solidFill>
                  <a:schemeClr val="bg1"/>
                </a:solidFill>
                <a:latin typeface="Garamond" panose="02020404030301010803" pitchFamily="18" charset="0"/>
                <a:cs typeface="Century Gothic"/>
              </a:rPr>
              <a:t>, Senior Manager</a:t>
            </a:r>
          </a:p>
          <a:p>
            <a:pPr>
              <a:defRPr/>
            </a:pPr>
            <a:r>
              <a:rPr lang="en-US" sz="1400" cap="all" spc="150">
                <a:solidFill>
                  <a:schemeClr val="bg1"/>
                </a:solidFill>
                <a:latin typeface="Garamond" panose="02020404030301010803" pitchFamily="18" charset="0"/>
                <a:cs typeface="Century Gothic"/>
              </a:rPr>
              <a:t>BPC ACTION</a:t>
            </a:r>
          </a:p>
          <a:p>
            <a:pPr>
              <a:defRPr/>
            </a:pPr>
            <a:r>
              <a:rPr lang="en-US" sz="1400" cap="all" spc="150">
                <a:solidFill>
                  <a:schemeClr val="bg1"/>
                </a:solidFill>
                <a:latin typeface="Garamond" panose="02020404030301010803" pitchFamily="18" charset="0"/>
                <a:cs typeface="Century Gothic"/>
              </a:rPr>
              <a:t>kcassling@bpcaction.org</a:t>
            </a:r>
          </a:p>
          <a:p>
            <a:pPr>
              <a:defRPr/>
            </a:pPr>
            <a:r>
              <a:rPr lang="en-US" sz="1400" cap="all" spc="150">
                <a:solidFill>
                  <a:schemeClr val="bg1"/>
                </a:solidFill>
                <a:latin typeface="Garamond" panose="02020404030301010803" pitchFamily="18" charset="0"/>
                <a:cs typeface="Century Gothic"/>
              </a:rPr>
              <a:t>(202) 204-2418</a:t>
            </a:r>
            <a:endParaRPr lang="en-US" sz="1400" b="1" cap="all" spc="150">
              <a:solidFill>
                <a:schemeClr val="bg1"/>
              </a:solidFill>
              <a:highlight>
                <a:srgbClr val="FFFF00"/>
              </a:highlight>
              <a:latin typeface="Garamond" panose="02020404030301010803" pitchFamily="18" charset="0"/>
              <a:cs typeface="Century Gothic"/>
            </a:endParaRPr>
          </a:p>
        </p:txBody>
      </p:sp>
    </p:spTree>
    <p:extLst>
      <p:ext uri="{BB962C8B-B14F-4D97-AF65-F5344CB8AC3E}">
        <p14:creationId xmlns:p14="http://schemas.microsoft.com/office/powerpoint/2010/main" val="2196886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5F457826-5EA7-4847-99F1-2D291CD86652}"/>
              </a:ext>
            </a:extLst>
          </p:cNvPr>
          <p:cNvGraphicFramePr>
            <a:graphicFrameLocks/>
          </p:cNvGraphicFramePr>
          <p:nvPr>
            <p:extLst>
              <p:ext uri="{D42A27DB-BD31-4B8C-83A1-F6EECF244321}">
                <p14:modId xmlns:p14="http://schemas.microsoft.com/office/powerpoint/2010/main" val="4117870702"/>
              </p:ext>
            </p:extLst>
          </p:nvPr>
        </p:nvGraphicFramePr>
        <p:xfrm>
          <a:off x="102743" y="570336"/>
          <a:ext cx="9760448" cy="6467462"/>
        </p:xfrm>
        <a:graphic>
          <a:graphicData uri="http://schemas.openxmlformats.org/drawingml/2006/chart">
            <c:chart xmlns:c="http://schemas.openxmlformats.org/drawingml/2006/chart" xmlns:r="http://schemas.openxmlformats.org/officeDocument/2006/relationships" r:id="rId2"/>
          </a:graphicData>
        </a:graphic>
      </p:graphicFrame>
      <p:sp>
        <p:nvSpPr>
          <p:cNvPr id="2" name="Footer Placeholder 1"/>
          <p:cNvSpPr>
            <a:spLocks noGrp="1"/>
          </p:cNvSpPr>
          <p:nvPr>
            <p:ph type="ftr" sz="quarter" idx="3"/>
          </p:nvPr>
        </p:nvSpPr>
        <p:spPr>
          <a:xfrm>
            <a:off x="502920" y="363432"/>
            <a:ext cx="6845103" cy="365125"/>
          </a:xfrm>
        </p:spPr>
        <p:txBody>
          <a:bodyPr/>
          <a:lstStyle/>
          <a:p>
            <a:r>
              <a:rPr lang="en-US" sz="3600" b="1" dirty="0">
                <a:solidFill>
                  <a:srgbClr val="3D618B"/>
                </a:solidFill>
                <a:latin typeface="Garamond" panose="02020404030301010803" pitchFamily="18" charset="0"/>
              </a:rPr>
              <a:t>Recent History</a:t>
            </a:r>
          </a:p>
        </p:txBody>
      </p:sp>
      <p:sp>
        <p:nvSpPr>
          <p:cNvPr id="31" name="TextBox 30">
            <a:extLst>
              <a:ext uri="{FF2B5EF4-FFF2-40B4-BE49-F238E27FC236}">
                <a16:creationId xmlns:a16="http://schemas.microsoft.com/office/drawing/2014/main" id="{3AD8C00C-D270-4D8F-999D-4B596EAE0D00}"/>
              </a:ext>
            </a:extLst>
          </p:cNvPr>
          <p:cNvSpPr txBox="1"/>
          <p:nvPr/>
        </p:nvSpPr>
        <p:spPr>
          <a:xfrm>
            <a:off x="4190580" y="2379556"/>
            <a:ext cx="1905000" cy="41865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a:solidFill>
                  <a:srgbClr val="4E4F50"/>
                </a:solidFill>
                <a:latin typeface="Garamond" charset="0"/>
                <a:ea typeface="Garamond" charset="0"/>
                <a:cs typeface="Garamond" charset="0"/>
              </a:rPr>
              <a:t>Debt Limit Suspended </a:t>
            </a:r>
          </a:p>
        </p:txBody>
      </p:sp>
      <p:sp>
        <p:nvSpPr>
          <p:cNvPr id="32" name="TextBox 31">
            <a:extLst>
              <a:ext uri="{FF2B5EF4-FFF2-40B4-BE49-F238E27FC236}">
                <a16:creationId xmlns:a16="http://schemas.microsoft.com/office/drawing/2014/main" id="{974F3298-6613-4F18-BF70-D8BD823099C8}"/>
              </a:ext>
            </a:extLst>
          </p:cNvPr>
          <p:cNvSpPr txBox="1"/>
          <p:nvPr/>
        </p:nvSpPr>
        <p:spPr>
          <a:xfrm rot="20028242">
            <a:off x="3921845" y="3977021"/>
            <a:ext cx="4500709" cy="41865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1" dirty="0">
                <a:solidFill>
                  <a:srgbClr val="FF0000"/>
                </a:solidFill>
                <a:latin typeface="Garamond" charset="0"/>
                <a:ea typeface="Garamond" charset="0"/>
                <a:cs typeface="Garamond" charset="0"/>
              </a:rPr>
              <a:t>Debt Subject to Limit </a:t>
            </a:r>
          </a:p>
        </p:txBody>
      </p:sp>
      <p:cxnSp>
        <p:nvCxnSpPr>
          <p:cNvPr id="33" name="Straight Arrow Connector 32">
            <a:extLst>
              <a:ext uri="{FF2B5EF4-FFF2-40B4-BE49-F238E27FC236}">
                <a16:creationId xmlns:a16="http://schemas.microsoft.com/office/drawing/2014/main" id="{C90DF24D-BDE2-4345-9671-242A6AE69445}"/>
              </a:ext>
            </a:extLst>
          </p:cNvPr>
          <p:cNvCxnSpPr/>
          <p:nvPr/>
        </p:nvCxnSpPr>
        <p:spPr>
          <a:xfrm>
            <a:off x="4060573" y="2680252"/>
            <a:ext cx="2058240" cy="0"/>
          </a:xfrm>
          <a:prstGeom prst="straightConnector1">
            <a:avLst/>
          </a:prstGeom>
          <a:ln w="31750">
            <a:solidFill>
              <a:srgbClr val="4E4F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3AD8C00C-D270-4D8F-999D-4B596EAE0D00}"/>
              </a:ext>
            </a:extLst>
          </p:cNvPr>
          <p:cNvSpPr txBox="1"/>
          <p:nvPr/>
        </p:nvSpPr>
        <p:spPr>
          <a:xfrm>
            <a:off x="2743410" y="3823458"/>
            <a:ext cx="1447380" cy="41865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300" b="1" dirty="0">
                <a:solidFill>
                  <a:srgbClr val="4E4F50"/>
                </a:solidFill>
                <a:latin typeface="Garamond" charset="0"/>
                <a:ea typeface="Garamond" charset="0"/>
                <a:cs typeface="Garamond" charset="0"/>
              </a:rPr>
              <a:t>Extraordinary Measures in Effect</a:t>
            </a:r>
          </a:p>
        </p:txBody>
      </p:sp>
      <p:cxnSp>
        <p:nvCxnSpPr>
          <p:cNvPr id="38" name="Straight Arrow Connector 37">
            <a:extLst>
              <a:ext uri="{FF2B5EF4-FFF2-40B4-BE49-F238E27FC236}">
                <a16:creationId xmlns:a16="http://schemas.microsoft.com/office/drawing/2014/main" id="{C90DF24D-BDE2-4345-9671-242A6AE69445}"/>
              </a:ext>
            </a:extLst>
          </p:cNvPr>
          <p:cNvCxnSpPr/>
          <p:nvPr/>
        </p:nvCxnSpPr>
        <p:spPr>
          <a:xfrm>
            <a:off x="2972220" y="4495800"/>
            <a:ext cx="989760" cy="0"/>
          </a:xfrm>
          <a:prstGeom prst="straightConnector1">
            <a:avLst/>
          </a:prstGeom>
          <a:ln w="31750">
            <a:solidFill>
              <a:srgbClr val="4E4F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F3B8B533-0826-43C8-95AF-9792FD7F0D9A}"/>
              </a:ext>
            </a:extLst>
          </p:cNvPr>
          <p:cNvSpPr>
            <a:spLocks noGrp="1"/>
          </p:cNvSpPr>
          <p:nvPr>
            <p:ph type="sldNum" sz="quarter" idx="4"/>
          </p:nvPr>
        </p:nvSpPr>
        <p:spPr/>
        <p:txBody>
          <a:bodyPr/>
          <a:lstStyle/>
          <a:p>
            <a:fld id="{3C2FEE08-69F6-694C-9AAF-59BAA227EE9E}" type="slidenum">
              <a:rPr lang="en-US" smtClean="0"/>
              <a:pPr/>
              <a:t>4</a:t>
            </a:fld>
            <a:endParaRPr lang="en-US"/>
          </a:p>
        </p:txBody>
      </p:sp>
      <p:sp>
        <p:nvSpPr>
          <p:cNvPr id="15" name="TextBox 14">
            <a:extLst>
              <a:ext uri="{FF2B5EF4-FFF2-40B4-BE49-F238E27FC236}">
                <a16:creationId xmlns:a16="http://schemas.microsoft.com/office/drawing/2014/main" id="{4DC5EDF8-0376-48E6-BC3F-1FFED3DDBEDB}"/>
              </a:ext>
            </a:extLst>
          </p:cNvPr>
          <p:cNvSpPr txBox="1"/>
          <p:nvPr/>
        </p:nvSpPr>
        <p:spPr>
          <a:xfrm>
            <a:off x="7592086" y="1252709"/>
            <a:ext cx="1236471" cy="88736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a:solidFill>
                  <a:schemeClr val="tx1"/>
                </a:solidFill>
                <a:latin typeface="Garamond" charset="0"/>
                <a:ea typeface="Garamond" charset="0"/>
                <a:cs typeface="Garamond" charset="0"/>
              </a:rPr>
              <a:t>Debt Limit Reinstated on March 2, 2019</a:t>
            </a:r>
          </a:p>
        </p:txBody>
      </p:sp>
      <p:cxnSp>
        <p:nvCxnSpPr>
          <p:cNvPr id="12" name="Connector: Curved 11">
            <a:extLst>
              <a:ext uri="{FF2B5EF4-FFF2-40B4-BE49-F238E27FC236}">
                <a16:creationId xmlns:a16="http://schemas.microsoft.com/office/drawing/2014/main" id="{5418ED79-AE69-4F72-8F41-41D520428379}"/>
              </a:ext>
            </a:extLst>
          </p:cNvPr>
          <p:cNvCxnSpPr>
            <a:cxnSpLocks/>
            <a:stCxn id="15" idx="3"/>
          </p:cNvCxnSpPr>
          <p:nvPr/>
        </p:nvCxnSpPr>
        <p:spPr>
          <a:xfrm>
            <a:off x="8828557" y="1696393"/>
            <a:ext cx="438733" cy="296793"/>
          </a:xfrm>
          <a:prstGeom prst="curvedConnector3">
            <a:avLst>
              <a:gd name="adj1" fmla="val 10386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34896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502920" y="363432"/>
            <a:ext cx="6845103" cy="365125"/>
          </a:xfrm>
        </p:spPr>
        <p:txBody>
          <a:bodyPr/>
          <a:lstStyle/>
          <a:p>
            <a:r>
              <a:rPr lang="en-US" sz="3600" b="1" dirty="0">
                <a:solidFill>
                  <a:srgbClr val="3D618B"/>
                </a:solidFill>
                <a:latin typeface="Garamond" panose="02020404030301010803" pitchFamily="18" charset="0"/>
              </a:rPr>
              <a:t>Where things stand</a:t>
            </a:r>
          </a:p>
        </p:txBody>
      </p:sp>
      <p:sp>
        <p:nvSpPr>
          <p:cNvPr id="4" name="Content Placeholder 3"/>
          <p:cNvSpPr>
            <a:spLocks noGrp="1"/>
          </p:cNvSpPr>
          <p:nvPr>
            <p:ph idx="1"/>
          </p:nvPr>
        </p:nvSpPr>
        <p:spPr>
          <a:xfrm>
            <a:off x="838200" y="1143000"/>
            <a:ext cx="9052560" cy="5250937"/>
          </a:xfrm>
        </p:spPr>
        <p:txBody>
          <a:bodyPr/>
          <a:lstStyle/>
          <a:p>
            <a:pPr>
              <a:buFont typeface="Arial" panose="020B0604020202020204" pitchFamily="34" charset="0"/>
              <a:buChar char="•"/>
            </a:pPr>
            <a:r>
              <a:rPr lang="en-US" sz="2400" dirty="0">
                <a:latin typeface="Garamond" panose="02020404030301010803" pitchFamily="18" charset="0"/>
                <a:ea typeface="Verdana" panose="020B0604030504040204" pitchFamily="34" charset="0"/>
              </a:rPr>
              <a:t>The debt limit was temporarily suspended on February 9, 2018, upon enactment of the Bipartisan Budget Act of 2018. </a:t>
            </a:r>
          </a:p>
          <a:p>
            <a:pPr lvl="1">
              <a:buFont typeface="Arial" panose="020B0604020202020204" pitchFamily="34" charset="0"/>
              <a:buChar char="•"/>
            </a:pPr>
            <a:endParaRPr lang="en-US" sz="1200" dirty="0">
              <a:latin typeface="Garamond" panose="02020404030301010803" pitchFamily="18" charset="0"/>
              <a:ea typeface="Verdana" panose="020B0604030504040204" pitchFamily="34" charset="0"/>
            </a:endParaRPr>
          </a:p>
          <a:p>
            <a:pPr lvl="1">
              <a:buFont typeface="Wingdings" charset="2"/>
              <a:buChar char="§"/>
            </a:pPr>
            <a:r>
              <a:rPr lang="en-US" sz="2000" dirty="0">
                <a:latin typeface="Garamond" panose="02020404030301010803" pitchFamily="18" charset="0"/>
                <a:ea typeface="Verdana" panose="020B0604030504040204" pitchFamily="34" charset="0"/>
              </a:rPr>
              <a:t>The debt limit was to be reinstated at a level that covered all obligations incurred during the suspension period, meaning that upon reinstatement, the federal government would immediately be back up against its limit.</a:t>
            </a:r>
          </a:p>
          <a:p>
            <a:pPr marL="0" indent="0"/>
            <a:endParaRPr lang="en-US" sz="1200" dirty="0">
              <a:latin typeface="Garamond" panose="02020404030301010803" pitchFamily="18" charset="0"/>
              <a:ea typeface="Verdana" panose="020B0604030504040204" pitchFamily="34" charset="0"/>
            </a:endParaRPr>
          </a:p>
          <a:p>
            <a:pPr>
              <a:buFont typeface="Arial" panose="020B0604020202020204" pitchFamily="34" charset="0"/>
              <a:buChar char="•"/>
            </a:pPr>
            <a:r>
              <a:rPr lang="en-US" sz="2400" dirty="0">
                <a:latin typeface="Garamond" panose="02020404030301010803" pitchFamily="18" charset="0"/>
                <a:ea typeface="Verdana" panose="020B0604030504040204" pitchFamily="34" charset="0"/>
              </a:rPr>
              <a:t>The suspension ended on March 2, 2019, when the debt limit was reinstated at $22.0 trillion (the level of total public debt subject to limit). </a:t>
            </a:r>
          </a:p>
          <a:p>
            <a:pPr>
              <a:buFont typeface="Arial" panose="020B0604020202020204" pitchFamily="34" charset="0"/>
              <a:buChar char="•"/>
            </a:pPr>
            <a:endParaRPr lang="en-US" sz="200" dirty="0">
              <a:latin typeface="Garamond" panose="02020404030301010803" pitchFamily="18" charset="0"/>
              <a:ea typeface="Verdana" panose="020B0604030504040204" pitchFamily="34" charset="0"/>
            </a:endParaRPr>
          </a:p>
          <a:p>
            <a:pPr>
              <a:buFont typeface="Arial" panose="020B0604020202020204" pitchFamily="34" charset="0"/>
              <a:buChar char="•"/>
            </a:pPr>
            <a:endParaRPr lang="en-US" sz="200" b="0" dirty="0">
              <a:latin typeface="Garamond" panose="02020404030301010803" pitchFamily="18" charset="0"/>
              <a:ea typeface="Verdana" panose="020B0604030504040204" pitchFamily="34" charset="0"/>
            </a:endParaRPr>
          </a:p>
          <a:p>
            <a:pPr lvl="1"/>
            <a:endParaRPr lang="en-US" sz="1200" dirty="0">
              <a:latin typeface="Garamond" panose="02020404030301010803" pitchFamily="18" charset="0"/>
              <a:ea typeface="Verdana" panose="020B0604030504040204" pitchFamily="34" charset="0"/>
            </a:endParaRPr>
          </a:p>
          <a:p>
            <a:pPr lvl="1">
              <a:buFont typeface="Wingdings" charset="2"/>
              <a:buChar char="§"/>
            </a:pPr>
            <a:r>
              <a:rPr lang="en-US" sz="2000" dirty="0">
                <a:latin typeface="Garamond" panose="02020404030301010803" pitchFamily="18" charset="0"/>
                <a:ea typeface="Verdana" panose="020B0604030504040204" pitchFamily="34" charset="0"/>
              </a:rPr>
              <a:t>By comparison, U.S. gross domestic product (GDP) was $20.9 trillion in 2018.</a:t>
            </a:r>
          </a:p>
          <a:p>
            <a:pPr>
              <a:buFont typeface="Arial" panose="020B0604020202020204" pitchFamily="34" charset="0"/>
              <a:buChar char="•"/>
            </a:pPr>
            <a:endParaRPr lang="en-US" sz="1200" dirty="0">
              <a:latin typeface="Garamond" panose="02020404030301010803" pitchFamily="18" charset="0"/>
              <a:ea typeface="Verdana" panose="020B0604030504040204" pitchFamily="34" charset="0"/>
            </a:endParaRPr>
          </a:p>
          <a:p>
            <a:pPr>
              <a:buFont typeface="Arial" panose="020B0604020202020204" pitchFamily="34" charset="0"/>
              <a:buChar char="•"/>
            </a:pPr>
            <a:r>
              <a:rPr lang="en-US" sz="2400" dirty="0">
                <a:latin typeface="Garamond" panose="02020404030301010803" pitchFamily="18" charset="0"/>
                <a:ea typeface="Verdana" panose="020B0604030504040204" pitchFamily="34" charset="0"/>
              </a:rPr>
              <a:t>The Treasury secretary declared a debt issuance suspension period, which enables the use of extraordinary measures.</a:t>
            </a:r>
          </a:p>
          <a:p>
            <a:pPr>
              <a:buFont typeface="Arial" panose="020B0604020202020204" pitchFamily="34" charset="0"/>
              <a:buChar char="•"/>
            </a:pPr>
            <a:endParaRPr lang="en-US" sz="2400" dirty="0">
              <a:latin typeface="Garamond" panose="02020404030301010803" pitchFamily="18" charset="0"/>
              <a:ea typeface="Verdana" panose="020B0604030504040204" pitchFamily="34" charset="0"/>
            </a:endParaRPr>
          </a:p>
          <a:p>
            <a:pPr>
              <a:buFont typeface="Arial" panose="020B0604020202020204" pitchFamily="34" charset="0"/>
              <a:buChar char="•"/>
            </a:pPr>
            <a:endParaRPr lang="en-US" sz="200" dirty="0">
              <a:latin typeface="Garamond" panose="02020404030301010803" pitchFamily="18" charset="0"/>
              <a:ea typeface="Verdana" panose="020B0604030504040204" pitchFamily="34" charset="0"/>
            </a:endParaRPr>
          </a:p>
          <a:p>
            <a:pPr>
              <a:buFont typeface="Arial" panose="020B0604020202020204" pitchFamily="34" charset="0"/>
              <a:buChar char="•"/>
            </a:pPr>
            <a:endParaRPr lang="en-US" sz="1200" dirty="0">
              <a:latin typeface="Garamond" panose="02020404030301010803" pitchFamily="18" charset="0"/>
              <a:ea typeface="Verdana" panose="020B0604030504040204" pitchFamily="34" charset="0"/>
            </a:endParaRPr>
          </a:p>
          <a:p>
            <a:pPr lvl="1"/>
            <a:endParaRPr lang="en-US" sz="1050" dirty="0">
              <a:latin typeface="Garamond" panose="02020404030301010803" pitchFamily="18" charset="0"/>
              <a:ea typeface="Verdana" panose="020B0604030504040204" pitchFamily="34" charset="0"/>
            </a:endParaRPr>
          </a:p>
        </p:txBody>
      </p:sp>
      <p:sp>
        <p:nvSpPr>
          <p:cNvPr id="6" name="TextBox 5">
            <a:extLst>
              <a:ext uri="{FF2B5EF4-FFF2-40B4-BE49-F238E27FC236}">
                <a16:creationId xmlns:a16="http://schemas.microsoft.com/office/drawing/2014/main" id="{FCC0C6E4-11B6-459F-BB09-C38FF4E83839}"/>
              </a:ext>
            </a:extLst>
          </p:cNvPr>
          <p:cNvSpPr txBox="1"/>
          <p:nvPr/>
        </p:nvSpPr>
        <p:spPr>
          <a:xfrm>
            <a:off x="838200" y="6808380"/>
            <a:ext cx="4267200" cy="570284"/>
          </a:xfrm>
          <a:prstGeom prst="rect">
            <a:avLst/>
          </a:prstGeom>
          <a:noFill/>
        </p:spPr>
        <p:txBody>
          <a:bodyPr wrap="square" rtlCol="0">
            <a:spAutoFit/>
          </a:bodyPr>
          <a:lstStyle/>
          <a:p>
            <a:r>
              <a:rPr lang="en-US" sz="1100" i="1" dirty="0">
                <a:latin typeface="Garamond" panose="02020404030301010803" pitchFamily="18" charset="0"/>
              </a:rPr>
              <a:t>Source: Bureau of Economic Analysis</a:t>
            </a:r>
          </a:p>
          <a:p>
            <a:endParaRPr lang="en-US" dirty="0"/>
          </a:p>
        </p:txBody>
      </p:sp>
      <p:sp>
        <p:nvSpPr>
          <p:cNvPr id="8" name="Slide Number Placeholder 7">
            <a:extLst>
              <a:ext uri="{FF2B5EF4-FFF2-40B4-BE49-F238E27FC236}">
                <a16:creationId xmlns:a16="http://schemas.microsoft.com/office/drawing/2014/main" id="{A30E48FC-CBEF-4448-ADD5-C9F1565FA448}"/>
              </a:ext>
            </a:extLst>
          </p:cNvPr>
          <p:cNvSpPr>
            <a:spLocks noGrp="1"/>
          </p:cNvSpPr>
          <p:nvPr>
            <p:ph type="sldNum" sz="quarter" idx="4"/>
          </p:nvPr>
        </p:nvSpPr>
        <p:spPr/>
        <p:txBody>
          <a:bodyPr/>
          <a:lstStyle/>
          <a:p>
            <a:fld id="{3C2FEE08-69F6-694C-9AAF-59BAA227EE9E}" type="slidenum">
              <a:rPr lang="en-US" smtClean="0"/>
              <a:pPr/>
              <a:t>5</a:t>
            </a:fld>
            <a:endParaRPr lang="en-US"/>
          </a:p>
        </p:txBody>
      </p:sp>
    </p:spTree>
    <p:extLst>
      <p:ext uri="{BB962C8B-B14F-4D97-AF65-F5344CB8AC3E}">
        <p14:creationId xmlns:p14="http://schemas.microsoft.com/office/powerpoint/2010/main" val="1222296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1211363"/>
            <a:ext cx="9144000" cy="50449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1"/>
          <p:cNvSpPr>
            <a:spLocks noGrp="1"/>
          </p:cNvSpPr>
          <p:nvPr>
            <p:ph type="ftr" sz="quarter" idx="3"/>
          </p:nvPr>
        </p:nvSpPr>
        <p:spPr>
          <a:xfrm>
            <a:off x="406316" y="338795"/>
            <a:ext cx="9006688" cy="547688"/>
          </a:xfrm>
        </p:spPr>
        <p:txBody>
          <a:bodyPr/>
          <a:lstStyle/>
          <a:p>
            <a:r>
              <a:rPr lang="en-US" sz="2800" b="1" dirty="0">
                <a:solidFill>
                  <a:srgbClr val="3D618B"/>
                </a:solidFill>
                <a:latin typeface="Garamond" panose="02020404030301010803" pitchFamily="18" charset="0"/>
              </a:rPr>
              <a:t>Reaching the debt limit </a:t>
            </a:r>
            <a:r>
              <a:rPr lang="mr-IN" sz="2800" b="1" dirty="0">
                <a:solidFill>
                  <a:srgbClr val="3D618B"/>
                </a:solidFill>
                <a:latin typeface="Garamond" panose="02020404030301010803" pitchFamily="18" charset="0"/>
              </a:rPr>
              <a:t>–</a:t>
            </a:r>
            <a:r>
              <a:rPr lang="en-US" sz="2800" b="1" dirty="0">
                <a:solidFill>
                  <a:srgbClr val="3D618B"/>
                </a:solidFill>
                <a:latin typeface="Garamond" panose="02020404030301010803" pitchFamily="18" charset="0"/>
              </a:rPr>
              <a:t> what it means</a:t>
            </a:r>
          </a:p>
        </p:txBody>
      </p:sp>
      <p:sp>
        <p:nvSpPr>
          <p:cNvPr id="23" name="Content Placeholder 3"/>
          <p:cNvSpPr>
            <a:spLocks noGrp="1"/>
          </p:cNvSpPr>
          <p:nvPr>
            <p:ph idx="1"/>
          </p:nvPr>
        </p:nvSpPr>
        <p:spPr>
          <a:xfrm>
            <a:off x="855081" y="999165"/>
            <a:ext cx="8229600" cy="4925617"/>
          </a:xfrm>
        </p:spPr>
        <p:txBody>
          <a:bodyPr/>
          <a:lstStyle/>
          <a:p>
            <a:r>
              <a:rPr lang="en-US" sz="2600">
                <a:solidFill>
                  <a:schemeClr val="tx2"/>
                </a:solidFill>
                <a:latin typeface="Garamond" panose="02020404030301010803" pitchFamily="18" charset="0"/>
                <a:ea typeface="Tahoma" panose="020B0604030504040204" pitchFamily="34" charset="0"/>
                <a:cs typeface="Tahoma" panose="020B0604030504040204" pitchFamily="34" charset="0"/>
              </a:rPr>
              <a:t>Layers of Defense Against Default</a:t>
            </a:r>
          </a:p>
          <a:p>
            <a:r>
              <a:rPr lang="en-US" sz="1600" b="0">
                <a:solidFill>
                  <a:schemeClr val="tx1"/>
                </a:solidFill>
                <a:latin typeface="Garamond" panose="02020404030301010803" pitchFamily="18" charset="0"/>
                <a:ea typeface="Tahoma" panose="020B0604030504040204" pitchFamily="34" charset="0"/>
                <a:cs typeface="Tahoma" panose="020B0604030504040204" pitchFamily="34" charset="0"/>
              </a:rPr>
              <a:t>	</a:t>
            </a:r>
            <a:r>
              <a:rPr lang="en-US" b="0">
                <a:solidFill>
                  <a:schemeClr val="tx1"/>
                </a:solidFill>
                <a:latin typeface="Garamond" panose="02020404030301010803" pitchFamily="18" charset="0"/>
                <a:ea typeface="Tahoma" panose="020B0604030504040204" pitchFamily="34" charset="0"/>
                <a:cs typeface="Tahoma" panose="020B0604030504040204" pitchFamily="34" charset="0"/>
              </a:rPr>
              <a:t>The Treasury Department has multiple means that may be used to pay the nation’s bills. If the debt limit is reached and policymakers do not act in time, however, all of these layers of defense will be breached and the nation will default on its obligations.</a:t>
            </a:r>
          </a:p>
        </p:txBody>
      </p:sp>
      <p:grpSp>
        <p:nvGrpSpPr>
          <p:cNvPr id="2" name="Group 1"/>
          <p:cNvGrpSpPr/>
          <p:nvPr/>
        </p:nvGrpSpPr>
        <p:grpSpPr>
          <a:xfrm>
            <a:off x="397881" y="2916099"/>
            <a:ext cx="9144000" cy="3442806"/>
            <a:chOff x="1" y="2393459"/>
            <a:chExt cx="9144000" cy="3442806"/>
          </a:xfrm>
        </p:grpSpPr>
        <p:sp>
          <p:nvSpPr>
            <p:cNvPr id="24" name="Rectangle 23"/>
            <p:cNvSpPr/>
            <p:nvPr/>
          </p:nvSpPr>
          <p:spPr>
            <a:xfrm>
              <a:off x="609600" y="2393459"/>
              <a:ext cx="7848599" cy="56017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900" b="1">
                  <a:solidFill>
                    <a:schemeClr val="bg1"/>
                  </a:solidFill>
                  <a:latin typeface="Garamond" panose="02020404030301010803" pitchFamily="18" charset="0"/>
                </a:rPr>
                <a:t>ISSUE NEW DEBT TO THE PUBLIC IN TRADITIONAL MANNER</a:t>
              </a:r>
            </a:p>
          </p:txBody>
        </p:sp>
        <p:sp>
          <p:nvSpPr>
            <p:cNvPr id="25" name="Rectangle 24"/>
            <p:cNvSpPr/>
            <p:nvPr/>
          </p:nvSpPr>
          <p:spPr>
            <a:xfrm>
              <a:off x="2438400" y="3354337"/>
              <a:ext cx="4191000" cy="56017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a:solidFill>
                    <a:schemeClr val="bg1"/>
                  </a:solidFill>
                  <a:latin typeface="Garamond" panose="02020404030301010803" pitchFamily="18" charset="0"/>
                </a:rPr>
                <a:t>EXTRAORDINARY MEASURES</a:t>
              </a:r>
            </a:p>
          </p:txBody>
        </p:sp>
        <p:sp>
          <p:nvSpPr>
            <p:cNvPr id="26" name="Rectangle 25"/>
            <p:cNvSpPr/>
            <p:nvPr/>
          </p:nvSpPr>
          <p:spPr>
            <a:xfrm>
              <a:off x="1968843" y="4315215"/>
              <a:ext cx="5148649" cy="56017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a:solidFill>
                    <a:schemeClr val="bg1"/>
                  </a:solidFill>
                  <a:latin typeface="Garamond" panose="02020404030301010803" pitchFamily="18" charset="0"/>
                </a:rPr>
                <a:t>DAILY REVENUE AND CASH ON HAND</a:t>
              </a:r>
            </a:p>
          </p:txBody>
        </p:sp>
        <p:sp>
          <p:nvSpPr>
            <p:cNvPr id="27" name="Rectangle 26"/>
            <p:cNvSpPr/>
            <p:nvPr/>
          </p:nvSpPr>
          <p:spPr>
            <a:xfrm>
              <a:off x="757881" y="5276092"/>
              <a:ext cx="7545860" cy="560173"/>
            </a:xfrm>
            <a:prstGeom prst="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a:solidFill>
                    <a:schemeClr val="bg1"/>
                  </a:solidFill>
                  <a:latin typeface="Garamond" panose="02020404030301010803" pitchFamily="18" charset="0"/>
                </a:rPr>
                <a:t>DEFAULT ON FINANCIAL OBLIGATIONS</a:t>
              </a:r>
            </a:p>
          </p:txBody>
        </p:sp>
        <p:sp>
          <p:nvSpPr>
            <p:cNvPr id="28" name="TextBox 27"/>
            <p:cNvSpPr txBox="1"/>
            <p:nvPr/>
          </p:nvSpPr>
          <p:spPr>
            <a:xfrm>
              <a:off x="1" y="2953632"/>
              <a:ext cx="9144000" cy="401007"/>
            </a:xfrm>
            <a:prstGeom prst="rect">
              <a:avLst/>
            </a:prstGeom>
            <a:noFill/>
          </p:spPr>
          <p:txBody>
            <a:bodyPr wrap="square" rtlCol="0">
              <a:spAutoFit/>
            </a:bodyPr>
            <a:lstStyle/>
            <a:p>
              <a:pPr algn="ctr"/>
              <a:r>
                <a:rPr lang="en-US" sz="1950">
                  <a:latin typeface="Garamond" panose="02020404030301010803" pitchFamily="18" charset="0"/>
                </a:rPr>
                <a:t>Debt Limit Reached</a:t>
              </a:r>
            </a:p>
          </p:txBody>
        </p:sp>
        <p:cxnSp>
          <p:nvCxnSpPr>
            <p:cNvPr id="29" name="Straight Connector 28"/>
            <p:cNvCxnSpPr/>
            <p:nvPr/>
          </p:nvCxnSpPr>
          <p:spPr>
            <a:xfrm>
              <a:off x="5626443" y="3184292"/>
              <a:ext cx="2232454" cy="0"/>
            </a:xfrm>
            <a:prstGeom prst="line">
              <a:avLst/>
            </a:prstGeom>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a:xfrm>
              <a:off x="1049920" y="3184292"/>
              <a:ext cx="2471352" cy="0"/>
            </a:xfrm>
            <a:prstGeom prst="line">
              <a:avLst/>
            </a:prstGeom>
          </p:spPr>
          <p:style>
            <a:lnRef idx="2">
              <a:schemeClr val="dk1"/>
            </a:lnRef>
            <a:fillRef idx="0">
              <a:schemeClr val="dk1"/>
            </a:fillRef>
            <a:effectRef idx="1">
              <a:schemeClr val="dk1"/>
            </a:effectRef>
            <a:fontRef idx="minor">
              <a:schemeClr val="tx1"/>
            </a:fontRef>
          </p:style>
        </p:cxnSp>
        <p:sp>
          <p:nvSpPr>
            <p:cNvPr id="31" name="TextBox 30"/>
            <p:cNvSpPr txBox="1"/>
            <p:nvPr/>
          </p:nvSpPr>
          <p:spPr>
            <a:xfrm>
              <a:off x="1" y="3914510"/>
              <a:ext cx="9144000" cy="392415"/>
            </a:xfrm>
            <a:prstGeom prst="rect">
              <a:avLst/>
            </a:prstGeom>
            <a:noFill/>
          </p:spPr>
          <p:txBody>
            <a:bodyPr wrap="square" rtlCol="0">
              <a:spAutoFit/>
            </a:bodyPr>
            <a:lstStyle/>
            <a:p>
              <a:pPr algn="ctr"/>
              <a:r>
                <a:rPr lang="en-US" sz="1950">
                  <a:latin typeface="Garamond" panose="02020404030301010803" pitchFamily="18" charset="0"/>
                </a:rPr>
                <a:t>EM Exhausted</a:t>
              </a:r>
            </a:p>
          </p:txBody>
        </p:sp>
        <p:cxnSp>
          <p:nvCxnSpPr>
            <p:cNvPr id="32" name="Straight Connector 31"/>
            <p:cNvCxnSpPr/>
            <p:nvPr/>
          </p:nvCxnSpPr>
          <p:spPr>
            <a:xfrm>
              <a:off x="5393320" y="4145170"/>
              <a:ext cx="1820562" cy="0"/>
            </a:xfrm>
            <a:prstGeom prst="line">
              <a:avLst/>
            </a:prstGeom>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a:xfrm>
              <a:off x="1888120" y="4145170"/>
              <a:ext cx="1878227" cy="0"/>
            </a:xfrm>
            <a:prstGeom prst="line">
              <a:avLst/>
            </a:prstGeom>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1" y="4875388"/>
              <a:ext cx="9144000" cy="392415"/>
            </a:xfrm>
            <a:prstGeom prst="rect">
              <a:avLst/>
            </a:prstGeom>
            <a:noFill/>
          </p:spPr>
          <p:txBody>
            <a:bodyPr wrap="square" rtlCol="0">
              <a:spAutoFit/>
            </a:bodyPr>
            <a:lstStyle/>
            <a:p>
              <a:pPr algn="ctr"/>
              <a:r>
                <a:rPr lang="en-US" sz="1950">
                  <a:latin typeface="Garamond" panose="02020404030301010803" pitchFamily="18" charset="0"/>
                </a:rPr>
                <a:t>The “X Date”</a:t>
              </a:r>
            </a:p>
          </p:txBody>
        </p:sp>
        <p:cxnSp>
          <p:nvCxnSpPr>
            <p:cNvPr id="35" name="Straight Connector 34"/>
            <p:cNvCxnSpPr/>
            <p:nvPr/>
          </p:nvCxnSpPr>
          <p:spPr>
            <a:xfrm>
              <a:off x="5317120" y="5071862"/>
              <a:ext cx="947351" cy="0"/>
            </a:xfrm>
            <a:prstGeom prst="line">
              <a:avLst/>
            </a:prstGeom>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a:xfrm>
              <a:off x="2880780" y="5075113"/>
              <a:ext cx="885567" cy="0"/>
            </a:xfrm>
            <a:prstGeom prst="line">
              <a:avLst/>
            </a:prstGeom>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a:xfrm>
              <a:off x="304800" y="2667000"/>
              <a:ext cx="0" cy="2819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8763000" y="2667000"/>
              <a:ext cx="0" cy="2819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7" name="Slide Number Placeholder 6">
            <a:extLst>
              <a:ext uri="{FF2B5EF4-FFF2-40B4-BE49-F238E27FC236}">
                <a16:creationId xmlns:a16="http://schemas.microsoft.com/office/drawing/2014/main" id="{809C47D1-1118-49BB-BE07-D4F8215EFC81}"/>
              </a:ext>
            </a:extLst>
          </p:cNvPr>
          <p:cNvSpPr>
            <a:spLocks noGrp="1"/>
          </p:cNvSpPr>
          <p:nvPr>
            <p:ph type="sldNum" sz="quarter" idx="4"/>
          </p:nvPr>
        </p:nvSpPr>
        <p:spPr/>
        <p:txBody>
          <a:bodyPr/>
          <a:lstStyle/>
          <a:p>
            <a:fld id="{3C2FEE08-69F6-694C-9AAF-59BAA227EE9E}" type="slidenum">
              <a:rPr lang="en-US" smtClean="0"/>
              <a:pPr/>
              <a:t>6</a:t>
            </a:fld>
            <a:endParaRPr lang="en-US" dirty="0"/>
          </a:p>
        </p:txBody>
      </p:sp>
    </p:spTree>
    <p:extLst>
      <p:ext uri="{BB962C8B-B14F-4D97-AF65-F5344CB8AC3E}">
        <p14:creationId xmlns:p14="http://schemas.microsoft.com/office/powerpoint/2010/main" val="95654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1143000" y="2528887"/>
            <a:ext cx="7772400" cy="1362075"/>
          </a:xfrm>
          <a:prstGeom prst="rect">
            <a:avLst/>
          </a:prstGeom>
        </p:spPr>
        <p:txBody>
          <a:bodyPr anchor="t"/>
          <a:lstStyle/>
          <a:p>
            <a:pPr algn="ctr" defTabSz="457200">
              <a:spcBef>
                <a:spcPct val="0"/>
              </a:spcBef>
              <a:defRPr/>
            </a:pPr>
            <a:r>
              <a:rPr lang="en-US" sz="4800" b="1">
                <a:solidFill>
                  <a:srgbClr val="3B3D3F"/>
                </a:solidFill>
                <a:latin typeface="Garamond" panose="02020404030301010803" pitchFamily="18" charset="0"/>
                <a:ea typeface="+mj-ea"/>
                <a:cs typeface="Century Gothic"/>
              </a:rPr>
              <a:t>How Do Extraordinary Measures Work?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186613"/>
            <a:ext cx="10058400" cy="0"/>
          </a:xfrm>
          <a:prstGeom prst="line">
            <a:avLst/>
          </a:prstGeom>
          <a:ln w="63500"/>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0" y="2178368"/>
            <a:ext cx="10058400" cy="0"/>
          </a:xfrm>
          <a:prstGeom prst="line">
            <a:avLst/>
          </a:prstGeom>
          <a:ln w="63500">
            <a:solidFill>
              <a:schemeClr val="accent2"/>
            </a:solidFill>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251460" y="1623060"/>
            <a:ext cx="2766060" cy="498598"/>
          </a:xfrm>
          <a:prstGeom prst="rect">
            <a:avLst/>
          </a:prstGeom>
          <a:noFill/>
        </p:spPr>
        <p:txBody>
          <a:bodyPr wrap="square" rtlCol="0">
            <a:spAutoFit/>
          </a:bodyPr>
          <a:lstStyle/>
          <a:p>
            <a:r>
              <a:rPr lang="en-US" sz="2640" b="1">
                <a:latin typeface="Verdana" pitchFamily="34" charset="0"/>
                <a:ea typeface="Verdana" pitchFamily="34" charset="0"/>
                <a:cs typeface="Verdana" pitchFamily="34" charset="0"/>
              </a:rPr>
              <a:t>Debt Limit</a:t>
            </a:r>
          </a:p>
        </p:txBody>
      </p:sp>
      <p:sp>
        <p:nvSpPr>
          <p:cNvPr id="12" name="TextBox 11"/>
          <p:cNvSpPr txBox="1"/>
          <p:nvPr/>
        </p:nvSpPr>
        <p:spPr>
          <a:xfrm>
            <a:off x="4191000" y="4975861"/>
            <a:ext cx="1592580" cy="104028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Public</a:t>
            </a:r>
          </a:p>
          <a:p>
            <a:pPr algn="ctr"/>
            <a:r>
              <a:rPr lang="en-US" sz="3080" b="1">
                <a:solidFill>
                  <a:schemeClr val="bg1"/>
                </a:solidFill>
                <a:latin typeface="Verdana" pitchFamily="34" charset="0"/>
                <a:ea typeface="Verdana" pitchFamily="34" charset="0"/>
                <a:cs typeface="Verdana" pitchFamily="34" charset="0"/>
              </a:rPr>
              <a:t>Debt</a:t>
            </a:r>
          </a:p>
        </p:txBody>
      </p:sp>
      <p:grpSp>
        <p:nvGrpSpPr>
          <p:cNvPr id="2" name="Group 14"/>
          <p:cNvGrpSpPr/>
          <p:nvPr/>
        </p:nvGrpSpPr>
        <p:grpSpPr>
          <a:xfrm>
            <a:off x="3855720" y="2209800"/>
            <a:ext cx="2346960" cy="1844040"/>
            <a:chOff x="5867400" y="2057400"/>
            <a:chExt cx="2133600" cy="1600200"/>
          </a:xfrm>
        </p:grpSpPr>
        <p:sp>
          <p:nvSpPr>
            <p:cNvPr id="5" name="Rectangle 4"/>
            <p:cNvSpPr/>
            <p:nvPr/>
          </p:nvSpPr>
          <p:spPr>
            <a:xfrm>
              <a:off x="5867400" y="2057400"/>
              <a:ext cx="2133600" cy="1600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13" name="TextBox 12"/>
            <p:cNvSpPr txBox="1"/>
            <p:nvPr/>
          </p:nvSpPr>
          <p:spPr>
            <a:xfrm>
              <a:off x="6172200" y="2322493"/>
              <a:ext cx="1447800" cy="902727"/>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IG</a:t>
              </a:r>
            </a:p>
            <a:p>
              <a:pPr algn="ctr"/>
              <a:r>
                <a:rPr lang="en-US" sz="3080" b="1">
                  <a:solidFill>
                    <a:schemeClr val="bg1"/>
                  </a:solidFill>
                  <a:latin typeface="Verdana" pitchFamily="34" charset="0"/>
                  <a:ea typeface="Verdana" pitchFamily="34" charset="0"/>
                  <a:cs typeface="Verdana" pitchFamily="34" charset="0"/>
                </a:rPr>
                <a:t>Debt</a:t>
              </a:r>
            </a:p>
          </p:txBody>
        </p:sp>
      </p:grpSp>
      <p:sp>
        <p:nvSpPr>
          <p:cNvPr id="14" name="Title 1"/>
          <p:cNvSpPr>
            <a:spLocks noGrp="1"/>
          </p:cNvSpPr>
          <p:nvPr>
            <p:ph type="title"/>
          </p:nvPr>
        </p:nvSpPr>
        <p:spPr>
          <a:xfrm>
            <a:off x="502920" y="365760"/>
            <a:ext cx="9052560" cy="1257300"/>
          </a:xfrm>
        </p:spPr>
        <p:txBody>
          <a:bodyPr>
            <a:noAutofit/>
          </a:bodyPr>
          <a:lstStyle/>
          <a:p>
            <a:r>
              <a:rPr lang="en-US" sz="3080" b="1">
                <a:latin typeface="Verdana" pitchFamily="34" charset="0"/>
                <a:ea typeface="Verdana" pitchFamily="34" charset="0"/>
                <a:cs typeface="Verdana" pitchFamily="34" charset="0"/>
              </a:rPr>
              <a:t>Both </a:t>
            </a:r>
            <a:r>
              <a:rPr lang="en-US" sz="3080" b="1" err="1">
                <a:latin typeface="Verdana" pitchFamily="34" charset="0"/>
                <a:ea typeface="Verdana" pitchFamily="34" charset="0"/>
                <a:cs typeface="Verdana" pitchFamily="34" charset="0"/>
              </a:rPr>
              <a:t>intragovernmental</a:t>
            </a:r>
            <a:r>
              <a:rPr lang="en-US" sz="3080" b="1">
                <a:latin typeface="Verdana" pitchFamily="34" charset="0"/>
                <a:ea typeface="Verdana" pitchFamily="34" charset="0"/>
                <a:cs typeface="Verdana" pitchFamily="34" charset="0"/>
              </a:rPr>
              <a:t> and public debt count toward the limit.</a:t>
            </a:r>
          </a:p>
        </p:txBody>
      </p:sp>
      <p:grpSp>
        <p:nvGrpSpPr>
          <p:cNvPr id="3" name="Group 15"/>
          <p:cNvGrpSpPr/>
          <p:nvPr/>
        </p:nvGrpSpPr>
        <p:grpSpPr>
          <a:xfrm>
            <a:off x="3855720" y="4053840"/>
            <a:ext cx="2346960" cy="3101340"/>
            <a:chOff x="3505200" y="1905000"/>
            <a:chExt cx="2133600" cy="2895600"/>
          </a:xfrm>
        </p:grpSpPr>
        <p:sp>
          <p:nvSpPr>
            <p:cNvPr id="17" name="Rectangle 16"/>
            <p:cNvSpPr/>
            <p:nvPr/>
          </p:nvSpPr>
          <p:spPr>
            <a:xfrm>
              <a:off x="3505200" y="1905000"/>
              <a:ext cx="2133600" cy="2895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18" name="TextBox 17"/>
            <p:cNvSpPr txBox="1"/>
            <p:nvPr/>
          </p:nvSpPr>
          <p:spPr>
            <a:xfrm>
              <a:off x="3810000" y="2819400"/>
              <a:ext cx="1447800" cy="971273"/>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Public</a:t>
              </a:r>
            </a:p>
            <a:p>
              <a:pPr algn="ctr"/>
              <a:r>
                <a:rPr lang="en-US" sz="3080" b="1">
                  <a:solidFill>
                    <a:schemeClr val="bg1"/>
                  </a:solidFill>
                  <a:latin typeface="Verdana" pitchFamily="34" charset="0"/>
                  <a:ea typeface="Verdana" pitchFamily="34" charset="0"/>
                  <a:cs typeface="Verdana" pitchFamily="34" charset="0"/>
                </a:rPr>
                <a:t>Debt</a:t>
              </a:r>
            </a:p>
          </p:txBody>
        </p:sp>
      </p:grpSp>
      <p:sp>
        <p:nvSpPr>
          <p:cNvPr id="20" name="Slide Number Placeholder 19">
            <a:extLst>
              <a:ext uri="{FF2B5EF4-FFF2-40B4-BE49-F238E27FC236}">
                <a16:creationId xmlns:a16="http://schemas.microsoft.com/office/drawing/2014/main" id="{B317926B-D469-44DB-8702-0F0BED23CD17}"/>
              </a:ext>
            </a:extLst>
          </p:cNvPr>
          <p:cNvSpPr>
            <a:spLocks noGrp="1"/>
          </p:cNvSpPr>
          <p:nvPr>
            <p:ph type="sldNum" sz="quarter" idx="12"/>
          </p:nvPr>
        </p:nvSpPr>
        <p:spPr>
          <a:xfrm>
            <a:off x="9715414" y="100121"/>
            <a:ext cx="342986" cy="202776"/>
          </a:xfrm>
        </p:spPr>
        <p:txBody>
          <a:bodyPr/>
          <a:lstStyle/>
          <a:p>
            <a:fld id="{B1FAC1BE-B98B-43D5-B957-9A9DFD6F1C95}" type="slidenum">
              <a:rPr lang="en-US" sz="1000" smtClean="0">
                <a:latin typeface="Verdana" panose="020B0604030504040204" pitchFamily="34" charset="0"/>
                <a:ea typeface="Verdana" panose="020B0604030504040204" pitchFamily="34" charset="0"/>
              </a:rPr>
              <a:pPr/>
              <a:t>8</a:t>
            </a:fld>
            <a:endParaRPr lang="en-US" sz="1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0018309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186613"/>
            <a:ext cx="10058400" cy="0"/>
          </a:xfrm>
          <a:prstGeom prst="line">
            <a:avLst/>
          </a:prstGeom>
          <a:ln w="63500"/>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0" y="2178368"/>
            <a:ext cx="10058400" cy="0"/>
          </a:xfrm>
          <a:prstGeom prst="line">
            <a:avLst/>
          </a:prstGeom>
          <a:ln w="63500">
            <a:solidFill>
              <a:schemeClr val="accent2"/>
            </a:solidFill>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251460" y="1623060"/>
            <a:ext cx="2766060" cy="498598"/>
          </a:xfrm>
          <a:prstGeom prst="rect">
            <a:avLst/>
          </a:prstGeom>
          <a:noFill/>
        </p:spPr>
        <p:txBody>
          <a:bodyPr wrap="square" rtlCol="0">
            <a:spAutoFit/>
          </a:bodyPr>
          <a:lstStyle/>
          <a:p>
            <a:r>
              <a:rPr lang="en-US" sz="2640" b="1">
                <a:latin typeface="Verdana" pitchFamily="34" charset="0"/>
                <a:ea typeface="Verdana" pitchFamily="34" charset="0"/>
                <a:cs typeface="Verdana" pitchFamily="34" charset="0"/>
              </a:rPr>
              <a:t>Debt Limit</a:t>
            </a:r>
          </a:p>
        </p:txBody>
      </p:sp>
      <p:grpSp>
        <p:nvGrpSpPr>
          <p:cNvPr id="2" name="Group 14"/>
          <p:cNvGrpSpPr/>
          <p:nvPr/>
        </p:nvGrpSpPr>
        <p:grpSpPr>
          <a:xfrm>
            <a:off x="3855720" y="4221480"/>
            <a:ext cx="2346960" cy="2933700"/>
            <a:chOff x="3505200" y="1905000"/>
            <a:chExt cx="2133600" cy="2895600"/>
          </a:xfrm>
        </p:grpSpPr>
        <p:sp>
          <p:nvSpPr>
            <p:cNvPr id="4" name="Rectangle 3"/>
            <p:cNvSpPr/>
            <p:nvPr/>
          </p:nvSpPr>
          <p:spPr>
            <a:xfrm>
              <a:off x="3505200" y="1905000"/>
              <a:ext cx="2133600" cy="2895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12" name="TextBox 11"/>
            <p:cNvSpPr txBox="1"/>
            <p:nvPr/>
          </p:nvSpPr>
          <p:spPr>
            <a:xfrm>
              <a:off x="3810000" y="2819401"/>
              <a:ext cx="1447800" cy="1026775"/>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Public</a:t>
              </a:r>
            </a:p>
            <a:p>
              <a:pPr algn="ctr"/>
              <a:r>
                <a:rPr lang="en-US" sz="3080" b="1">
                  <a:solidFill>
                    <a:schemeClr val="bg1"/>
                  </a:solidFill>
                  <a:latin typeface="Verdana" pitchFamily="34" charset="0"/>
                  <a:ea typeface="Verdana" pitchFamily="34" charset="0"/>
                  <a:cs typeface="Verdana" pitchFamily="34" charset="0"/>
                </a:rPr>
                <a:t>Debt</a:t>
              </a:r>
            </a:p>
          </p:txBody>
        </p:sp>
      </p:grpSp>
      <p:grpSp>
        <p:nvGrpSpPr>
          <p:cNvPr id="3" name="Group 17"/>
          <p:cNvGrpSpPr/>
          <p:nvPr/>
        </p:nvGrpSpPr>
        <p:grpSpPr>
          <a:xfrm>
            <a:off x="3855720" y="2964180"/>
            <a:ext cx="2346960" cy="1257300"/>
            <a:chOff x="3505200" y="5410200"/>
            <a:chExt cx="2133600" cy="990600"/>
          </a:xfrm>
        </p:grpSpPr>
        <p:sp>
          <p:nvSpPr>
            <p:cNvPr id="5" name="Rectangle 4"/>
            <p:cNvSpPr/>
            <p:nvPr/>
          </p:nvSpPr>
          <p:spPr>
            <a:xfrm>
              <a:off x="3505200" y="5410200"/>
              <a:ext cx="2133600" cy="990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sp>
          <p:nvSpPr>
            <p:cNvPr id="13" name="TextBox 12"/>
            <p:cNvSpPr txBox="1"/>
            <p:nvPr/>
          </p:nvSpPr>
          <p:spPr>
            <a:xfrm>
              <a:off x="3810000" y="5410200"/>
              <a:ext cx="1447800" cy="819618"/>
            </a:xfrm>
            <a:prstGeom prst="rect">
              <a:avLst/>
            </a:prstGeom>
            <a:noFill/>
          </p:spPr>
          <p:txBody>
            <a:bodyPr wrap="square" rtlCol="0">
              <a:spAutoFit/>
            </a:bodyPr>
            <a:lstStyle/>
            <a:p>
              <a:pPr algn="ctr"/>
              <a:r>
                <a:rPr lang="en-US" sz="3080" b="1">
                  <a:solidFill>
                    <a:schemeClr val="bg1"/>
                  </a:solidFill>
                  <a:latin typeface="Verdana" pitchFamily="34" charset="0"/>
                  <a:ea typeface="Verdana" pitchFamily="34" charset="0"/>
                  <a:cs typeface="Verdana" pitchFamily="34" charset="0"/>
                </a:rPr>
                <a:t>IG</a:t>
              </a:r>
            </a:p>
            <a:p>
              <a:pPr algn="ctr"/>
              <a:r>
                <a:rPr lang="en-US" sz="3080" b="1">
                  <a:solidFill>
                    <a:schemeClr val="bg1"/>
                  </a:solidFill>
                  <a:latin typeface="Verdana" pitchFamily="34" charset="0"/>
                  <a:ea typeface="Verdana" pitchFamily="34" charset="0"/>
                  <a:cs typeface="Verdana" pitchFamily="34" charset="0"/>
                </a:rPr>
                <a:t>Debt</a:t>
              </a:r>
            </a:p>
          </p:txBody>
        </p:sp>
      </p:grpSp>
      <p:cxnSp>
        <p:nvCxnSpPr>
          <p:cNvPr id="16" name="Straight Connector 15"/>
          <p:cNvCxnSpPr/>
          <p:nvPr/>
        </p:nvCxnSpPr>
        <p:spPr>
          <a:xfrm>
            <a:off x="3855720" y="2964180"/>
            <a:ext cx="2346960" cy="0"/>
          </a:xfrm>
          <a:prstGeom prst="line">
            <a:avLst/>
          </a:prstGeom>
          <a:ln w="381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title"/>
          </p:nvPr>
        </p:nvSpPr>
        <p:spPr>
          <a:xfrm>
            <a:off x="502920" y="365760"/>
            <a:ext cx="9052560" cy="1257300"/>
          </a:xfrm>
        </p:spPr>
        <p:txBody>
          <a:bodyPr>
            <a:noAutofit/>
          </a:bodyPr>
          <a:lstStyle/>
          <a:p>
            <a:r>
              <a:rPr lang="en-US" sz="3080" b="1">
                <a:latin typeface="Verdana" pitchFamily="34" charset="0"/>
                <a:ea typeface="Verdana" pitchFamily="34" charset="0"/>
                <a:cs typeface="Verdana" pitchFamily="34" charset="0"/>
              </a:rPr>
              <a:t>Treasury reduces certain types of debt using extraordinary measures…</a:t>
            </a:r>
          </a:p>
        </p:txBody>
      </p:sp>
      <p:sp>
        <p:nvSpPr>
          <p:cNvPr id="19" name="TextBox 18"/>
          <p:cNvSpPr txBox="1"/>
          <p:nvPr/>
        </p:nvSpPr>
        <p:spPr>
          <a:xfrm>
            <a:off x="6789420" y="2287072"/>
            <a:ext cx="3268980" cy="667875"/>
          </a:xfrm>
          <a:prstGeom prst="rect">
            <a:avLst/>
          </a:prstGeom>
          <a:noFill/>
        </p:spPr>
        <p:txBody>
          <a:bodyPr wrap="square" rtlCol="0">
            <a:spAutoFit/>
          </a:bodyPr>
          <a:lstStyle/>
          <a:p>
            <a:r>
              <a:rPr lang="en-US" sz="1870" b="1">
                <a:latin typeface="Verdana" pitchFamily="34" charset="0"/>
                <a:ea typeface="Verdana" pitchFamily="34" charset="0"/>
                <a:cs typeface="Verdana" pitchFamily="34" charset="0"/>
              </a:rPr>
              <a:t>Extraordinary Measures Create Room</a:t>
            </a:r>
          </a:p>
        </p:txBody>
      </p:sp>
      <p:sp>
        <p:nvSpPr>
          <p:cNvPr id="21" name="Left Arrow 20"/>
          <p:cNvSpPr/>
          <p:nvPr/>
        </p:nvSpPr>
        <p:spPr>
          <a:xfrm>
            <a:off x="6286500" y="2461260"/>
            <a:ext cx="502920" cy="335280"/>
          </a:xfrm>
          <a:prstGeom prst="leftArrow">
            <a:avLst/>
          </a:prstGeom>
          <a:solidFill>
            <a:srgbClr val="FDBB30"/>
          </a:solidFill>
          <a:ln>
            <a:solidFill>
              <a:srgbClr val="5F60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7"/>
          </a:p>
        </p:txBody>
      </p:sp>
      <p:cxnSp>
        <p:nvCxnSpPr>
          <p:cNvPr id="20" name="Straight Connector 19"/>
          <p:cNvCxnSpPr/>
          <p:nvPr/>
        </p:nvCxnSpPr>
        <p:spPr>
          <a:xfrm>
            <a:off x="6202680" y="2209800"/>
            <a:ext cx="0" cy="754380"/>
          </a:xfrm>
          <a:prstGeom prst="line">
            <a:avLst/>
          </a:prstGeom>
          <a:ln w="381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855720" y="2209800"/>
            <a:ext cx="0" cy="754380"/>
          </a:xfrm>
          <a:prstGeom prst="line">
            <a:avLst/>
          </a:prstGeom>
          <a:ln w="381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8" name="Slide Number Placeholder 19">
            <a:extLst>
              <a:ext uri="{FF2B5EF4-FFF2-40B4-BE49-F238E27FC236}">
                <a16:creationId xmlns:a16="http://schemas.microsoft.com/office/drawing/2014/main" id="{BF636B46-F576-4B3D-8E24-1BC56A63157F}"/>
              </a:ext>
            </a:extLst>
          </p:cNvPr>
          <p:cNvSpPr txBox="1">
            <a:spLocks/>
          </p:cNvSpPr>
          <p:nvPr/>
        </p:nvSpPr>
        <p:spPr>
          <a:xfrm>
            <a:off x="9715414" y="100121"/>
            <a:ext cx="342986" cy="202776"/>
          </a:xfrm>
          <a:prstGeom prst="rect">
            <a:avLst/>
          </a:prstGeom>
        </p:spPr>
        <p:txBody>
          <a:bodyPr/>
          <a:ls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a:lstStyle>
          <a:p>
            <a:fld id="{B1FAC1BE-B98B-43D5-B957-9A9DFD6F1C95}" type="slidenum">
              <a:rPr lang="en-US" sz="1000" smtClean="0">
                <a:latin typeface="Verdana" panose="020B0604030504040204" pitchFamily="34" charset="0"/>
                <a:ea typeface="Verdana" panose="020B0604030504040204" pitchFamily="34" charset="0"/>
              </a:rPr>
              <a:pPr/>
              <a:t>9</a:t>
            </a:fld>
            <a:endParaRPr lang="en-US" sz="1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22620580"/>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BPC">
    <a:dk1>
      <a:srgbClr val="5F6062"/>
    </a:dk1>
    <a:lt1>
      <a:srgbClr val="979EA1"/>
    </a:lt1>
    <a:dk2>
      <a:srgbClr val="615BA8"/>
    </a:dk2>
    <a:lt2>
      <a:srgbClr val="E7E6E6"/>
    </a:lt2>
    <a:accent1>
      <a:srgbClr val="3D618B"/>
    </a:accent1>
    <a:accent2>
      <a:srgbClr val="E33B45"/>
    </a:accent2>
    <a:accent3>
      <a:srgbClr val="FDBB30"/>
    </a:accent3>
    <a:accent4>
      <a:srgbClr val="67AC47"/>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BPC">
    <a:dk1>
      <a:srgbClr val="5F6062"/>
    </a:dk1>
    <a:lt1>
      <a:srgbClr val="979EA1"/>
    </a:lt1>
    <a:dk2>
      <a:srgbClr val="615BA8"/>
    </a:dk2>
    <a:lt2>
      <a:srgbClr val="E7E6E6"/>
    </a:lt2>
    <a:accent1>
      <a:srgbClr val="3D618B"/>
    </a:accent1>
    <a:accent2>
      <a:srgbClr val="E33B45"/>
    </a:accent2>
    <a:accent3>
      <a:srgbClr val="FDBB30"/>
    </a:accent3>
    <a:accent4>
      <a:srgbClr val="67AC47"/>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BPC">
    <a:dk1>
      <a:srgbClr val="5F6062"/>
    </a:dk1>
    <a:lt1>
      <a:srgbClr val="979EA1"/>
    </a:lt1>
    <a:dk2>
      <a:srgbClr val="615BA8"/>
    </a:dk2>
    <a:lt2>
      <a:srgbClr val="E7E6E6"/>
    </a:lt2>
    <a:accent1>
      <a:srgbClr val="3D618B"/>
    </a:accent1>
    <a:accent2>
      <a:srgbClr val="E33B45"/>
    </a:accent2>
    <a:accent3>
      <a:srgbClr val="FDBB30"/>
    </a:accent3>
    <a:accent4>
      <a:srgbClr val="67AC47"/>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Custom 1">
    <a:dk1>
      <a:srgbClr val="5F6062"/>
    </a:dk1>
    <a:lt1>
      <a:srgbClr val="979EA1"/>
    </a:lt1>
    <a:dk2>
      <a:srgbClr val="615BA8"/>
    </a:dk2>
    <a:lt2>
      <a:srgbClr val="E7E6E6"/>
    </a:lt2>
    <a:accent1>
      <a:srgbClr val="3D618B"/>
    </a:accent1>
    <a:accent2>
      <a:srgbClr val="E33B45"/>
    </a:accent2>
    <a:accent3>
      <a:srgbClr val="FDBB30"/>
    </a:accent3>
    <a:accent4>
      <a:srgbClr val="67AC47"/>
    </a:accent4>
    <a:accent5>
      <a:srgbClr val="5B9BD5"/>
    </a:accent5>
    <a:accent6>
      <a:srgbClr val="70AD47"/>
    </a:accent6>
    <a:hlink>
      <a:srgbClr val="0563C1"/>
    </a:hlink>
    <a:folHlink>
      <a:srgbClr val="954F72"/>
    </a:folHlink>
  </a:clrScheme>
  <a:fontScheme name="BPC Custo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AssignedTo xmlns="http://schemas.microsoft.com/sharepoint/v3">
      <UserInfo>
        <DisplayName/>
        <AccountId xsi:nil="true"/>
        <AccountType/>
      </UserInfo>
    </AssignedTo>
    <TaskDueDate xmlns="http://schemas.microsoft.com/sharepoint/v3/fields" xsi:nil="true"/>
    <PublishingExpirationDate xmlns="http://schemas.microsoft.com/sharepoint/v3" xsi:nil="true"/>
    <PublishingStartDate xmlns="http://schemas.microsoft.com/sharepoint/v3" xsi:nil="true"/>
    <Notes0 xmlns="62a2f8b5-fa49-465d-93de-5bde4ca445a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292B53421496439D51BC137963A235" ma:contentTypeVersion="42" ma:contentTypeDescription="Create a new document." ma:contentTypeScope="" ma:versionID="ed377e29bba98e085be7304803df291b">
  <xsd:schema xmlns:xsd="http://www.w3.org/2001/XMLSchema" xmlns:xs="http://www.w3.org/2001/XMLSchema" xmlns:p="http://schemas.microsoft.com/office/2006/metadata/properties" xmlns:ns1="http://schemas.microsoft.com/sharepoint/v3" xmlns:ns2="62a2f8b5-fa49-465d-93de-5bde4ca445a9" xmlns:ns3="http://schemas.microsoft.com/sharepoint/v3/fields" xmlns:ns4="7d0fc61f-c9aa-4ed3-8e60-54ec59d8ad7f" targetNamespace="http://schemas.microsoft.com/office/2006/metadata/properties" ma:root="true" ma:fieldsID="6074572cb9a5d3e4873a2f35064e6d07" ns1:_="" ns2:_="" ns3:_="" ns4:_="">
    <xsd:import namespace="http://schemas.microsoft.com/sharepoint/v3"/>
    <xsd:import namespace="62a2f8b5-fa49-465d-93de-5bde4ca445a9"/>
    <xsd:import namespace="http://schemas.microsoft.com/sharepoint/v3/fields"/>
    <xsd:import namespace="7d0fc61f-c9aa-4ed3-8e60-54ec59d8ad7f"/>
    <xsd:element name="properties">
      <xsd:complexType>
        <xsd:sequence>
          <xsd:element name="documentManagement">
            <xsd:complexType>
              <xsd:all>
                <xsd:element ref="ns2:Notes0" minOccurs="0"/>
                <xsd:element ref="ns1:PublishingStartDate" minOccurs="0"/>
                <xsd:element ref="ns1:PublishingExpirationDate" minOccurs="0"/>
                <xsd:element ref="ns1:AssignedTo" minOccurs="0"/>
                <xsd:element ref="ns3:TaskDueDate" minOccurs="0"/>
                <xsd:element ref="ns4:SharedWithUsers" minOccurs="0"/>
                <xsd:element ref="ns4:SharedWithDetails" minOccurs="0"/>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5"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6"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AssignedTo" ma:index="7" nillable="true" ma:displayName="Assigned To" ma:list="UserInfo" ma:SearchPeopleOnly="false" ma:SharePointGroup="0" ma:internalName="AssignedTo"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2a2f8b5-fa49-465d-93de-5bde4ca445a9" elementFormDefault="qualified">
    <xsd:import namespace="http://schemas.microsoft.com/office/2006/documentManagement/types"/>
    <xsd:import namespace="http://schemas.microsoft.com/office/infopath/2007/PartnerControls"/>
    <xsd:element name="Notes0" ma:index="4" nillable="true" ma:displayName="Notes" ma:internalName="Notes0" ma:readOnly="false">
      <xsd:simpleType>
        <xsd:restriction base="dms:Note">
          <xsd:maxLength value="255"/>
        </xsd:restriction>
      </xsd:simpleType>
    </xsd:element>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TaskDueDate" ma:index="8" nillable="true" ma:displayName="Due Date" ma:format="DateOnly" ma:internalName="TaskDue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d0fc61f-c9aa-4ed3-8e60-54ec59d8ad7f"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9F7841-E21F-489B-A295-D84AA443867D}">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7d0fc61f-c9aa-4ed3-8e60-54ec59d8ad7f"/>
    <ds:schemaRef ds:uri="http://schemas.microsoft.com/office/2006/documentManagement/types"/>
    <ds:schemaRef ds:uri="62a2f8b5-fa49-465d-93de-5bde4ca445a9"/>
    <ds:schemaRef ds:uri="http://schemas.microsoft.com/sharepoint/v3/field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9585DF05-F6A5-46F3-AE99-EA73B055A8EC}">
  <ds:schemaRefs>
    <ds:schemaRef ds:uri="http://schemas.microsoft.com/sharepoint/v3/contenttype/forms"/>
  </ds:schemaRefs>
</ds:datastoreItem>
</file>

<file path=customXml/itemProps3.xml><?xml version="1.0" encoding="utf-8"?>
<ds:datastoreItem xmlns:ds="http://schemas.openxmlformats.org/officeDocument/2006/customXml" ds:itemID="{59CEE283-A373-4AF9-BC2D-8DE2777D0C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2a2f8b5-fa49-465d-93de-5bde4ca445a9"/>
    <ds:schemaRef ds:uri="http://schemas.microsoft.com/sharepoint/v3/fields"/>
    <ds:schemaRef ds:uri="7d0fc61f-c9aa-4ed3-8e60-54ec59d8ad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771</TotalTime>
  <Words>2525</Words>
  <Application>Microsoft Office PowerPoint</Application>
  <PresentationFormat>Custom</PresentationFormat>
  <Paragraphs>363</Paragraphs>
  <Slides>32</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Adobe Caslon Pro Bold</vt:lpstr>
      <vt:lpstr>Arial</vt:lpstr>
      <vt:lpstr>Calibri</vt:lpstr>
      <vt:lpstr>Century Gothic</vt:lpstr>
      <vt:lpstr>Garamond</vt:lpstr>
      <vt:lpstr>Lucida Grande</vt:lpstr>
      <vt:lpstr>Tahoma</vt:lpstr>
      <vt:lpstr>Tahoma'</vt:lpstr>
      <vt:lpstr>Verdana</vt:lpstr>
      <vt:lpstr>Wingdings</vt:lpstr>
      <vt:lpstr>Office Theme</vt:lpstr>
      <vt:lpstr>Debt Limit Analysis: Everything You Need to Know in 30 Slides   Updated: May 2019    </vt:lpstr>
      <vt:lpstr>PowerPoint Presentation</vt:lpstr>
      <vt:lpstr>PowerPoint Presentation</vt:lpstr>
      <vt:lpstr>PowerPoint Presentation</vt:lpstr>
      <vt:lpstr>PowerPoint Presentation</vt:lpstr>
      <vt:lpstr>PowerPoint Presentation</vt:lpstr>
      <vt:lpstr>PowerPoint Presentation</vt:lpstr>
      <vt:lpstr>Both intragovernmental and public debt count toward the limit.</vt:lpstr>
      <vt:lpstr>Treasury reduces certain types of debt using extraordinary measures…</vt:lpstr>
      <vt:lpstr>…to issue more debt to the public.</vt:lpstr>
      <vt:lpstr>Issuing debt raises cash to pay bills.</vt:lpstr>
      <vt:lpstr>When the debt limit is increased…</vt:lpstr>
      <vt:lpstr>…extraordinary measures are immediately restored.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Costs and Market Risk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Methodology &amp; Assumptions</vt:lpstr>
      <vt:lpstr>PowerPoint Presentation</vt:lpstr>
      <vt:lpstr>Authors</vt:lpstr>
    </vt:vector>
  </TitlesOfParts>
  <Company>Bremmer &amp; Goris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 Smith</dc:creator>
  <cp:lastModifiedBy>Kody Carmody</cp:lastModifiedBy>
  <cp:revision>42</cp:revision>
  <dcterms:created xsi:type="dcterms:W3CDTF">2013-09-08T17:45:41Z</dcterms:created>
  <dcterms:modified xsi:type="dcterms:W3CDTF">2019-08-12T14:45:19Z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0x01010009292B53421496439D51BC137963A235</vt:lpwstr>
  </property>
  <property fmtid="{D5CDD505-2E9C-101B-9397-08002B2CF9AE}" pid="3" name="AuthorIds_UIVersion_2560">
    <vt:lpwstr>354</vt:lpwstr>
  </property>
</Properties>
</file>